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s/slide4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4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80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7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74.xml" ContentType="application/vnd.openxmlformats-officedocument.presentationml.slide+xml"/>
  <Override PartName="/ppt/slides/slide73.xml" ContentType="application/vnd.openxmlformats-officedocument.presentationml.slide+xml"/>
  <Override PartName="/ppt/slides/slide72.xml" ContentType="application/vnd.openxmlformats-officedocument.presentationml.slide+xml"/>
  <Override PartName="/ppt/slides/slide71.xml" ContentType="application/vnd.openxmlformats-officedocument.presentationml.slide+xml"/>
  <Override PartName="/ppt/slides/slide70.xml" ContentType="application/vnd.openxmlformats-officedocument.presentationml.slide+xml"/>
  <Override PartName="/ppt/slides/slide69.xml" ContentType="application/vnd.openxmlformats-officedocument.presentationml.slide+xml"/>
  <Override PartName="/ppt/slides/slide68.xml" ContentType="application/vnd.openxmlformats-officedocument.presentationml.slide+xml"/>
  <Override PartName="/ppt/slides/slide67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79.xml" ContentType="application/vnd.openxmlformats-officedocument.presentationml.slide+xml"/>
  <Override PartName="/ppt/slides/slide78.xml" ContentType="application/vnd.openxmlformats-officedocument.presentationml.slide+xml"/>
  <Override PartName="/ppt/slides/slide66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s/slide65.xml" ContentType="application/vnd.openxmlformats-officedocument.presentationml.slide+xml"/>
  <Override PartName="/ppt/slides/slide54.xml" ContentType="application/vnd.openxmlformats-officedocument.presentationml.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50.xml" ContentType="application/vnd.openxmlformats-officedocument.presentationml.slide+xml"/>
  <Override PartName="/ppt/slides/slide49.xml" ContentType="application/vnd.openxmlformats-officedocument.presentationml.slide+xml"/>
  <Override PartName="/ppt/slides/slide1.xml" ContentType="application/vnd.openxmlformats-officedocument.presentationml.slide+xml"/>
  <Override PartName="/ppt/slides/slide56.xml" ContentType="application/vnd.openxmlformats-officedocument.presentationml.slide+xml"/>
  <Override PartName="/ppt/slides/slide55.xml" ContentType="application/vnd.openxmlformats-officedocument.presentationml.slide+xml"/>
  <Override PartName="/ppt/slides/slide58.xml" ContentType="application/vnd.openxmlformats-officedocument.presentationml.slide+xml"/>
  <Override PartName="/ppt/slides/slide64.xml" ContentType="application/vnd.openxmlformats-officedocument.presentationml.slide+xml"/>
  <Override PartName="/ppt/slides/slide63.xml" ContentType="application/vnd.openxmlformats-officedocument.presentationml.slide+xml"/>
  <Override PartName="/ppt/slides/slide62.xml" ContentType="application/vnd.openxmlformats-officedocument.presentationml.slide+xml"/>
  <Override PartName="/ppt/slides/slide57.xml" ContentType="application/vnd.openxmlformats-officedocument.presentationml.slide+xml"/>
  <Override PartName="/ppt/slides/slide61.xml" ContentType="application/vnd.openxmlformats-officedocument.presentationml.slide+xml"/>
  <Override PartName="/ppt/slides/slide60.xml" ContentType="application/vnd.openxmlformats-officedocument.presentationml.slide+xml"/>
  <Override PartName="/ppt/slides/slide59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ink/ink2.xml" ContentType="application/inkml+xml"/>
  <Override PartName="/ppt/ink/ink1.xml" ContentType="application/inkml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87"/>
  </p:notesMasterIdLst>
  <p:sldIdLst>
    <p:sldId id="344" r:id="rId2"/>
    <p:sldId id="256" r:id="rId3"/>
    <p:sldId id="297" r:id="rId4"/>
    <p:sldId id="261" r:id="rId5"/>
    <p:sldId id="262" r:id="rId6"/>
    <p:sldId id="339" r:id="rId7"/>
    <p:sldId id="336" r:id="rId8"/>
    <p:sldId id="299" r:id="rId9"/>
    <p:sldId id="337" r:id="rId10"/>
    <p:sldId id="263" r:id="rId11"/>
    <p:sldId id="257" r:id="rId12"/>
    <p:sldId id="314" r:id="rId13"/>
    <p:sldId id="259" r:id="rId14"/>
    <p:sldId id="325" r:id="rId15"/>
    <p:sldId id="326" r:id="rId16"/>
    <p:sldId id="327" r:id="rId17"/>
    <p:sldId id="317" r:id="rId18"/>
    <p:sldId id="316" r:id="rId19"/>
    <p:sldId id="318" r:id="rId20"/>
    <p:sldId id="319" r:id="rId21"/>
    <p:sldId id="260" r:id="rId22"/>
    <p:sldId id="267" r:id="rId23"/>
    <p:sldId id="340" r:id="rId24"/>
    <p:sldId id="341" r:id="rId25"/>
    <p:sldId id="338" r:id="rId26"/>
    <p:sldId id="265" r:id="rId27"/>
    <p:sldId id="329" r:id="rId28"/>
    <p:sldId id="328" r:id="rId29"/>
    <p:sldId id="266" r:id="rId30"/>
    <p:sldId id="268" r:id="rId31"/>
    <p:sldId id="270" r:id="rId32"/>
    <p:sldId id="271" r:id="rId33"/>
    <p:sldId id="277" r:id="rId34"/>
    <p:sldId id="284" r:id="rId35"/>
    <p:sldId id="282" r:id="rId36"/>
    <p:sldId id="321" r:id="rId37"/>
    <p:sldId id="272" r:id="rId38"/>
    <p:sldId id="330" r:id="rId39"/>
    <p:sldId id="307" r:id="rId40"/>
    <p:sldId id="283" r:id="rId41"/>
    <p:sldId id="274" r:id="rId42"/>
    <p:sldId id="322" r:id="rId43"/>
    <p:sldId id="305" r:id="rId44"/>
    <p:sldId id="306" r:id="rId45"/>
    <p:sldId id="320" r:id="rId46"/>
    <p:sldId id="308" r:id="rId47"/>
    <p:sldId id="309" r:id="rId48"/>
    <p:sldId id="351" r:id="rId49"/>
    <p:sldId id="278" r:id="rId50"/>
    <p:sldId id="279" r:id="rId51"/>
    <p:sldId id="280" r:id="rId52"/>
    <p:sldId id="343" r:id="rId53"/>
    <p:sldId id="345" r:id="rId54"/>
    <p:sldId id="285" r:id="rId55"/>
    <p:sldId id="286" r:id="rId56"/>
    <p:sldId id="287" r:id="rId57"/>
    <p:sldId id="288" r:id="rId58"/>
    <p:sldId id="289" r:id="rId59"/>
    <p:sldId id="290" r:id="rId60"/>
    <p:sldId id="291" r:id="rId61"/>
    <p:sldId id="292" r:id="rId62"/>
    <p:sldId id="293" r:id="rId63"/>
    <p:sldId id="294" r:id="rId64"/>
    <p:sldId id="349" r:id="rId65"/>
    <p:sldId id="353" r:id="rId66"/>
    <p:sldId id="346" r:id="rId67"/>
    <p:sldId id="347" r:id="rId68"/>
    <p:sldId id="352" r:id="rId69"/>
    <p:sldId id="300" r:id="rId70"/>
    <p:sldId id="295" r:id="rId71"/>
    <p:sldId id="301" r:id="rId72"/>
    <p:sldId id="296" r:id="rId73"/>
    <p:sldId id="323" r:id="rId74"/>
    <p:sldId id="302" r:id="rId75"/>
    <p:sldId id="303" r:id="rId76"/>
    <p:sldId id="310" r:id="rId77"/>
    <p:sldId id="332" r:id="rId78"/>
    <p:sldId id="333" r:id="rId79"/>
    <p:sldId id="331" r:id="rId80"/>
    <p:sldId id="311" r:id="rId81"/>
    <p:sldId id="334" r:id="rId82"/>
    <p:sldId id="335" r:id="rId83"/>
    <p:sldId id="350" r:id="rId84"/>
    <p:sldId id="313" r:id="rId85"/>
    <p:sldId id="342" r:id="rId8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FF6600"/>
    <a:srgbClr val="730F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12" autoAdjust="0"/>
    <p:restoredTop sz="94660"/>
  </p:normalViewPr>
  <p:slideViewPr>
    <p:cSldViewPr snapToGrid="0">
      <p:cViewPr varScale="1">
        <p:scale>
          <a:sx n="69" d="100"/>
          <a:sy n="69" d="100"/>
        </p:scale>
        <p:origin x="17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customXml" Target="../customXml/item2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customXml" Target="../customXml/item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26T16:59:49.679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0,'1'4,"1"0,-1 0,1 0,-1-1,1 1,0 0,1-1,-1 0,6 6,1 3,46 63,127 127,-167-188,0-1,32 20,-31-22,0 1,0 0,14 15,-7-3,13 12,58 79,-22-21,-42-57,45 74,-6-8,-43-67,22 41,-41-64,-1 1,0 0,0 0,-2 1,0 0,4 28,-5 2,-5 65,0-79,1 1,1-1,2 1,1-1,8 34,-4-33,5 43,-10-54,0 0,2 1,1-2,0 1,13 29,11 25,-23-56,1 0,1-1,0 0,14 21,0-1,0 1,-3 1,20 56,15 35,-42-102,-1 1,-2 1,-1-1,7 52,-9-44,1-1,22 63,-19-72,10 55,-16-63,0 0,1-1,1 1,1-1,0-1,15 27,103 181,-120-217,1 1,0-1,1 0,9 10,-8-11,-1 1,0-1,0 2,5 11,-2 0,-2 1,0 1,-1 0,-2 0,0 0,-2 0,0 1,-1 0,-3 32,-2 494,1-520,-2 0,-1 0,-1 0,-2-1,-1 0,-1-1,-2 0,-18 33,29-58,-7 14,0-1,-9 35,16-48,0 0,0 0,0 1,1-1,-1 0,1 0,0 0,0 0,0 1,0-1,1 0,-1 0,1 0,0 0,0 0,0 0,0 0,0 0,1 0,0 0,-1 0,1-1,0 1,3 2,-3-3,0-1,0 1,0-1,0 1,-1-1,1 1,-1 0,1 0,-1 0,0 0,1 0,-1 0,0 1,0-1,-1 0,1 0,0 1,0 2,-2-1,1-1,-1 0,0 1,0-1,0 0,0 0,-1 1,1-1,-1 0,0-1,0 1,0 0,-3 3,-44 53,-27 38,53-61,-24 57,33-61,-2-1,-2-1,-21 30,30-47,1 0,0 1,-11 27,12-24,-1-1,-14 24,12-23,1 1,1 0,0 1,2 0,0 0,1 1,-4 32,-15 50,10-55,4-14,-1 0,-25 50,17-42,2 1,-21 79,33-102,2-11,0 0,0-1,-1 1,1-1,-2 0,1 0,-1 0,0-1,-1 0,1 0,-1 0,0 0,-1-1,-8 5,-10 6,-1-2,-47 18,43-20,-39 23,54-27,-1 0,0-1,0 0,0-2,-1 0,1 0,-1-2,-23 3,-12-3,-72-5,118 1,28 1,0-1,0-1,-1-1,1-1,37-12,118-51,-119 42,0 3,94-22,119-7,-251 46,0-1,-1 0,1-2,-2 0,1-1,-1-1,0 0,-1-2,-1 0,1-1,-2 0,0-2,-1 1,25-34,-10 4,42-81,-62 105,-1 0,-1-1,-1 1,-1-1,0-1,-2 1,2-24,-8-213,4-71,2 312,2 0,-1 0,2 1,0-1,1 1,1 1,10-16,6-16,-6 7,-3-1,13-51,-23 73,-1 0,0 0,-2-1,0 1,-2-1,-2-29,1 38,-1 1,0-1,0 1,-1 0,-1 0,0 0,0 0,-1 1,0-1,-1 1,0 0,0 1,-11-12,5 8,5 6,0 0,0 0,1-1,0 0,0 0,1-1,-1 0,2 0,-1 0,1 0,1-1,-1 1,2-1,-1 0,-1-9,-14-85,10 62,1-1,-1-44,7 65,-1 0,-1 1,-1-1,-1 1,-11-29,-47-94,32 77,25 50,0-1,2 0,0 0,-3-24,5 26,0 0,-1 1,0 0,-1 0,-1 0,-12-26,-33-51,4-3,4-1,-35-124,69 189,2 0,1-1,-2-41,5 40,-1 1,-13-53,13 73,-1 0,0 0,-1 1,0-1,0 1,-1 0,-1 1,0 0,0 0,-1 0,-11-10,-42-26,47 36,0-1,1-1,-15-15,23 21,0-1,1 1,0-1,0 0,1-1,-1 1,1-1,1 1,-1-1,1 0,-1-10,0-2,2-1,0 1,3-27,0 30,-1 1,-1-1,-1 0,0 0,-7-29,4 35,0 1,-1 0,0 0,-1 1,0-1,0 1,-10-9,-26-38,-102-235,137 273,2 0,0 0,2 0,-1-1,2 1,0-34,1 26,-1 1,-9-44,8 59,0-1,1 0,1 0,0 0,0 0,1 0,0 0,2-12,-1 19,0-1,0 1,0-1,0 1,1 0,-1-1,1 1,0 0,0 0,0 0,0 0,1 1,-1-1,1 1,0-1,0 1,0 0,0 0,0 0,0 0,0 1,1-1,-1 1,0 0,7-2,-2 2,-1-1,0 1,0-1,0 2,1-1,-1 1,1 1,-1-1,0 1,0 0,10 3,-14-2,1-1,-1 1,1 0,-1 0,0 0,1 0,-1 1,0 0,-1-1,1 1,0 0,-1 0,0 0,1 1,-1-1,-1 0,1 1,0 0,-1-1,0 1,0 0,1 6,2 17,-1-1,-2 1,0 0,-4 28,1-31,1 0,1 0,1 0,1 0,8 36,-3-35,1-1,1 0,1-1,1 0,15 21,28 58,-40-70,2-1,38 53,-41-65,0 1,16 34,-18-32,1 0,15 21,81 126,-13-18,-77-122,-1 1,24 58,8 17,-17-41,28 84,-58-143,6 23,-1 1,-1-1,-1 1,-2 0,-1 1,-4 57,4 45,2-106,0 0,9 26,1 5,26 132,-4-52,-24-99,-2 0,-2 1,6 62,-13-86,2 31,-7 78,3-110,-1-1,-1 0,0 0,-1 0,0 0,-1 0,0-1,-1 0,0 0,-13 16,2-1,1-1,1 2,1 0,2 1,1 0,-9 37,8-31,4 0,1 0,2 1,1-1,2 1,5 70,-1-64,-2 1,-1-1,-13 74,-4-20,13-58,-3-1,-1 0,-14 36,9-29,-16 68,23-78,-2 0,-1 0,-1-1,-18 34,11-28,2 1,-14 52,22-62,-2 1,-1-2,-1 1,-1-2,-34 53,-2-3,41-63,0-1,0 0,-2 0,0-1,0 0,-1-1,-1 0,-18 15,-64 50,15-11,39-39,-63 31,21-13,60-33,-1 0,0-1,-1-1,0-2,-1 0,0-2,0 0,0-2,-1-1,0-1,1-1,-1-1,-40-5,62 4,0 0,0 0,0-1,0 1,0-1,0 0,0 0,1 0,-1 0,1-1,-1 1,1-1,0 0,0 0,0 0,1 0,-1-1,1 1,-1-1,1 0,0 0,0 1,1-1,-1 0,1 0,0-1,0 1,1 0,-1 0,1-8,-1 6,1 1,0-1,0 0,1 1,-1-1,1 0,1 1,-1-1,1 1,0-1,0 1,0 0,1 0,0 0,0 0,0 1,0-1,1 1,0 0,0 0,0 0,9-7,11 0,0 0,37-10,-35 13,-1-2,30-14,-12 3,1 2,81-24,-105 36,0-2,-1 0,0-2,18-13,-7 5,-8 6,-1-2,0 0,-2-1,0-1,-1-1,0-1,-2 0,0-1,-1-1,23-44,-27 41,-1 0,-1 0,-2-1,0 0,5-49,-1 13,3 2,2 0,2 0,3 2,3 0,35-61,81-111,-91 155,67-133,-107 184,-1 0,-1 0,0 0,-2-1,-1 0,-1 0,-1 0,-2-1,0 1,-1 0,-1 0,-8-34,0 29,0 0,-22-40,22 50,1 1,0-1,2-1,0 0,1 0,1 0,-3-36,8-82,2 93,-2 1,-2 0,-12-76,3 63,3 0,-2-76,12-119,1 87,-4 112,-3 1,-15-77,4 25,13 74,-3-1,0 1,-2 1,-1-1,-12-29,-56-131,67 162,1 0,2-1,1 0,-3-57,10 47,-2-34,0 69,0 0,-1 0,0 0,0 0,0-1,0 1,0 1,-1-1,0 0,0 0,0 1,0-1,-4-4,-10-2,0 9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26T17:00:10.644"/>
    </inkml:context>
    <inkml:brush xml:id="br0">
      <inkml:brushProperty name="width" value="0.3" units="cm"/>
      <inkml:brushProperty name="height" value="0.6" units="cm"/>
      <inkml:brushProperty name="color" value="#0069AF"/>
      <inkml:brushProperty name="tip" value="rectangle"/>
      <inkml:brushProperty name="rasterOp" value="maskPen"/>
      <inkml:brushProperty name="ignorePressure" value="1"/>
    </inkml:brush>
  </inkml:definitions>
  <inkml:trace contextRef="#ctx0" brushRef="#br0">1609 652,'-1'22,"0"-1,2 1,0 0,2-1,0 1,2-1,0 0,1 0,10 21,75 181,-36-80,-8-49,-30-61,23 59,-25-50,-2 2,-2-1,-2 1,-1 1,-3-1,0 48,-3-66,1 0,0 0,3 0,0-1,12 33,-8-29,-1 0,-2 0,5 49,-9 308,-6-186,4-102,-3 116,-2-192,-1 1,-1 0,-1-1,-1-1,-13 28,-10 28,-87 277,89-282,19-50,1-1,-9 31,-1 18,-54 126,63-168,1-1,2 1,-6 44,1-9,-8 58,12-67,-27 97,-52 157,76-268,-4 46,9-51,-1 0,-13 39,-32 125,5-17,16-106,-2-2,-4-2,-79 117,73-115,37-59,-1 0,-1-1,-1 0,0 0,0-1,-2-1,1 1,-2-2,0 1,-22 15,-5 1,1 1,-48 46,48-40,-79 57,93-74,2 0,1 2,0 0,2 2,0 0,-31 48,-29 35,-49 64,78-100,-63 68,107-131,2-1,-1 0,1-1,-1 1,0-1,0 0,-8 5,12-9,1 0,-1 0,1 0,0 0,-1 1,1-1,-1 0,0 0,1 0,-1 0,1 0,-1 0,1 0,-1 0,1 0,-1-1,1 1,-1 0,1 0,0 0,-1-1,1 1,-1 0,1 0,-1-1,1 1,0 0,-1-1,1 1,0 0,-1-1,0-2,0 1,0-1,0 1,0-1,0 1,1-1,-1 1,1-1,0 0,0-3,2-15,0 1,1-1,1 0,2 1,0 0,0 0,2 0,1 1,11-20,-5 10,-2 0,16-53,-21 55,0 1,2 0,1 1,1 0,2 0,0 2,27-36,12-4,73-67,16-18,-67 60,-23 23,4 3,86-77,-106 106,49-56,-6 3,-65 71,-2-1,0 0,0-1,15-33,15-21,13-14,-4-3,39-95,-37 85,-35 69,-1-2,17-43,-23 43,5-16,43-87,-14 70,-32 48,-1 0,17-32,114-246,-29 70,-98 185,-2-1,-2 0,-2 0,-2-1,4-45,5-19,3-81,-15 110,13-42,-10 74,3-66,-10-586,-3 334,0 323,-14-76,-1-2,14 56,3 33,-2-1,-1 1,-1 0,-11-41,-12-13,-3 1,-3 2,-3 2,-4 1,-68-97,59 93,42 64,-1 1,-1 1,0-1,-1 2,-1-1,-23-22,25 28,-1-1,1-1,0 0,1 0,0-1,1 0,0-1,1 1,0-1,-7-23,4 12,-1 0,-1 1,0 1,-2 0,0 0,-2 2,0-1,-33-30,35 38,1 1,1-1,-13-17,21 24,-1 1,1-1,0 0,0 0,1-1,-1 1,1-1,0 1,1-1,-1 0,1 1,0-9,1 12,-1 1,2-1,-1 0,0 1,0-1,0 1,1-1,-1 0,1 1,-1-1,1 1,0-1,-1 1,1 0,0-1,0 1,0 0,0 0,0-1,1 1,-1 0,0 0,0 0,1 0,-1 0,1 1,-1-1,0 0,1 1,0-1,-1 1,1-1,-1 1,1 0,-1 0,1 0,0 0,-1 0,1 0,0 0,-1 0,1 0,-1 1,3 0,0 0,1 0,-1 0,0 1,1-1,-1 1,0 0,0 1,0-1,0 1,-1-1,1 1,-1 0,0 0,1 1,2 3,-1 3,-1 0,0 0,0 0,-1 1,0-1,-1 1,0 0,1 20,-6 98,0-67,1-39,-1 0,-1 0,0 0,-2 0,-1-1,0 1,-2-2,-1 1,-20 33,23-41,0 0,1 0,1 0,0 1,1 0,1 0,0 0,-1 24,2 16,6 59,-1-23,-5 69,6 142,-1-276,15 51,-3-20,92 368,-104-415,15 51,11 71,5 42,-19-109,-2 0,6 132,-20-130,1 60,0-125,0 0,0 1,1-1,-1 0,0 1,1-1,-1 0,1 0,0 0,0 0,0 0,0 0,0 0,0 0,1 0,-1 0,2 2,-1-4,-1 1,0-1,0 1,0-1,0 0,0 0,0 1,0-1,0 0,1 0,-1 0,0 0,0 0,0-1,0 1,0 0,1 0,-1-1,0 1,0-1,0 1,0-1,1 0,8-6,-2 0,1 0,-1-1,0 0,9-11,8-13,-1-1,-2-1,-1-1,19-43,49-158,-80 202,-1-1,-2 1,-1-1,0-36,-7-145,-2 94,4 109,-1 0,0 1,-1-1,0 1,-1-1,-1 1,0 0,0 0,-1 1,-1-1,-8-12,-1-6,1-1,1 0,-14-55,20 58,-2 1,0 0,-2 1,-1 0,0 1,-18-26,-25-32,-14-18,63 93,0 0,0-1,0 0,1 0,1 0,0 0,0-1,1 0,0 0,0 0,1 0,-1-15,3 8,1 1,0 0,1-1,1 1,1 0,0 0,8-17,1-9,-1 1,8-64,-22 279,4-78,-4-38,-2 1,-3-2,-3 1,-2-1,-2 0,-24 59,29-89,1 0,2 1,0 1,-2 54,10 119,1-90,-2 709,-4-789,-2 1,0-1,-2 0,-2 0,-1-1,-19 43,-13 44,6-20,26-76,1-1,1 2,2-1,0 1,-6 46,10-48,-1 0,-1 0,-1-1,-1 0,-13 31,-2 7,13-23,1-1,3 1,0 0,3 0,0 1,6 38,-2 17,-2-61,-2 1,-1 0,-1 0,-1-1,-2 1,-1-1,-21 53,17-49,1 0,1 0,-5 52,4-26,-1-8,-22 57,-4 18,15-51,-3-2,-4-1,-3-1,-56 93,71-130,-19 52,24-54,-1 0,-22 37,17-40,5-11,1 1,1 1,1 0,-13 40,5-11,-2-1,-46 83,49-99,3-10,-32 42,28-43,-22 40,-6 37,35-71,-1-1,-1-1,-33 50,45-75,1-1,0 1,-1-1,1 1,0 0,-1-1,1 1,0-1,-1 1,1-1,-1 1,1-1,-1 0,1 1,-1-1,0 0,1 1,-1-1,1 0,-1 1,0-1,1 0,-1 0,0 0,1 0,-1 0,-1 0,-2-16,10-32,6 11,1 0,2 1,1 0,24-37,96-132,-42 68,-30 46,83-91,49-66,-182 227,189-263,-175 246,-1-1,24-51,27-40,-39 74,34-65,-59 95,-2-1,-1-1,-1 0,-1 0,5-31,-6 16,4-19,-3-1,1-77,-11-470,3 572,2 1,13-58,-2 13,21-74,-22 103,12-91,-19 100,1-1,17-47,-14 54,-1-1,-2 0,4-50,-8-10,-9-115,-1 187,0 1,-1 0,-2 0,-1 1,-1 0,-20-34,19 36,6 10,-3-2,0-1,2-1,0 1,0-1,2 0,0-1,1 1,-3-32,3-44,11-125,-3 190,14-46,-4 14,-9 38,8-37,-3-1,5-90,-14 82,-5-233,-14 182,10 77,-4-71,12-261,1 218,-3 306,5 181,1-305,0 0,2 0,1 0,13 28,9 40,-6-16,3 0,40 83,86 142,-90-157,-44-97,27 49,-35-75,-1 2,-1-1,-1 1,-1 0,-1 0,-2 1,0-1,-2 1,0 0,-2-1,-5 34,0-24,-2-1,-2 1,-1-1,-17 37,-22 71,9-25,26-80,-13 48,-40 161,-15 68,74-284,-1 1,-1-2,-2 1,-1-2,-21 33,-5 10,21-28,1 1,-15 60,19-56,-38 87,-74 88,90-164,23-40,1 2,0 0,1 0,2 1,-12 36,6-9,-2-1,-2-1,-2-1,-2 0,-35 50,35-63,15-22,0 0,0 0,2 0,-1 1,1 0,1 0,0 1,-5 20,6-2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1AFB25-18CC-497C-81E1-C52E7689DB98}" type="datetimeFigureOut">
              <a:rPr lang="es-MX" smtClean="0"/>
              <a:t>27/03/2023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A4BEE5-7D27-47C1-82EA-D3C34290214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45018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DECIMOS QUE UNA CELULA ESTA POLARIZADA CUANDO EXISTE UN EQUILIBRIO EN EL NUMERO DE CARGAS ELECTRICAS POSITIVAS EN EL EXTERIOR Y NEGATIVAS EN EL INTERIOR.</a:t>
            </a:r>
          </a:p>
          <a:p>
            <a:r>
              <a:rPr lang="es-MX" dirty="0"/>
              <a:t>TODAS LAS CELULAS ESTAN POLARIZADAS DURANTE LA DIASTOLE.</a:t>
            </a:r>
          </a:p>
          <a:p>
            <a:r>
              <a:rPr lang="es-MX" dirty="0"/>
              <a:t>EL HECHO DE QUE L INTERIOR DE LA CELULA ESTE CARGADO NEGATIVAMENTE NO SE DEBE AL ION POTASIO SINO A LA PRESENCIA DE ANIONES EN SU INTERIOR.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4BEE5-7D27-47C1-82EA-D3C34290214C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28039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EL CORAZON SE ACTIVA DE FORMA SECUENCIAL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4BEE5-7D27-47C1-82EA-D3C34290214C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77636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1924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4BEE5-7D27-47C1-82EA-D3C34290214C}" type="slidenum">
              <a:rPr lang="es-MX" smtClean="0"/>
              <a:t>28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11309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4BEE5-7D27-47C1-82EA-D3C34290214C}" type="slidenum">
              <a:rPr lang="es-MX" smtClean="0"/>
              <a:t>33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57459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4BEE5-7D27-47C1-82EA-D3C34290214C}" type="slidenum">
              <a:rPr lang="es-MX" smtClean="0"/>
              <a:t>80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56165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ortalesmedicos.com/diccionario_medico/index.php?title=Punto" TargetMode="External"/><Relationship Id="rId5" Type="http://schemas.openxmlformats.org/officeDocument/2006/relationships/hyperlink" Target="https://www.portalesmedicos.com/diccionario_medico/index.php?title=Tri%C3%A1ngulo_de_Einthoven" TargetMode="External"/><Relationship Id="rId4" Type="http://schemas.openxmlformats.org/officeDocument/2006/relationships/hyperlink" Target="https://www.portalesmedicos.com/diccionario_medico/index.php?title=Esquema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customXml" Target="../ink/ink2.xml"/><Relationship Id="rId4" Type="http://schemas.openxmlformats.org/officeDocument/2006/relationships/image" Target="../media/image740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C5D416-32F3-5770-8C15-5B2E15147C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0310BE1-33BC-BEE9-87C0-3699479365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A4CD4BA-E450-E7CC-DDB7-F457553E447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E13549E-DDBD-E651-ED6D-4148ACECE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024" y="41565"/>
            <a:ext cx="4872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5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TEORIA DIPOLO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13183" y="1905000"/>
            <a:ext cx="3729273" cy="3594279"/>
          </a:xfrm>
        </p:spPr>
        <p:txBody>
          <a:bodyPr>
            <a:normAutofit/>
          </a:bodyPr>
          <a:lstStyle/>
          <a:p>
            <a:r>
              <a:rPr lang="es-MX" dirty="0"/>
              <a:t>Conjunto de dos cargas una positiva y una negativa en la superficie de una célula.</a:t>
            </a:r>
          </a:p>
          <a:p>
            <a:r>
              <a:rPr lang="es-MX" dirty="0"/>
              <a:t>Cuando estimulamos una célula.</a:t>
            </a:r>
          </a:p>
          <a:p>
            <a:pPr algn="ctr"/>
            <a:r>
              <a:rPr lang="es-MX" dirty="0"/>
              <a:t>Diferencia de cargas en su </a:t>
            </a:r>
            <a:r>
              <a:rPr lang="es-MX" u="sng" dirty="0"/>
              <a:t>superficie </a:t>
            </a:r>
            <a:r>
              <a:rPr lang="es-MX" dirty="0"/>
              <a:t>representada por un vector</a:t>
            </a:r>
          </a:p>
        </p:txBody>
      </p:sp>
      <p:sp>
        <p:nvSpPr>
          <p:cNvPr id="4" name="AutoShape 2" descr="data:image/png;base64,iVBORw0KGgoAAAANSUhEUgAAAOcAAADaCAMAAABqzqVhAAAAilBMVEX////+/v79/f0AAAD6+vrX19f09PTT09P19fXo6OikpKROTk4NDQ2Xl5d6enpdXV2FhYV0dHTCwsK3t7cjIyOqqqo6OjpDQ0Pu7u7g4OCNjY3c3NxWVlbLy8toaGhjY2OampozMzMgICCoqKhBQUG9vb14eHgZGRksLCyzs7NQUFCRkZEVFRULCwubNYwVAAAc3UlEQVR4nO1dCWOiPLfOxqYVATcQQbTaurT//+/dnBOwEIJL63SY777PTLewmJPt7AkhzwdlFL4xQmm9WJZSCcIYbT1B5c3wiPxZLyZlAW090QcAKVg1Wq82EC7wp2CtJ4AOSZOgjTZg5Re8sodgstqCitRu9g6QIIKjILRFp7wUrKEJGtcocVOnnyQqUOhIj8+w/75KGWFxvvNIi0yAv4K+q49paC0e/OGq/ghQXy/7KDy7ViiHpPCi+eIta/cnWR62L4eQNqauvN3iO8/98/X9NhhJplxiXy+kJF5D4dLwwD7k89FRG6Mx3M2jP1nRn0H2p0ii6TSy6z1HBYmdt03UXm5hrc3HrdWGWRmfpba6oY9gOD9fjo36UVievGHgMpzATTByHKjS8hreI+dnRvAlvaQTeKGgbuZBF14g6ZScxZNdbFqHhIkWRuWI0Nlwf0BRJCBEZyBIIWOSf7YgjKUVjX2lk2L1XFtHOkuDN//tzW/hrfxqlQeuuP2BfwswE+PJYbHWMF6Nh0acyi/Dlfkms3sq+MnZSY6r9SB9xsucgC9ts2jx10Hp/rCXvSAaLAQXXKpmbwvyWnuAKn3AGp4F7WOXUrLfOrjsNBYiEO+BFtausSTStdt9JkATkMxoUbikj6uRtd0TGnuaJMtAfPCSRBjkPuIMTwbBx5PvkOQlUrD68bpLW7988zVfNTkU8puU8ZIGocA+Hc6nnunxjE+ddumJcxgXIs/Lt1P6/WpCO4PK9LO5jmqyfAuFUQukWFEmRF0eAn3FzqLEWAc7MpBJnCjD+kXcg+GOets3q1myYl2VfxyCKFMBdfOwbDWt8ZWizYz2BGIaTyjwCRAAQ+hQVr7hW8BVsKn5f+89pGxumsjGpzhI1LpTgQHxKOQYHjY2M9yLOil1xgJfaWqkO+sH4jIzLYKPAYRalOuItQSGUpqI6p+E9aTGKYaDulXMKA43eBeuRJR8X9iV70+CIqY/ZsWMxi7K48FIGcHk79p6iz2MlOqgwlR/mJHwJemVdMpf3VfvuwOPEjfkC0+fHvgXq82w2yudvZpgj05HhJrup1eZfceFSifjE/g544PqAntw4aVMFAY6o2AZLGsIMqMYU0OcbAsbFqPDiHpx/Dzx24WX5bINneXqEAy+bDGv9Rqeg+XsWgXlCLO2bToLrmF0q/1Ow8/NEAwlh8JbLFZPEW5VVXanhGSSzgFW5IiFMPhXWhU/r5lYZC857206L/ADhZv9uVnwj9DC/iSZvzRKA9/CPghi1Z/B8D0ciKrejAV1LIPAuvKWDjpxYaR13f/W/LScj0CyDqqkoedBfSrHuT8rexM5kWjV59paLAlBOqlOJyMN8YPdEAwpsQ8z7PPN6Pqi9eD6ocwSiq/QWVy1vIkRXaNTXrMnkXuzu25BELFPQPEgg0DQTnZMCTUaiJhJUmHqgmxsG+hEur7NP5WAIr4tUJWgyncCNj2UhzqqYy6npZChFyspSX4FY3FrfbgFpoSubwvIl/fgQJLUxuOsZQL7AjU1AaNm6QE1c/AvrUNiFg3vBwVZRH79VI9Frx5Wd7C4ysVNLdrVV1QN6IgntLvp7gIrPZI/luRpqf0z5mwmJS3tPnI9T5hGqJt4Xlu+ZZ4HC0+cr5Vx4WcVLM02T7BLlK/Zg2MlybKkTdBsvklMnefMd8O4VWpv5gU4E8eeenvP4C4+BHn95L6rexhIBkxftIpJGgTnlmeMCT+ISOxzo27eA6TDVUacqEv2e6hjkuVn8ENbxx+CHJfJejfwRNsi/zAmwfz0PFH5yWByqRm8r8bj8XrcwspQNsZbQx1vYXiYnhPkWX0EiB4innQQ1IU89dqIPdbNdf426G2p/4GXmS0tvUDJjg39kBqdQrLEyRQLbr6GKRdjP4etcgvGftasH3bMKHeJQaGq4k2a0gplWaiUw372J44z7/3YKvait8MxM3SPFY0XkVX5h7/wxpWfpq90krgIX1ZvqSYOoOVjJ1rhCSSACzna/WrvcXLO/RFKFX+NliuA+eSdZMU/skYxI5PN9HOzNvRnkq0XWQrjvX5tMp3yw9imfR23MHCtkK+9pk4r9Rn3vPDa0xMAcW86hBhw1zWasHsBdITEp31Td0Y7wmxmVFfUequXygEwR89PP8etsoGI2KWt+D5qM5MeiSq0gXxieyqqo5d0IoNgTHcOURVYRERbiqMlL9JKVeBnnyOIqIqV0ri+6hqj/YMaZVj0WJaa278AekWkobQ0dgnPlUQJFTf2T8IcLK7ASiOQFCJOhSA/8nH+bdxne/Kmn3nmIuVm1tN7gJRjRR3YV/9nW84PvkONoUT/BOR8S4a6A+7LzcU/OH+XwL82+96Ks5241Ffyzbf5wozdYuePdxPVn3zzWrN50fJ7b+U+HRDXaDAWlBYDz47BbulN+XSUsuZjRLlk/g06aYuXNiHwv3c6W01bIFOy4o8t1L8Go1Plco1CVFAWMc/WJTyazODJf4Whovx2+atJCys7DewJKpCmjhknHY7EXkLFx3zJb80cAElqdlztJpkeK5YcQ36MRMvK0CvYy/Frux+y9cqUkJS9f35OJ9ifoIaV1E4+Xvj2dF+UcanV/NSt9jjEbDiqO1KIWnbzXUJZ279irYepKIMiLpM5dpbcsa4IjXVAxMJfSRtgtkl8c21jnDHZr9GnrVLpaMU5YX4Kcs8ERTLZFQfznwIjWuDbl9Rgik8gqVqDUNu8TGNPhfPcwVe+Bu0vd+djDVvdjJUUzcK71lskkAo9qPBPogx7tp0OZJm5JHMy9X21uWBmpc04w24wYp2sXzXeIyOIQoPMPt1M53ngL97DeSMfJ2j88eUxy/3FYRCTuyybjBSYXPh7whPoJ+F8fZy0EFmZJVVMK7MbgmwjCqs5fZPRIbcouTlJIXNvATzoFxciRuxxmBoi/GQV7KOtSGpKRZKdlLOyZkDC4S+s9ceE3QxIk9eOELX688jwuwFc8i0m5Fxc6qu4JCydFk/BXKBXpp6vfLmGpEN67Coml0jczg/1hnPv1l3PhQjHECW7ChmphfoBw7Cjgo/2NtFsspCONin7vwrYhxvE8QhpEN4quC37sSPPY3LFWVrmdTxFx1MdFUjZjhzD6Sacka8BChWwNpy/GMJHqLeCiEwdLv90VKCOrVSeDgsnECdC0xsuYChHK7Xh58D0EO9whEV+/T5dFORrHEE/uemMH52W+QfciE47fEjK9xYG/tmBT7qlP0V7slhdS1lXatGzTIk4NAYvKNS4w9xzv+YL8gZJPrcMA8usYFJW2kSJ2KbdZiNVPuGza0ObCbCuUWNc6DcAQYf+XilYTsF0BwtID7aJTqOeoZwRSN/7nnRGlGJbuu/Dq4oNDDQrIU8ygkOPJXJFVRqJ3SRTOVxMHiO0ZLbDhlWqFSrfk7w06nZ12YS/Xl1iGHWD6aEwCJENkfMuqPC+hHusUo/0BG00QRurY27lUkAQJOPQEsSLTdWBWOn10Hip9iZ7NRzKm37Yn8gfkUungaxStn9W3I9qLkknTPphtckEbU4JeT2/9R7h7Icnu9lv8WJ1Wl2wvpZIUAeKoflI/vR3SPoTDOuMxrEt6XClQhtv/FgtqrI996saFlK0vSUEu4Fcqprj1hvnFdb5kBd31Pd4zFSoj5wE1nF1OGbGlLnHES94LmDcurhtiMpIkqMnWtfqmOeEXTXzyiZ3pmdXszwy17bdCt546N2epUu+UsrfZkSyA+fvR/YcP4l7HOyxP8W+mK4GVZ4oY1UN5U8RC/e6v0Iy4XAXRXEzm5jW9qdgUkC+mY0kF5gUlx9KskIy7fyQCPEcOzrWC/pTvuxw2acHE0++/iDKiX7tPfGY813cvKkmf8rH483ONj6qA/lAMpeSTQQSn0lHeohTYyWQs+B6S9lrdMlfqd91Rzy4rIuXWvGV+wRoPGv3LkMImNaTUn7tsi8/qAcr98qgID/bKqzqt85Whj7yhtPsLsYDlsl4ARGzAkVJgyTbZWHtSAAt9VGIuKfsByEZtMqa7a47BYvE+S5uiAEYxVBFiXie4a1eLO6ftcroK1ssRgZ/n+Wvu2rMnDasgGGEUumx71lVsO2jqYXLxNhvyn1Y7cN9DdaoHyFvA1gaGf1RCJyK3umcftjZGfe7ZDOtUrIeUmqRwq29CrXNvahkBdsgdk1VdePYUCzUzdnUrpxmf9gVSsNNcndTJvNXKRYBU/dL+wDmZsvvSygs2k9IAYpzVECbvrQcN3xz+Ajb+DcsItZ19a4OSs5SCssmu9Wrg3+C/MDQMRbvP9ZHoxSZzSbtRUvMjg4YIeZKZ/0FOilZ72/fVYLFISSkrkJa2qUo6qOwsx3Jl6bxb54RaoxaH3NgVL9jlhXMvVtaBStIsFnGWWSomvdgNkrkz33n9/zZOMXuvReafr/jh71VuhIO/kdnWM0NnNbGfLQ/hUeyDtS93utodB7VUMB/+GdCUfveKHdhye5n3lUH6EXoMvoFAe3d7VDL/kUb++OgmmkctW5mdgkhHZXF/gvK4Pocdf2PoZaKXPkdykjjVroD3DdYQmgqabr0ib1kDywMfxkltUJ1S0elM9wwVg+nQr99v+NN2owdTB1ry8gIB+spnxeENhWcaL3geSB6Hk890/aFBTrHa8foIxHu6/QIXr1G6Ea0zg+5L0yx8z1CMps1XKCgduMmmu1aQ8LHu0P0TDJQfZQK1Gc6ddBqlTE5EJgNycl6EAWNgyfs7PBnQYmeX8MqR0L7XlYp/E1vfrltGu13HLmWqCLKXeJNsw2FLeVlqZdSFTr2/V3efgEGajrJVM6l1gLFaPmt1+vQf/gP/+E//GUwcygANUvyZnXtXwiMx5jfVt1ROTPEJxBjnmt/txT4gvCSuG0HcIfviaGbKTlP54b9hz6m5z9Tu+ch4TxvizHZeWnKA5CqzHnUDnMSy3OPj7FQEKnTYakz7fPbFc7Wf5inHOmqvdlm8Kgl4V9omGcAs7T+94nFoID/bTKVm/yfTe2+Gxdr8f+HYSuOv7npC0Znw8fFlhFOaipz1C+Xa5jYIsttUoam3gwcJ2SwsbrDV58PKiBaZ1CMv+skkwjPsEF2sOXhILmHX8DhEfGan3/RaoYjJ1rwc9kptwHdV/Zh+UhaCkep9cpzw/6Vhk+lZP/B/d/dDCVZHpZtcRXQWYtEdwCjmwyM1D4f3DUW7dM859YvOhGpjX57O2aa9U7S6M9MHE7SsTjWFs1KURPnV/meNY9uxieAa5kvLTgj5Bqd9Ekyk6pOdgCPw+pN6BcF2S5tU5d6M+4fk1oOCCqqLD75YL9dheJmLh1zw7nn8FlnFD3t0gq16t8D9bJ4PiDU3W9zT4uNZEX4Ms9NKgguWUeieTqLfDoPjxCCW+jhgro/WDbux1nY+bAjuQM9rKx1xGi7+ndBWQBmAQQEHfhm3vwoRpw1PwxN6TRxzF9dQTXHQzB8nw7lyCXFzrvFMNwQDitabroWLRQJn7TPrzIBiAW4hBxn4+91vwMhW6PiLBcc2ZtMy4WQ43wcKAcU7Dd+Zc9rAjFjoXzA4gOzlvRIzuxtYIMdD6rt/WWjBzAujIwL08FWEolNaCv02w0Ldd7t7Hwj4ZEuMZ2E8MDsjAH3TTSKNa/Ud/sWve3LJepHrTwRiIhUu6+3H2PEcARNFdEnmIozvgaPh+jPWXIzP4OciQMP9P700osElqapuOQOX9kAv0qU9z7hAMWYtEJAL1OjqxUNVjOMZyBE5TuQ2hyVn+WlF1ExtYLyoFCHm0+WkDPjdVl8ZlornxtCWOAiFXZhdcdLXgLWMZ7aGzqEPie3VtZQfq4fK750yYYVZNEUFKGKQni+MRwUnYz2eu3q6cL7LMrKHZ+yfJPiBHbeB1ejx1lJZ0q86LSPn7O0MeJa/JxAXKCb1DZlF8Rp7EuVon+1M+sXjr2IPiFPRyOgdvteHQcsghene9B5xUAFYsr+jGF3zdx9jtYr1NhayzE5ndbyAPQGV/vXd9lN5HDz7Fc4N7UR1MQuswt46+kARza4+fCKNOFwPsNfJJ0iG/PcEU8Zt0xER+7vVyFh8f7oXJqutmwpNykrA6u6VhA7HI+4Nj+1KKY9ilMRX12JZxZwvA8l5fxMNgPTwtqNzp6H7FjJW9+8prmAVc7uL9WUkSt7+MhWmb3zlWnXkeoOCikuEQTKzG5xWZUXKeVUe2LpZll1+oPZIKcOtdKNWGWoCRWzJN26P1O44BMS8BBci48nr9wX7oJ7t8R9qCec08bKJ5thFcqJZJBrSnZLtSfK3lF85YE0CWPNWBlE2J39DJ8Q8MSdhvGtoYgpJgNf5ULbWp4rclTPb59XAdUgVmDrqwvsLnsUuG3JZP3T7e7U0KB6QmWtenCLxf3k47XLq/dVM2iu2VSFmvjnZndiPS0lnunPwdkjtj4y4WABKZxD273/dFs/qhYuJroGJFUbey6ni6lz87OU03MVQQqHvcobeR0gYXqjkIeGHX1JEqz520DLQmVu8MbzSDbLZGvdk1ZyBeWc6DbXl+qpx/npHn8HVGYSSmZ2Pn1Mh4V6hVoV4ai0+WfFfpqfkX2+8G0hvrgjTiSbv/OPU0Lc1dsvOX0ZCYGr3Id4IYWX13A6z2Fr9QvDg+wO1+GWqb5C7LkHd1zkOtxCSzh87xLhD58kc9yBhN+b2CG1wOmMqbwOJYdd9jeRPerb+u5gSBHJluVCUYUkq7N5Dw4RUnlWZ/78UQJLiIEpMcoI6r7xASOjZrqz0niEKU8NehHTYusSjrriCXc0hw3VjMf6Ph3NrQavAySY0SKMfmAYF1aapIgkypXq8zuE0gc2N8du2c+3y/Y+S5PJcWLYfqmF8/Rw2BwAm8UoVoO+p7vIi+O5mZzzshzuIIfFhNHlf+36YFDIf6A299kHJqumOReY963znFi/6eyIh6ptvNQor4qbWpNavHq9kajuylMmYmYWHUv1qrkGKPoo/V3X0KOQMkFTjkdJWshSkwEHJL+jaGkT1LZtJnqd1yFF4sWsobEj/0xWC4M9HhyJHzttO2NwpBaLpdv3fZuL9VvtL6X+kSQ0JcxSPHnQZbpextIwu7nRxV8GI9pMvDLRWGWZbRIklPjfazJBfqrPRLWFR5v68iKe76Gll1W7F/Z61KIZor4Q4YGlLV1aXaK0WlYbC65ArvLjo1z/KPDolPrfqJmOjCoskgk2l1bGi3J29Dsj6QJWHt9sBR/htZ0emArH6XPvXQcSkBQHzle3NvjJkq4o1X8AYDQKlNsnD65i+b6I+yzlXQVOzbnSXg67+VUsDt1n0PcekPTnDcC5dHA6D7TAMy3k1X6LswZ8VVetm/FgyMOrJkO88q+ltdKWJZJ5YdhtG32ktEdo5RtD99opIR12nn81FaDcWPeCqn/7auf5Lqh+boqAaBMa273eDeEb8HTDJsqw40H/h+KdKMXx9JQ2QpYwLIZtA9cQgcfIxA9aohIl2VuQqN96COy3OCs+wlzz84rwwN8PbT0bWmV30gOc8FzMk1Pe0D9QUJqTxZzv/Ea5JLrwX+Znk31INkxsCBNzvbjHqfaoTnvOImp6M/Gv8cDEK4TR2kmrh/oK3CnVWtrasAXF27jzMsbFanZQokwSPSaz8oXo+lXlonl0wb33/vK+32sZOMXz5qdlr7N7cIzVqZk3/ehgk7D24jdtD/iZ7n49zsMOvIVvu+20BUPR4fRaSha3KJXDKFgkv3kwCYQZ2OPteHU0JySVmSrNgq47J+vxETjurdrDWdYbXvziaZMwzI6n8d7AKTofId3h796Sj0QZD3INjGRbvvxFYwScJ8LHtuKj5iq1dTYizpmejQDTMsmIu+TLe/akFfl0yL2ueM2v8Oy7iFB3quMLVNiETguoX8NTx+6qtPallYdrPX8TiB7tXGKHeBrArYmXvYQRH3XchAGrDx3YUebM0jLIx9Bl7hK2H37lgeHa6nPVLpUVWL588p1DtCj92PGnWcqE/0ZuxEfIy8HWSg+nDparzODsEVui+IpENIw/AjH5GaH2yDflBp39s1HyOfrzQzBpJuow8gqms7Mg7nsCW15fqRQj6SG0qb/NzHSWp6+w2wva5QkIk0v2u8UJba3Nx7C5xqEL0fvtXSRxwhrP3WPEDVd6zBdjXhR+4DFD58GtddRdfkSEefzcQYfyXjzge5NkpksVWvFRxLpPTH5Zh70ywBsHidkLL8f/rNCnIEyNc46hVpDXcX1qJZsxCMO8I68DI3OCoh0d3270y89k+xlOjsfjZMXlKkHrN8DXYFuGc5kjio2b5zPIUqmCbStgNC/Em0htZhHf4CsDSCqk8oc52ANj0aZwmI8W+XqZKLSUWDFkHhNUNodM6cTx5GVcNR88oUI7Bx9PFUrURp1+rjwvX3HjzXFhf4xxnngHDEMsHehqha1+LRafeh4AVFvBxf/onIQcCyG84Ud1lgQcprVWDYJLr9qBblQ8M0m6VGX8seI65eCFESCY+MIA89PkncvPtzDwCCsnO/0KR7XmwVbb7p8yu5lcneAKwvZz+GNftYl8ZFbSKa9HmBVBPZ7oA/BnhOKXpJNWn1l+3qpRQ8muBDTzEf9Qe/+h8zTLExWe42znkhFoZxl5l72Iz+dRCJIXLMk5X4/OS7u6GRo1rj5+P+bhKMb4eFH4g6cRStPAd8jbGCTAt0lJJ8yPWX3j4/NecXbiFqPR/CVVPA+O1VhsHSWapeM595uHRekR/OE8wSGzXqAJtuJyyD7L363FhvPcg/OREjfchc8Sp6XYOtztcdy6luVVw86wltPLnE0Xh32sdrG0FgenHATM3vNIa/7aaRPwbAQpHYwmh3FjL4PaqsxYfOSFKx+KhwmDo34eQhmNoi37KqpKxLGL45aqsuqaccQoQ4uzVeHpzmhYDxu2M7tbIEJJYsehw4+fenvUb4sWHlZ4lNFHk95xeRRU6PulqrQoKPNXdwsyQEp04nyz2Xzyxf6L79Krtgn8tD1EtdvBNunM94F2F7jIDaa6YHO7ZrhU6junYTFTRwL6g/uXNlh/7AJPTz3HtV0+q1itjjrAB9hjKSAnm8C9ks5Thcy8Hh52oUCnuWht0VwylZnJ4vdHyKvHBPIdPATm67mre6/iRx/5hETvV854AObJcNK4p/ThCC4QyvYtvQyY3h7PclkuxN08GUSrMsaeiEaiFca1dNZMfTQf2nD+V/cAR7UU5+XOpJJcrxop5fhW8eiA5PHJ/WNEkUIrCfuhsSVnNp+Mh/c1qsNVXqzhEzpntwUR19oqJ6W4LJ/uHSFXIXElA+6JkJK0XMGGV5L7a9WzT35noqgXjIwzJCsW81nUHC4glUuMpOIwQbnzFyCkzvtyO/FKwVsFAgQww84X4SI0qEKg27yt9GVfCjdeME1JMn3F0fEb/QnnevK2Xm0CaFPzM0mLZVtFwjDjtsMIBNF9KYjXiuWd54B4i0KwX9q7GUxC2VxKXXd9mpxui1HHPgbm13eWJ+nyA0wEwHYeeOF3gSuYK+70X4FOG84HJryWX+3SRrn6tRgMVnw+c3V5uy8A7i6cE/98uQ+fL5+X3y7gQR5FWZQlfY9sFK5rt2EsFOrC5RL8KlX66k29pZPqZo3GRVMRq/0gpFT3ysL+0glgqX6MASAznQMFskscZd4XoQwNUtS1okyYToToB5SGujZtXzY1nesFq/meT71LAgctD0lwh3xrP+4Z/lXYw7CpBMmKJ+nUd8wbyuARezpBzI7tXq60Xziu+CJohNBIyW0EcpxjuLuynGnybfmzz90Zv/I8bR7AIogbv/txh+hLjTafy7f+4hQ2fFdK4QiW3bELel6HKrx86ycoS7zG/FQ7r7ieWR7vCEsty3tMp7Ki1CsoSpXD4F9p/VL/u8dE9g7/B+X3W7MQnLm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9349" y="1354050"/>
            <a:ext cx="6685276" cy="5336721"/>
          </a:xfrm>
          <a:prstGeom prst="rect">
            <a:avLst/>
          </a:prstGeom>
        </p:spPr>
      </p:pic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60375" y="6339294"/>
            <a:ext cx="6072187" cy="365125"/>
          </a:xfrm>
        </p:spPr>
        <p:txBody>
          <a:bodyPr/>
          <a:lstStyle/>
          <a:p>
            <a:pPr>
              <a:defRPr/>
            </a:pPr>
            <a:r>
              <a:rPr lang="es-MX" dirty="0">
                <a:latin typeface="Century Gothic" pitchFamily="34" charset="0"/>
              </a:rPr>
              <a:t>Castellano, Pérez de Juan, </a:t>
            </a:r>
            <a:r>
              <a:rPr lang="es-MX" dirty="0" err="1">
                <a:latin typeface="Century Gothic" pitchFamily="34" charset="0"/>
              </a:rPr>
              <a:t>Attie</a:t>
            </a:r>
            <a:r>
              <a:rPr lang="es-MX" dirty="0">
                <a:latin typeface="Century Gothic" pitchFamily="34" charset="0"/>
              </a:rPr>
              <a:t>. Electrocardiografía clínica. 2ª edición. Ed. </a:t>
            </a:r>
            <a:r>
              <a:rPr lang="es-MX" dirty="0" err="1">
                <a:latin typeface="Century Gothic" pitchFamily="34" charset="0"/>
              </a:rPr>
              <a:t>Elsevier</a:t>
            </a:r>
            <a:r>
              <a:rPr lang="es-MX" dirty="0">
                <a:latin typeface="Century Gothic" pitchFamily="34" charset="0"/>
              </a:rPr>
              <a:t>, </a:t>
            </a:r>
            <a:r>
              <a:rPr lang="es-MX" dirty="0" err="1">
                <a:latin typeface="Century Gothic" pitchFamily="34" charset="0"/>
              </a:rPr>
              <a:t>pp</a:t>
            </a:r>
            <a:r>
              <a:rPr lang="es-MX" dirty="0">
                <a:latin typeface="Century Gothic" pitchFamily="34" charset="0"/>
              </a:rPr>
              <a:t> 19-26.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818E4765-8BDC-C3E7-3E75-2420FE09688A}"/>
              </a:ext>
            </a:extLst>
          </p:cNvPr>
          <p:cNvSpPr/>
          <p:nvPr/>
        </p:nvSpPr>
        <p:spPr>
          <a:xfrm>
            <a:off x="1603717" y="4867422"/>
            <a:ext cx="3238739" cy="98473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Flecha: a la derecha 7">
            <a:extLst>
              <a:ext uri="{FF2B5EF4-FFF2-40B4-BE49-F238E27FC236}">
                <a16:creationId xmlns:a16="http://schemas.microsoft.com/office/drawing/2014/main" id="{B072823E-0B80-49FD-7CB6-5C9C03AC1B7F}"/>
              </a:ext>
            </a:extLst>
          </p:cNvPr>
          <p:cNvSpPr/>
          <p:nvPr/>
        </p:nvSpPr>
        <p:spPr>
          <a:xfrm>
            <a:off x="2420680" y="5275621"/>
            <a:ext cx="1744393" cy="26673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Signo más 8">
            <a:extLst>
              <a:ext uri="{FF2B5EF4-FFF2-40B4-BE49-F238E27FC236}">
                <a16:creationId xmlns:a16="http://schemas.microsoft.com/office/drawing/2014/main" id="{38E3D65A-C565-EDEE-7625-7AEEB24379E5}"/>
              </a:ext>
            </a:extLst>
          </p:cNvPr>
          <p:cNvSpPr/>
          <p:nvPr/>
        </p:nvSpPr>
        <p:spPr>
          <a:xfrm>
            <a:off x="4307932" y="5161892"/>
            <a:ext cx="372148" cy="380462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Signo menos 9">
            <a:extLst>
              <a:ext uri="{FF2B5EF4-FFF2-40B4-BE49-F238E27FC236}">
                <a16:creationId xmlns:a16="http://schemas.microsoft.com/office/drawing/2014/main" id="{31820B8E-4A0F-C5B2-D3AF-D7B46E145AC6}"/>
              </a:ext>
            </a:extLst>
          </p:cNvPr>
          <p:cNvSpPr/>
          <p:nvPr/>
        </p:nvSpPr>
        <p:spPr>
          <a:xfrm>
            <a:off x="1665438" y="5161893"/>
            <a:ext cx="523698" cy="464550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8094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VECTOR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89212" y="2133600"/>
            <a:ext cx="2948703" cy="3777622"/>
          </a:xfrm>
        </p:spPr>
        <p:txBody>
          <a:bodyPr>
            <a:normAutofit/>
          </a:bodyPr>
          <a:lstStyle/>
          <a:p>
            <a:pPr algn="ctr"/>
            <a:r>
              <a:rPr lang="es-MX" sz="2400" dirty="0"/>
              <a:t>Es una herramienta geométrica utilizada para representar una magnitud física definida por su </a:t>
            </a:r>
            <a:r>
              <a:rPr lang="es-MX" sz="2400" b="1" dirty="0"/>
              <a:t>magnitud,  dirección y  sentido. </a:t>
            </a:r>
          </a:p>
        </p:txBody>
      </p:sp>
      <p:pic>
        <p:nvPicPr>
          <p:cNvPr id="1026" name="Picture 2" descr="http://www.youbioit.com/files/newimages/11/255/vect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487" y="1603060"/>
            <a:ext cx="5572125" cy="483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60375" y="6339294"/>
            <a:ext cx="6072187" cy="365125"/>
          </a:xfrm>
        </p:spPr>
        <p:txBody>
          <a:bodyPr/>
          <a:lstStyle/>
          <a:p>
            <a:pPr>
              <a:defRPr/>
            </a:pPr>
            <a:r>
              <a:rPr lang="es-MX" dirty="0">
                <a:latin typeface="Century Gothic" pitchFamily="34" charset="0"/>
              </a:rPr>
              <a:t>Castellano, Pérez de Juan, </a:t>
            </a:r>
            <a:r>
              <a:rPr lang="es-MX" dirty="0" err="1">
                <a:latin typeface="Century Gothic" pitchFamily="34" charset="0"/>
              </a:rPr>
              <a:t>Attie</a:t>
            </a:r>
            <a:r>
              <a:rPr lang="es-MX" dirty="0">
                <a:latin typeface="Century Gothic" pitchFamily="34" charset="0"/>
              </a:rPr>
              <a:t>. Electrocardiografía clínica. 2ª edición. Ed. </a:t>
            </a:r>
            <a:r>
              <a:rPr lang="es-MX" dirty="0" err="1">
                <a:latin typeface="Century Gothic" pitchFamily="34" charset="0"/>
              </a:rPr>
              <a:t>Elsevier</a:t>
            </a:r>
            <a:r>
              <a:rPr lang="es-MX" dirty="0">
                <a:latin typeface="Century Gothic" pitchFamily="34" charset="0"/>
              </a:rPr>
              <a:t>, </a:t>
            </a:r>
            <a:r>
              <a:rPr lang="es-MX" dirty="0" err="1">
                <a:latin typeface="Century Gothic" pitchFamily="34" charset="0"/>
              </a:rPr>
              <a:t>pp</a:t>
            </a:r>
            <a:r>
              <a:rPr lang="es-MX" dirty="0">
                <a:latin typeface="Century Gothic" pitchFamily="34" charset="0"/>
              </a:rPr>
              <a:t> 19-26.</a:t>
            </a:r>
          </a:p>
        </p:txBody>
      </p:sp>
    </p:spTree>
    <p:extLst>
      <p:ext uri="{BB962C8B-B14F-4D97-AF65-F5344CB8AC3E}">
        <p14:creationId xmlns:p14="http://schemas.microsoft.com/office/powerpoint/2010/main" val="102184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169236-18BA-3AE6-4E2C-EA63E1EF6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6858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801BDB2-B2F9-F9AD-02EC-4679440E3C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00" t="20320" r="13924" b="18910"/>
          <a:stretch/>
        </p:blipFill>
        <p:spPr>
          <a:xfrm>
            <a:off x="-24589" y="1138867"/>
            <a:ext cx="12216589" cy="4095236"/>
          </a:xfrm>
          <a:prstGeom prst="rect">
            <a:avLst/>
          </a:prstGeom>
        </p:spPr>
      </p:pic>
      <p:sp>
        <p:nvSpPr>
          <p:cNvPr id="6" name="Cara sonriente 5">
            <a:extLst>
              <a:ext uri="{FF2B5EF4-FFF2-40B4-BE49-F238E27FC236}">
                <a16:creationId xmlns:a16="http://schemas.microsoft.com/office/drawing/2014/main" id="{123DD126-5380-AF1D-8C14-7909C5F58CB9}"/>
              </a:ext>
            </a:extLst>
          </p:cNvPr>
          <p:cNvSpPr/>
          <p:nvPr/>
        </p:nvSpPr>
        <p:spPr>
          <a:xfrm>
            <a:off x="2813537" y="3028070"/>
            <a:ext cx="745588" cy="801859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Cara sonriente 10">
            <a:extLst>
              <a:ext uri="{FF2B5EF4-FFF2-40B4-BE49-F238E27FC236}">
                <a16:creationId xmlns:a16="http://schemas.microsoft.com/office/drawing/2014/main" id="{D000A229-5B8E-A6FB-0683-3D776589D793}"/>
              </a:ext>
            </a:extLst>
          </p:cNvPr>
          <p:cNvSpPr/>
          <p:nvPr/>
        </p:nvSpPr>
        <p:spPr>
          <a:xfrm>
            <a:off x="5555565" y="3028070"/>
            <a:ext cx="745588" cy="801859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Cara sonriente 11">
            <a:extLst>
              <a:ext uri="{FF2B5EF4-FFF2-40B4-BE49-F238E27FC236}">
                <a16:creationId xmlns:a16="http://schemas.microsoft.com/office/drawing/2014/main" id="{5A7D1936-03D3-69B8-5317-A814A92D1ACC}"/>
              </a:ext>
            </a:extLst>
          </p:cNvPr>
          <p:cNvSpPr/>
          <p:nvPr/>
        </p:nvSpPr>
        <p:spPr>
          <a:xfrm>
            <a:off x="8297593" y="2890909"/>
            <a:ext cx="745588" cy="801859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B9E6F1B4-CA83-E4DF-3A8C-109CC5A41B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697" b="75960" l="19473" r="82428"/>
                    </a14:imgEffect>
                  </a14:imgLayer>
                </a14:imgProps>
              </a:ext>
            </a:extLst>
          </a:blip>
          <a:srcRect l="11604" t="28414" r="9703" b="18757"/>
          <a:stretch/>
        </p:blipFill>
        <p:spPr>
          <a:xfrm>
            <a:off x="2551677" y="1756700"/>
            <a:ext cx="1941343" cy="981222"/>
          </a:xfrm>
          <a:prstGeom prst="rect">
            <a:avLst/>
          </a:prstGeom>
        </p:spPr>
      </p:pic>
      <p:sp>
        <p:nvSpPr>
          <p:cNvPr id="17" name="Flecha: a la derecha 16">
            <a:extLst>
              <a:ext uri="{FF2B5EF4-FFF2-40B4-BE49-F238E27FC236}">
                <a16:creationId xmlns:a16="http://schemas.microsoft.com/office/drawing/2014/main" id="{85D559D7-0751-4898-C847-59A6444867E3}"/>
              </a:ext>
            </a:extLst>
          </p:cNvPr>
          <p:cNvSpPr/>
          <p:nvPr/>
        </p:nvSpPr>
        <p:spPr>
          <a:xfrm>
            <a:off x="2813537" y="4114799"/>
            <a:ext cx="2433711" cy="4642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33C508E3-08E0-AE3F-2653-DF68815B64F6}"/>
              </a:ext>
            </a:extLst>
          </p:cNvPr>
          <p:cNvSpPr/>
          <p:nvPr/>
        </p:nvSpPr>
        <p:spPr>
          <a:xfrm>
            <a:off x="3743626" y="2616591"/>
            <a:ext cx="2090812" cy="46423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Flecha: a la derecha 18">
            <a:extLst>
              <a:ext uri="{FF2B5EF4-FFF2-40B4-BE49-F238E27FC236}">
                <a16:creationId xmlns:a16="http://schemas.microsoft.com/office/drawing/2014/main" id="{9258C968-F9CF-7E57-8C00-F80AA2ED4865}"/>
              </a:ext>
            </a:extLst>
          </p:cNvPr>
          <p:cNvSpPr/>
          <p:nvPr/>
        </p:nvSpPr>
        <p:spPr>
          <a:xfrm>
            <a:off x="5966958" y="2577102"/>
            <a:ext cx="2090812" cy="46423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Flecha: a la derecha 19">
            <a:extLst>
              <a:ext uri="{FF2B5EF4-FFF2-40B4-BE49-F238E27FC236}">
                <a16:creationId xmlns:a16="http://schemas.microsoft.com/office/drawing/2014/main" id="{45B9EBE3-B181-1CF8-F1B9-E21E61997746}"/>
              </a:ext>
            </a:extLst>
          </p:cNvPr>
          <p:cNvSpPr/>
          <p:nvPr/>
        </p:nvSpPr>
        <p:spPr>
          <a:xfrm>
            <a:off x="2795270" y="794870"/>
            <a:ext cx="6333688" cy="46423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8" name="Marcador de contenido 3">
            <a:extLst>
              <a:ext uri="{FF2B5EF4-FFF2-40B4-BE49-F238E27FC236}">
                <a16:creationId xmlns:a16="http://schemas.microsoft.com/office/drawing/2014/main" id="{289A7E41-CAF3-060B-98A4-85447778C7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040" b="69835" l="19172" r="243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9" t="50940" r="75043" b="28066"/>
          <a:stretch/>
        </p:blipFill>
        <p:spPr>
          <a:xfrm>
            <a:off x="2404931" y="4561631"/>
            <a:ext cx="1562799" cy="2291722"/>
          </a:xfrm>
        </p:spPr>
      </p:pic>
      <p:pic>
        <p:nvPicPr>
          <p:cNvPr id="39" name="Marcador de contenido 3">
            <a:extLst>
              <a:ext uri="{FF2B5EF4-FFF2-40B4-BE49-F238E27FC236}">
                <a16:creationId xmlns:a16="http://schemas.microsoft.com/office/drawing/2014/main" id="{1E200CA5-1E41-A1FF-415B-06A20236F7D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7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611" b="28757" l="46354" r="496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937" t="11718" r="52207" b="69350"/>
          <a:stretch/>
        </p:blipFill>
        <p:spPr>
          <a:xfrm>
            <a:off x="5524403" y="889777"/>
            <a:ext cx="442556" cy="2027636"/>
          </a:xfrm>
        </p:spPr>
      </p:pic>
      <p:pic>
        <p:nvPicPr>
          <p:cNvPr id="40" name="Marcador de contenido 3">
            <a:extLst>
              <a:ext uri="{FF2B5EF4-FFF2-40B4-BE49-F238E27FC236}">
                <a16:creationId xmlns:a16="http://schemas.microsoft.com/office/drawing/2014/main" id="{87671695-ABB3-772D-AAEA-AE503B620B7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397" b="69472" l="71921" r="781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137" t="50263" r="21027" b="28394"/>
          <a:stretch/>
        </p:blipFill>
        <p:spPr>
          <a:xfrm>
            <a:off x="8898986" y="2917413"/>
            <a:ext cx="1718604" cy="2102016"/>
          </a:xfrm>
          <a:prstGeom prst="rect">
            <a:avLst/>
          </a:prstGeom>
        </p:spPr>
      </p:pic>
      <p:pic>
        <p:nvPicPr>
          <p:cNvPr id="41" name="Marcador de contenido 3">
            <a:extLst>
              <a:ext uri="{FF2B5EF4-FFF2-40B4-BE49-F238E27FC236}">
                <a16:creationId xmlns:a16="http://schemas.microsoft.com/office/drawing/2014/main" id="{2587558E-3AB8-D835-7236-06BB1BC14AC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611" b="28757" l="46354" r="496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698" t="11718" r="49890" b="69350"/>
          <a:stretch/>
        </p:blipFill>
        <p:spPr>
          <a:xfrm>
            <a:off x="5932976" y="892943"/>
            <a:ext cx="575232" cy="2027636"/>
          </a:xfrm>
          <a:prstGeom prst="rect">
            <a:avLst/>
          </a:prstGeom>
        </p:spPr>
      </p:pic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82396DE-73F5-CB77-0BFC-F050CD9C8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7051111" cy="3777622"/>
          </a:xfrm>
        </p:spPr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8522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0.43268 0.0027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2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encrypted-tbn3.gstatic.com/images?q=tbn:ANd9GcTg1aXnML5nbPVostL8dVFkoF2kVcv7einrRpES2meehIPw0oZ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781" y="1695599"/>
            <a:ext cx="4596729" cy="391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3832" y="230549"/>
            <a:ext cx="8911687" cy="1280890"/>
          </a:xfrm>
        </p:spPr>
        <p:txBody>
          <a:bodyPr/>
          <a:lstStyle/>
          <a:p>
            <a:r>
              <a:rPr lang="es-MX" dirty="0"/>
              <a:t>Depende colocación del electrodo explorador con respecto al dipolo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7E0244B-E9E7-A797-8171-F3C3827030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4671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065C24-D5B8-E0EA-A694-8B225A843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D3EC45-9F59-2DEB-9DCB-97C59C4F02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D1245B8-F581-CB9A-058F-1B628B141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516" y="362701"/>
            <a:ext cx="8404810" cy="642547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96062C3-3CC5-61CF-C3AB-48C823ACF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716" y="291956"/>
            <a:ext cx="11632527" cy="613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05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258837-5958-7A93-0975-685642E77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8F69104-2E20-4008-B517-FA4063BD6B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B8DAC64-201B-7B09-FF1C-917E768078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62" r="73"/>
          <a:stretch/>
        </p:blipFill>
        <p:spPr>
          <a:xfrm>
            <a:off x="0" y="816616"/>
            <a:ext cx="12192000" cy="460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50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77CC0B-77EC-864A-0352-0FDD98361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0E67E87-8D21-FCB4-F1C0-F202965C7F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C7C18F4-AEDD-711B-427F-808293E1B6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70"/>
          <a:stretch/>
        </p:blipFill>
        <p:spPr>
          <a:xfrm>
            <a:off x="3171573" y="1395663"/>
            <a:ext cx="5186364" cy="400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06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57F082-77EA-D13A-A3B7-A884DF889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2082" y="213794"/>
            <a:ext cx="8911687" cy="1280890"/>
          </a:xfrm>
        </p:spPr>
        <p:txBody>
          <a:bodyPr/>
          <a:lstStyle/>
          <a:p>
            <a:r>
              <a:rPr lang="es-MX" dirty="0"/>
              <a:t>PASAMOS DE ESTO….. 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5A83A9CD-9D01-DB6D-93B0-7659D932B4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88" t="49737" r="43783" b="40585"/>
          <a:stretch/>
        </p:blipFill>
        <p:spPr>
          <a:xfrm>
            <a:off x="5880394" y="1965493"/>
            <a:ext cx="6151105" cy="3299446"/>
          </a:xfrm>
          <a:prstGeom prst="rect">
            <a:avLst/>
          </a:prstGeom>
        </p:spPr>
      </p:pic>
      <p:pic>
        <p:nvPicPr>
          <p:cNvPr id="5" name="Marcador de contenido 3">
            <a:extLst>
              <a:ext uri="{FF2B5EF4-FFF2-40B4-BE49-F238E27FC236}">
                <a16:creationId xmlns:a16="http://schemas.microsoft.com/office/drawing/2014/main" id="{95F382FB-290A-386E-2FD6-6CF2BE5EF6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7" t="23556" r="60973" b="61773"/>
          <a:stretch/>
        </p:blipFill>
        <p:spPr>
          <a:xfrm>
            <a:off x="250842" y="1653120"/>
            <a:ext cx="4684166" cy="3420866"/>
          </a:xfrm>
        </p:spPr>
      </p:pic>
      <p:sp>
        <p:nvSpPr>
          <p:cNvPr id="7" name="Flecha: curvada hacia abajo 6">
            <a:extLst>
              <a:ext uri="{FF2B5EF4-FFF2-40B4-BE49-F238E27FC236}">
                <a16:creationId xmlns:a16="http://schemas.microsoft.com/office/drawing/2014/main" id="{19344CA6-4170-37AE-E2BE-763FA4CDAC4A}"/>
              </a:ext>
            </a:extLst>
          </p:cNvPr>
          <p:cNvSpPr/>
          <p:nvPr/>
        </p:nvSpPr>
        <p:spPr>
          <a:xfrm>
            <a:off x="4000139" y="1273581"/>
            <a:ext cx="3548594" cy="1383824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9" name="Flecha: curvada hacia abajo 8">
            <a:extLst>
              <a:ext uri="{FF2B5EF4-FFF2-40B4-BE49-F238E27FC236}">
                <a16:creationId xmlns:a16="http://schemas.microsoft.com/office/drawing/2014/main" id="{4D79E0C5-783C-E666-3BBB-CADA07C84271}"/>
              </a:ext>
            </a:extLst>
          </p:cNvPr>
          <p:cNvSpPr/>
          <p:nvPr/>
        </p:nvSpPr>
        <p:spPr>
          <a:xfrm rot="10982547">
            <a:off x="3965916" y="5167184"/>
            <a:ext cx="3548594" cy="1383824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A2524F64-5DAD-C43F-C736-A81D76D839EB}"/>
              </a:ext>
            </a:extLst>
          </p:cNvPr>
          <p:cNvSpPr txBox="1">
            <a:spLocks/>
          </p:cNvSpPr>
          <p:nvPr/>
        </p:nvSpPr>
        <p:spPr>
          <a:xfrm>
            <a:off x="7548733" y="5584419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dirty="0"/>
              <a:t>QUEREMOS ESTO…</a:t>
            </a:r>
          </a:p>
        </p:txBody>
      </p:sp>
    </p:spTree>
    <p:extLst>
      <p:ext uri="{BB962C8B-B14F-4D97-AF65-F5344CB8AC3E}">
        <p14:creationId xmlns:p14="http://schemas.microsoft.com/office/powerpoint/2010/main" val="102619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E2383A-4BA4-8E87-0C2D-FF14F0550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F3823BAC-BD52-2F09-0E6F-86A632C9E8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77692" y="643700"/>
            <a:ext cx="4826920" cy="479703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154FA8C-290E-B0B7-78F1-5393998F3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765" y="643700"/>
            <a:ext cx="4942336" cy="483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21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6506547C-C188-63ED-0E83-749DE5A541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4D4ACA2-36E1-B545-830B-B88F67F4B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469607C8-7B44-63A0-3673-2AC9C9D320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3" t="61064" r="56892" b="17134"/>
          <a:stretch/>
        </p:blipFill>
        <p:spPr>
          <a:xfrm>
            <a:off x="-1" y="18468"/>
            <a:ext cx="6330689" cy="4496974"/>
          </a:xfrm>
          <a:prstGeom prst="rect">
            <a:avLst/>
          </a:prstGeom>
        </p:spPr>
      </p:pic>
      <p:pic>
        <p:nvPicPr>
          <p:cNvPr id="5" name="Marcador de contenido 3">
            <a:extLst>
              <a:ext uri="{FF2B5EF4-FFF2-40B4-BE49-F238E27FC236}">
                <a16:creationId xmlns:a16="http://schemas.microsoft.com/office/drawing/2014/main" id="{39CA1045-40F1-024B-91EA-EA2D100135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04" t="61496" r="24647" b="20024"/>
          <a:stretch/>
        </p:blipFill>
        <p:spPr>
          <a:xfrm>
            <a:off x="6044191" y="2144149"/>
            <a:ext cx="6147809" cy="472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99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277160" y="-383147"/>
            <a:ext cx="8915399" cy="2262781"/>
          </a:xfrm>
        </p:spPr>
        <p:txBody>
          <a:bodyPr/>
          <a:lstStyle/>
          <a:p>
            <a:r>
              <a:rPr lang="es-MX" dirty="0"/>
              <a:t>ELECTROCARDIOGRAMA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615189" y="1879634"/>
            <a:ext cx="6069727" cy="1126283"/>
          </a:xfrm>
        </p:spPr>
        <p:txBody>
          <a:bodyPr>
            <a:normAutofit lnSpcReduction="10000"/>
          </a:bodyPr>
          <a:lstStyle/>
          <a:p>
            <a:r>
              <a:rPr lang="es-MX" dirty="0"/>
              <a:t>FUNDAMENTOS BASICOS</a:t>
            </a:r>
          </a:p>
          <a:p>
            <a:endParaRPr lang="es-MX" dirty="0"/>
          </a:p>
          <a:p>
            <a:pPr algn="r"/>
            <a:r>
              <a:rPr lang="es-MX" dirty="0"/>
              <a:t>SUEMY BUENFIL ORAMAS</a:t>
            </a:r>
          </a:p>
        </p:txBody>
      </p:sp>
      <p:sp>
        <p:nvSpPr>
          <p:cNvPr id="4" name="AutoShape 2" descr="data:image/png;base64,iVBORw0KGgoAAAANSUhEUgAAAOcAAADaCAMAAABqzqVhAAAAilBMVEX////+/v79/f0AAAD6+vrX19f09PTT09P19fXo6OikpKROTk4NDQ2Xl5d6enpdXV2FhYV0dHTCwsK3t7cjIyOqqqo6OjpDQ0Pu7u7g4OCNjY3c3NxWVlbLy8toaGhjY2OampozMzMgICCoqKhBQUG9vb14eHgZGRksLCyzs7NQUFCRkZEVFRULCwubNYwVAAAc3UlEQVR4nO1dCWOiPLfOxqYVATcQQbTaurT//+/dnBOwEIJL63SY777PTLewmJPt7AkhzwdlFL4xQmm9WJZSCcIYbT1B5c3wiPxZLyZlAW090QcAKVg1Wq82EC7wp2CtJ4AOSZOgjTZg5Re8sodgstqCitRu9g6QIIKjILRFp7wUrKEJGtcocVOnnyQqUOhIj8+w/75KGWFxvvNIi0yAv4K+q49paC0e/OGq/ghQXy/7KDy7ViiHpPCi+eIta/cnWR62L4eQNqauvN3iO8/98/X9NhhJplxiXy+kJF5D4dLwwD7k89FRG6Mx3M2jP1nRn0H2p0ii6TSy6z1HBYmdt03UXm5hrc3HrdWGWRmfpba6oY9gOD9fjo36UVievGHgMpzATTByHKjS8hreI+dnRvAlvaQTeKGgbuZBF14g6ZScxZNdbFqHhIkWRuWI0Nlwf0BRJCBEZyBIIWOSf7YgjKUVjX2lk2L1XFtHOkuDN//tzW/hrfxqlQeuuP2BfwswE+PJYbHWMF6Nh0acyi/Dlfkms3sq+MnZSY6r9SB9xsucgC9ts2jx10Hp/rCXvSAaLAQXXKpmbwvyWnuAKn3AGp4F7WOXUrLfOrjsNBYiEO+BFtausSTStdt9JkATkMxoUbikj6uRtd0TGnuaJMtAfPCSRBjkPuIMTwbBx5PvkOQlUrD68bpLW7988zVfNTkU8puU8ZIGocA+Hc6nnunxjE+ddumJcxgXIs/Lt1P6/WpCO4PK9LO5jmqyfAuFUQukWFEmRF0eAn3FzqLEWAc7MpBJnCjD+kXcg+GOets3q1myYl2VfxyCKFMBdfOwbDWt8ZWizYz2BGIaTyjwCRAAQ+hQVr7hW8BVsKn5f+89pGxumsjGpzhI1LpTgQHxKOQYHjY2M9yLOil1xgJfaWqkO+sH4jIzLYKPAYRalOuItQSGUpqI6p+E9aTGKYaDulXMKA43eBeuRJR8X9iV70+CIqY/ZsWMxi7K48FIGcHk79p6iz2MlOqgwlR/mJHwJemVdMpf3VfvuwOPEjfkC0+fHvgXq82w2yudvZpgj05HhJrup1eZfceFSifjE/g544PqAntw4aVMFAY6o2AZLGsIMqMYU0OcbAsbFqPDiHpx/Dzx24WX5bINneXqEAy+bDGv9Rqeg+XsWgXlCLO2bToLrmF0q/1Ow8/NEAwlh8JbLFZPEW5VVXanhGSSzgFW5IiFMPhXWhU/r5lYZC857206L/ADhZv9uVnwj9DC/iSZvzRKA9/CPghi1Z/B8D0ciKrejAV1LIPAuvKWDjpxYaR13f/W/LScj0CyDqqkoedBfSrHuT8rexM5kWjV59paLAlBOqlOJyMN8YPdEAwpsQ8z7PPN6Pqi9eD6ocwSiq/QWVy1vIkRXaNTXrMnkXuzu25BELFPQPEgg0DQTnZMCTUaiJhJUmHqgmxsG+hEur7NP5WAIr4tUJWgyncCNj2UhzqqYy6npZChFyspSX4FY3FrfbgFpoSubwvIl/fgQJLUxuOsZQL7AjU1AaNm6QE1c/AvrUNiFg3vBwVZRH79VI9Frx5Wd7C4ysVNLdrVV1QN6IgntLvp7gIrPZI/luRpqf0z5mwmJS3tPnI9T5hGqJt4Xlu+ZZ4HC0+cr5Vx4WcVLM02T7BLlK/Zg2MlybKkTdBsvklMnefMd8O4VWpv5gU4E8eeenvP4C4+BHn95L6rexhIBkxftIpJGgTnlmeMCT+ISOxzo27eA6TDVUacqEv2e6hjkuVn8ENbxx+CHJfJejfwRNsi/zAmwfz0PFH5yWByqRm8r8bj8XrcwspQNsZbQx1vYXiYnhPkWX0EiB4innQQ1IU89dqIPdbNdf426G2p/4GXmS0tvUDJjg39kBqdQrLEyRQLbr6GKRdjP4etcgvGftasH3bMKHeJQaGq4k2a0gplWaiUw372J44z7/3YKvait8MxM3SPFY0XkVX5h7/wxpWfpq90krgIX1ZvqSYOoOVjJ1rhCSSACzna/WrvcXLO/RFKFX+NliuA+eSdZMU/skYxI5PN9HOzNvRnkq0XWQrjvX5tMp3yw9imfR23MHCtkK+9pk4r9Rn3vPDa0xMAcW86hBhw1zWasHsBdITEp31Td0Y7wmxmVFfUequXygEwR89PP8etsoGI2KWt+D5qM5MeiSq0gXxieyqqo5d0IoNgTHcOURVYRERbiqMlL9JKVeBnnyOIqIqV0ri+6hqj/YMaZVj0WJaa278AekWkobQ0dgnPlUQJFTf2T8IcLK7ASiOQFCJOhSA/8nH+bdxne/Kmn3nmIuVm1tN7gJRjRR3YV/9nW84PvkONoUT/BOR8S4a6A+7LzcU/OH+XwL82+96Ks5241Ffyzbf5wozdYuePdxPVn3zzWrN50fJ7b+U+HRDXaDAWlBYDz47BbulN+XSUsuZjRLlk/g06aYuXNiHwv3c6W01bIFOy4o8t1L8Go1Plco1CVFAWMc/WJTyazODJf4Whovx2+atJCys7DewJKpCmjhknHY7EXkLFx3zJb80cAElqdlztJpkeK5YcQ36MRMvK0CvYy/Frux+y9cqUkJS9f35OJ9ifoIaV1E4+Xvj2dF+UcanV/NSt9jjEbDiqO1KIWnbzXUJZ279irYepKIMiLpM5dpbcsa4IjXVAxMJfSRtgtkl8c21jnDHZr9GnrVLpaMU5YX4Kcs8ERTLZFQfznwIjWuDbl9Rgik8gqVqDUNu8TGNPhfPcwVe+Bu0vd+djDVvdjJUUzcK71lskkAo9qPBPogx7tp0OZJm5JHMy9X21uWBmpc04w24wYp2sXzXeIyOIQoPMPt1M53ngL97DeSMfJ2j88eUxy/3FYRCTuyybjBSYXPh7whPoJ+F8fZy0EFmZJVVMK7MbgmwjCqs5fZPRIbcouTlJIXNvATzoFxciRuxxmBoi/GQV7KOtSGpKRZKdlLOyZkDC4S+s9ceE3QxIk9eOELX688jwuwFc8i0m5Fxc6qu4JCydFk/BXKBXpp6vfLmGpEN67Coml0jczg/1hnPv1l3PhQjHECW7ChmphfoBw7Cjgo/2NtFsspCONin7vwrYhxvE8QhpEN4quC37sSPPY3LFWVrmdTxFx1MdFUjZjhzD6Sacka8BChWwNpy/GMJHqLeCiEwdLv90VKCOrVSeDgsnECdC0xsuYChHK7Xh58D0EO9whEV+/T5dFORrHEE/uemMH52W+QfciE47fEjK9xYG/tmBT7qlP0V7slhdS1lXatGzTIk4NAYvKNS4w9xzv+YL8gZJPrcMA8usYFJW2kSJ2KbdZiNVPuGza0ObCbCuUWNc6DcAQYf+XilYTsF0BwtID7aJTqOeoZwRSN/7nnRGlGJbuu/Dq4oNDDQrIU8ygkOPJXJFVRqJ3SRTOVxMHiO0ZLbDhlWqFSrfk7w06nZ12YS/Xl1iGHWD6aEwCJENkfMuqPC+hHusUo/0BG00QRurY27lUkAQJOPQEsSLTdWBWOn10Hip9iZ7NRzKm37Yn8gfkUungaxStn9W3I9qLkknTPphtckEbU4JeT2/9R7h7Icnu9lv8WJ1Wl2wvpZIUAeKoflI/vR3SPoTDOuMxrEt6XClQhtv/FgtqrI996saFlK0vSUEu4Fcqprj1hvnFdb5kBd31Pd4zFSoj5wE1nF1OGbGlLnHES94LmDcurhtiMpIkqMnWtfqmOeEXTXzyiZ3pmdXszwy17bdCt546N2epUu+UsrfZkSyA+fvR/YcP4l7HOyxP8W+mK4GVZ4oY1UN5U8RC/e6v0Iy4XAXRXEzm5jW9qdgUkC+mY0kF5gUlx9KskIy7fyQCPEcOzrWC/pTvuxw2acHE0++/iDKiX7tPfGY813cvKkmf8rH483ONj6qA/lAMpeSTQQSn0lHeohTYyWQs+B6S9lrdMlfqd91Rzy4rIuXWvGV+wRoPGv3LkMImNaTUn7tsi8/qAcr98qgID/bKqzqt85Whj7yhtPsLsYDlsl4ARGzAkVJgyTbZWHtSAAt9VGIuKfsByEZtMqa7a47BYvE+S5uiAEYxVBFiXie4a1eLO6ftcroK1ssRgZ/n+Wvu2rMnDasgGGEUumx71lVsO2jqYXLxNhvyn1Y7cN9DdaoHyFvA1gaGf1RCJyK3umcftjZGfe7ZDOtUrIeUmqRwq29CrXNvahkBdsgdk1VdePYUCzUzdnUrpxmf9gVSsNNcndTJvNXKRYBU/dL+wDmZsvvSygs2k9IAYpzVECbvrQcN3xz+Ajb+DcsItZ19a4OSs5SCssmu9Wrg3+C/MDQMRbvP9ZHoxSZzSbtRUvMjg4YIeZKZ/0FOilZ72/fVYLFISSkrkJa2qUo6qOwsx3Jl6bxb54RaoxaH3NgVL9jlhXMvVtaBStIsFnGWWSomvdgNkrkz33n9/zZOMXuvReafr/jh71VuhIO/kdnWM0NnNbGfLQ/hUeyDtS93utodB7VUMB/+GdCUfveKHdhye5n3lUH6EXoMvoFAe3d7VDL/kUb++OgmmkctW5mdgkhHZXF/gvK4Pocdf2PoZaKXPkdykjjVroD3DdYQmgqabr0ib1kDywMfxkltUJ1S0elM9wwVg+nQr99v+NN2owdTB1ry8gIB+spnxeENhWcaL3geSB6Hk890/aFBTrHa8foIxHu6/QIXr1G6Ea0zg+5L0yx8z1CMps1XKCgduMmmu1aQ8LHu0P0TDJQfZQK1Gc6ddBqlTE5EJgNycl6EAWNgyfs7PBnQYmeX8MqR0L7XlYp/E1vfrltGu13HLmWqCLKXeJNsw2FLeVlqZdSFTr2/V3efgEGajrJVM6l1gLFaPmt1+vQf/gP/+E//GUwcygANUvyZnXtXwiMx5jfVt1ROTPEJxBjnmt/txT4gvCSuG0HcIfviaGbKTlP54b9hz6m5z9Tu+ch4TxvizHZeWnKA5CqzHnUDnMSy3OPj7FQEKnTYakz7fPbFc7Wf5inHOmqvdlm8Kgl4V9omGcAs7T+94nFoID/bTKVm/yfTe2+Gxdr8f+HYSuOv7npC0Znw8fFlhFOaipz1C+Xa5jYIsttUoam3gwcJ2SwsbrDV58PKiBaZ1CMv+skkwjPsEF2sOXhILmHX8DhEfGan3/RaoYjJ1rwc9kptwHdV/Zh+UhaCkep9cpzw/6Vhk+lZP/B/d/dDCVZHpZtcRXQWYtEdwCjmwyM1D4f3DUW7dM859YvOhGpjX57O2aa9U7S6M9MHE7SsTjWFs1KURPnV/meNY9uxieAa5kvLTgj5Bqd9Ekyk6pOdgCPw+pN6BcF2S5tU5d6M+4fk1oOCCqqLD75YL9dheJmLh1zw7nn8FlnFD3t0gq16t8D9bJ4PiDU3W9zT4uNZEX4Ms9NKgguWUeieTqLfDoPjxCCW+jhgro/WDbux1nY+bAjuQM9rKx1xGi7+ndBWQBmAQQEHfhm3vwoRpw1PwxN6TRxzF9dQTXHQzB8nw7lyCXFzrvFMNwQDitabroWLRQJn7TPrzIBiAW4hBxn4+91vwMhW6PiLBcc2ZtMy4WQ43wcKAcU7Dd+Zc9rAjFjoXzA4gOzlvRIzuxtYIMdD6rt/WWjBzAujIwL08FWEolNaCv02w0Ldd7t7Hwj4ZEuMZ2E8MDsjAH3TTSKNa/Ud/sWve3LJepHrTwRiIhUu6+3H2PEcARNFdEnmIozvgaPh+jPWXIzP4OciQMP9P700osElqapuOQOX9kAv0qU9z7hAMWYtEJAL1OjqxUNVjOMZyBE5TuQ2hyVn+WlF1ExtYLyoFCHm0+WkDPjdVl8ZlornxtCWOAiFXZhdcdLXgLWMZ7aGzqEPie3VtZQfq4fK750yYYVZNEUFKGKQni+MRwUnYz2eu3q6cL7LMrKHZ+yfJPiBHbeB1ejx1lJZ0q86LSPn7O0MeJa/JxAXKCb1DZlF8Rp7EuVon+1M+sXjr2IPiFPRyOgdvteHQcsghene9B5xUAFYsr+jGF3zdx9jtYr1NhayzE5ndbyAPQGV/vXd9lN5HDz7Fc4N7UR1MQuswt46+kARza4+fCKNOFwPsNfJJ0iG/PcEU8Zt0xER+7vVyFh8f7oXJqutmwpNykrA6u6VhA7HI+4Nj+1KKY9ilMRX12JZxZwvA8l5fxMNgPTwtqNzp6H7FjJW9+8prmAVc7uL9WUkSt7+MhWmb3zlWnXkeoOCikuEQTKzG5xWZUXKeVUe2LpZll1+oPZIKcOtdKNWGWoCRWzJN26P1O44BMS8BBci48nr9wX7oJ7t8R9qCec08bKJ5thFcqJZJBrSnZLtSfK3lF85YE0CWPNWBlE2J39DJ8Q8MSdhvGtoYgpJgNf5ULbWp4rclTPb59XAdUgVmDrqwvsLnsUuG3JZP3T7e7U0KB6QmWtenCLxf3k47XLq/dVM2iu2VSFmvjnZndiPS0lnunPwdkjtj4y4WABKZxD273/dFs/qhYuJroGJFUbey6ni6lz87OU03MVQQqHvcobeR0gYXqjkIeGHX1JEqz520DLQmVu8MbzSDbLZGvdk1ZyBeWc6DbXl+qpx/npHn8HVGYSSmZ2Pn1Mh4V6hVoV4ai0+WfFfpqfkX2+8G0hvrgjTiSbv/OPU0Lc1dsvOX0ZCYGr3Id4IYWX13A6z2Fr9QvDg+wO1+GWqb5C7LkHd1zkOtxCSzh87xLhD58kc9yBhN+b2CG1wOmMqbwOJYdd9jeRPerb+u5gSBHJluVCUYUkq7N5Dw4RUnlWZ/78UQJLiIEpMcoI6r7xASOjZrqz0niEKU8NehHTYusSjrriCXc0hw3VjMf6Ph3NrQavAySY0SKMfmAYF1aapIgkypXq8zuE0gc2N8du2c+3y/Y+S5PJcWLYfqmF8/Rw2BwAm8UoVoO+p7vIi+O5mZzzshzuIIfFhNHlf+36YFDIf6A299kHJqumOReY963znFi/6eyIh6ptvNQor4qbWpNavHq9kajuylMmYmYWHUv1qrkGKPoo/V3X0KOQMkFTjkdJWshSkwEHJL+jaGkT1LZtJnqd1yFF4sWsobEj/0xWC4M9HhyJHzttO2NwpBaLpdv3fZuL9VvtL6X+kSQ0JcxSPHnQZbpextIwu7nRxV8GI9pMvDLRWGWZbRIklPjfazJBfqrPRLWFR5v68iKe76Gll1W7F/Z61KIZor4Q4YGlLV1aXaK0WlYbC65ArvLjo1z/KPDolPrfqJmOjCoskgk2l1bGi3J29Dsj6QJWHt9sBR/htZ0emArH6XPvXQcSkBQHzle3NvjJkq4o1X8AYDQKlNsnD65i+b6I+yzlXQVOzbnSXg67+VUsDt1n0PcekPTnDcC5dHA6D7TAMy3k1X6LswZ8VVetm/FgyMOrJkO88q+ltdKWJZJ5YdhtG32ktEdo5RtD99opIR12nn81FaDcWPeCqn/7auf5Lqh+boqAaBMa273eDeEb8HTDJsqw40H/h+KdKMXx9JQ2QpYwLIZtA9cQgcfIxA9aohIl2VuQqN96COy3OCs+wlzz84rwwN8PbT0bWmV30gOc8FzMk1Pe0D9QUJqTxZzv/Ea5JLrwX+Znk31INkxsCBNzvbjHqfaoTnvOImp6M/Gv8cDEK4TR2kmrh/oK3CnVWtrasAXF27jzMsbFanZQokwSPSaz8oXo+lXlonl0wb33/vK+32sZOMXz5qdlr7N7cIzVqZk3/ehgk7D24jdtD/iZ7n49zsMOvIVvu+20BUPR4fRaSha3KJXDKFgkv3kwCYQZ2OPteHU0JySVmSrNgq47J+vxETjurdrDWdYbXvziaZMwzI6n8d7AKTofId3h796Sj0QZD3INjGRbvvxFYwScJ8LHtuKj5iq1dTYizpmejQDTMsmIu+TLe/akFfl0yL2ueM2v8Oy7iFB3quMLVNiETguoX8NTx+6qtPallYdrPX8TiB7tXGKHeBrArYmXvYQRH3XchAGrDx3YUebM0jLIx9Bl7hK2H37lgeHa6nPVLpUVWL588p1DtCj92PGnWcqE/0ZuxEfIy8HWSg+nDparzODsEVui+IpENIw/AjH5GaH2yDflBp39s1HyOfrzQzBpJuow8gqms7Mg7nsCW15fqRQj6SG0qb/NzHSWp6+w2wva5QkIk0v2u8UJba3Nx7C5xqEL0fvtXSRxwhrP3WPEDVd6zBdjXhR+4DFD58GtddRdfkSEefzcQYfyXjzge5NkpksVWvFRxLpPTH5Zh70ywBsHidkLL8f/rNCnIEyNc46hVpDXcX1qJZsxCMO8I68DI3OCoh0d3270y89k+xlOjsfjZMXlKkHrN8DXYFuGc5kjio2b5zPIUqmCbStgNC/Em0htZhHf4CsDSCqk8oc52ANj0aZwmI8W+XqZKLSUWDFkHhNUNodM6cTx5GVcNR88oUI7Bx9PFUrURp1+rjwvX3HjzXFhf4xxnngHDEMsHehqha1+LRafeh4AVFvBxf/onIQcCyG84Ud1lgQcprVWDYJLr9qBblQ8M0m6VGX8seI65eCFESCY+MIA89PkncvPtzDwCCsnO/0KR7XmwVbb7p8yu5lcneAKwvZz+GNftYl8ZFbSKa9HmBVBPZ7oA/BnhOKXpJNWn1l+3qpRQ8muBDTzEf9Qe/+h8zTLExWe42znkhFoZxl5l72Iz+dRCJIXLMk5X4/OS7u6GRo1rj5+P+bhKMb4eFH4g6cRStPAd8jbGCTAt0lJJ8yPWX3j4/NecXbiFqPR/CVVPA+O1VhsHSWapeM595uHRekR/OE8wSGzXqAJtuJyyD7L363FhvPcg/OREjfchc8Sp6XYOtztcdy6luVVw86wltPLnE0Xh32sdrG0FgenHATM3vNIa/7aaRPwbAQpHYwmh3FjL4PaqsxYfOSFKx+KhwmDo34eQhmNoi37KqpKxLGL45aqsuqaccQoQ4uzVeHpzmhYDxu2M7tbIEJJYsehw4+fenvUb4sWHlZ4lNFHk95xeRRU6PulqrQoKPNXdwsyQEp04nyz2Xzyxf6L79Krtgn8tD1EtdvBNunM94F2F7jIDaa6YHO7ZrhU6junYTFTRwL6g/uXNlh/7AJPTz3HtV0+q1itjjrAB9hjKSAnm8C9ks5Thcy8Hh52oUCnuWht0VwylZnJ4vdHyKvHBPIdPATm67mre6/iRx/5hETvV854AObJcNK4p/ThCC4QyvYtvQyY3h7PclkuxN08GUSrMsaeiEaiFca1dNZMfTQf2nD+V/cAR7UU5+XOpJJcrxop5fhW8eiA5PHJ/WNEkUIrCfuhsSVnNp+Mh/c1qsNVXqzhEzpntwUR19oqJ6W4LJ/uHSFXIXElA+6JkJK0XMGGV5L7a9WzT35noqgXjIwzJCsW81nUHC4glUuMpOIwQbnzFyCkzvtyO/FKwVsFAgQww84X4SI0qEKg27yt9GVfCjdeME1JMn3F0fEb/QnnevK2Xm0CaFPzM0mLZVtFwjDjtsMIBNF9KYjXiuWd54B4i0KwX9q7GUxC2VxKXXd9mpxui1HHPgbm13eWJ+nyA0wEwHYeeOF3gSuYK+70X4FOG84HJryWX+3SRrn6tRgMVnw+c3V5uy8A7i6cE/98uQ+fL5+X3y7gQR5FWZQlfY9sFK5rt2EsFOrC5RL8KlX66k29pZPqZo3GRVMRq/0gpFT3ysL+0glgqX6MASAznQMFskscZd4XoQwNUtS1okyYToToB5SGujZtXzY1nesFq/meT71LAgctD0lwh3xrP+4Z/lXYw7CpBMmKJ+nUd8wbyuARezpBzI7tXq60Xziu+CJohNBIyW0EcpxjuLuynGnybfmzz90Zv/I8bR7AIogbv/txh+hLjTafy7f+4hQ2fFdK4QiW3bELel6HKrx86ycoS7zG/FQ7r7ieWR7vCEsty3tMp7Ki1CsoSpXD4F9p/VL/u8dE9g7/B+X3W7MQnLm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1756" r="10381"/>
          <a:stretch/>
        </p:blipFill>
        <p:spPr>
          <a:xfrm>
            <a:off x="2718668" y="2881892"/>
            <a:ext cx="3455014" cy="347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85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0A6EBE-0C75-76AD-214C-99C6002E9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8D87373-2742-0515-6245-A878388651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76FC2B6-22DD-BD29-64E1-6FA7EC969C1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C7A9295D-54F6-1C67-6AC6-CC5F564341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39" t="81520" r="39355"/>
          <a:stretch/>
        </p:blipFill>
        <p:spPr>
          <a:xfrm>
            <a:off x="659240" y="985382"/>
            <a:ext cx="6160443" cy="377762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F9FEF78-0AB9-9124-AC8F-991389CC3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6912" y="795386"/>
            <a:ext cx="4485848" cy="415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48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ELECTROCARDIOGRAMA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72707" y="2053389"/>
            <a:ext cx="5375943" cy="3777622"/>
          </a:xfrm>
        </p:spPr>
        <p:txBody>
          <a:bodyPr/>
          <a:lstStyle/>
          <a:p>
            <a:r>
              <a:rPr lang="es-MX" dirty="0"/>
              <a:t>REGISTRO GRAFICO  DE LA ACTIVIDAD ELECTRICA DEL CORAZON</a:t>
            </a:r>
          </a:p>
          <a:p>
            <a:r>
              <a:rPr lang="es-MX" dirty="0"/>
              <a:t>COMPUESTO</a:t>
            </a:r>
          </a:p>
          <a:p>
            <a:pPr lvl="1"/>
            <a:r>
              <a:rPr lang="es-MX" dirty="0"/>
              <a:t>AMPLIFICADOR</a:t>
            </a:r>
          </a:p>
          <a:p>
            <a:pPr lvl="1"/>
            <a:r>
              <a:rPr lang="es-MX" dirty="0"/>
              <a:t>GALVANOMETRO</a:t>
            </a:r>
          </a:p>
          <a:p>
            <a:pPr lvl="1"/>
            <a:r>
              <a:rPr lang="es-MX" dirty="0"/>
              <a:t>SISTEMA DE INSCRIPCIÓN</a:t>
            </a:r>
          </a:p>
          <a:p>
            <a:pPr lvl="1"/>
            <a:r>
              <a:rPr lang="es-MX" dirty="0"/>
              <a:t>SISTEMA DE CALIBRACIÓN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60375" y="6325646"/>
            <a:ext cx="6072187" cy="365125"/>
          </a:xfrm>
        </p:spPr>
        <p:txBody>
          <a:bodyPr/>
          <a:lstStyle/>
          <a:p>
            <a:pPr>
              <a:defRPr/>
            </a:pPr>
            <a:r>
              <a:rPr lang="es-MX" dirty="0">
                <a:latin typeface="Century Gothic" pitchFamily="34" charset="0"/>
              </a:rPr>
              <a:t>Castellano, Pérez de Juan, </a:t>
            </a:r>
            <a:r>
              <a:rPr lang="es-MX" dirty="0" err="1">
                <a:latin typeface="Century Gothic" pitchFamily="34" charset="0"/>
              </a:rPr>
              <a:t>Attie</a:t>
            </a:r>
            <a:r>
              <a:rPr lang="es-MX" dirty="0">
                <a:latin typeface="Century Gothic" pitchFamily="34" charset="0"/>
              </a:rPr>
              <a:t>. Electrocardiografía clínica. 2ª edición. Ed. </a:t>
            </a:r>
            <a:r>
              <a:rPr lang="es-MX" dirty="0" err="1">
                <a:latin typeface="Century Gothic" pitchFamily="34" charset="0"/>
              </a:rPr>
              <a:t>Elsevier</a:t>
            </a:r>
            <a:r>
              <a:rPr lang="es-MX" dirty="0">
                <a:latin typeface="Century Gothic" pitchFamily="34" charset="0"/>
              </a:rPr>
              <a:t>, </a:t>
            </a:r>
            <a:r>
              <a:rPr lang="es-MX" dirty="0" err="1">
                <a:latin typeface="Century Gothic" pitchFamily="34" charset="0"/>
              </a:rPr>
              <a:t>pp</a:t>
            </a:r>
            <a:r>
              <a:rPr lang="es-MX" dirty="0">
                <a:latin typeface="Century Gothic" pitchFamily="34" charset="0"/>
              </a:rPr>
              <a:t> 19-26.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6F18D3A-8D67-B98C-F59B-E6F403D4B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6306" y="1452340"/>
            <a:ext cx="5200650" cy="478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44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0" b="13615"/>
          <a:stretch/>
        </p:blipFill>
        <p:spPr>
          <a:xfrm>
            <a:off x="2253803" y="280115"/>
            <a:ext cx="9938197" cy="62977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60375" y="6325646"/>
            <a:ext cx="6072187" cy="365125"/>
          </a:xfrm>
        </p:spPr>
        <p:txBody>
          <a:bodyPr/>
          <a:lstStyle/>
          <a:p>
            <a:pPr>
              <a:defRPr/>
            </a:pPr>
            <a:r>
              <a:rPr lang="es-MX" dirty="0">
                <a:latin typeface="Century Gothic" pitchFamily="34" charset="0"/>
              </a:rPr>
              <a:t>Castellano, Pérez de Juan, </a:t>
            </a:r>
            <a:r>
              <a:rPr lang="es-MX" dirty="0" err="1">
                <a:latin typeface="Century Gothic" pitchFamily="34" charset="0"/>
              </a:rPr>
              <a:t>Attie</a:t>
            </a:r>
            <a:r>
              <a:rPr lang="es-MX" dirty="0">
                <a:latin typeface="Century Gothic" pitchFamily="34" charset="0"/>
              </a:rPr>
              <a:t>. Electrocardiografía clínica. 2ª edición. Ed. </a:t>
            </a:r>
            <a:r>
              <a:rPr lang="es-MX" dirty="0" err="1">
                <a:latin typeface="Century Gothic" pitchFamily="34" charset="0"/>
              </a:rPr>
              <a:t>Elsevier</a:t>
            </a:r>
            <a:r>
              <a:rPr lang="es-MX" dirty="0">
                <a:latin typeface="Century Gothic" pitchFamily="34" charset="0"/>
              </a:rPr>
              <a:t>, </a:t>
            </a:r>
            <a:r>
              <a:rPr lang="es-MX" dirty="0" err="1">
                <a:latin typeface="Century Gothic" pitchFamily="34" charset="0"/>
              </a:rPr>
              <a:t>pp</a:t>
            </a:r>
            <a:r>
              <a:rPr lang="es-MX" dirty="0">
                <a:latin typeface="Century Gothic" pitchFamily="34" charset="0"/>
              </a:rPr>
              <a:t> 19-26.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BC996B6B-0DF2-4D35-9615-97B046D470AF}"/>
              </a:ext>
            </a:extLst>
          </p:cNvPr>
          <p:cNvSpPr/>
          <p:nvPr/>
        </p:nvSpPr>
        <p:spPr>
          <a:xfrm>
            <a:off x="5256074" y="5887572"/>
            <a:ext cx="1046922" cy="4380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40 ms</a:t>
            </a: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DA7443DB-6367-4A4F-A0CF-BA0CA74FB8BE}"/>
              </a:ext>
            </a:extLst>
          </p:cNvPr>
          <p:cNvSpPr/>
          <p:nvPr/>
        </p:nvSpPr>
        <p:spPr>
          <a:xfrm>
            <a:off x="8207098" y="6076929"/>
            <a:ext cx="1046922" cy="4380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200 ms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76E95652-72E7-49DA-A440-DEDB314EB312}"/>
              </a:ext>
            </a:extLst>
          </p:cNvPr>
          <p:cNvSpPr/>
          <p:nvPr/>
        </p:nvSpPr>
        <p:spPr>
          <a:xfrm>
            <a:off x="685110" y="1895060"/>
            <a:ext cx="163029" cy="367521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91F18DBD-D94B-462E-8A46-71129BB0217F}"/>
              </a:ext>
            </a:extLst>
          </p:cNvPr>
          <p:cNvSpPr/>
          <p:nvPr/>
        </p:nvSpPr>
        <p:spPr>
          <a:xfrm rot="5400000">
            <a:off x="2415630" y="3686195"/>
            <a:ext cx="163029" cy="367521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DAACCE2B-EEAF-45F4-B8C6-1AF3F3EE344F}"/>
              </a:ext>
            </a:extLst>
          </p:cNvPr>
          <p:cNvSpPr/>
          <p:nvPr/>
        </p:nvSpPr>
        <p:spPr>
          <a:xfrm>
            <a:off x="1375157" y="5605316"/>
            <a:ext cx="1593330" cy="43807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/>
              <a:t>TIEMPO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FD90A223-701B-43E1-870C-8B3356CAE7EB}"/>
              </a:ext>
            </a:extLst>
          </p:cNvPr>
          <p:cNvSpPr/>
          <p:nvPr/>
        </p:nvSpPr>
        <p:spPr>
          <a:xfrm rot="16200000">
            <a:off x="-442081" y="3444345"/>
            <a:ext cx="1702264" cy="52654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/>
              <a:t>VOLTAJE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22803FA6-6CBA-4510-A0D7-5A3E604DEB4B}"/>
              </a:ext>
            </a:extLst>
          </p:cNvPr>
          <p:cNvSpPr/>
          <p:nvPr/>
        </p:nvSpPr>
        <p:spPr>
          <a:xfrm>
            <a:off x="848139" y="321971"/>
            <a:ext cx="2955235" cy="1158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000" b="1" dirty="0"/>
              <a:t>25 mm/s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626AA317-68B3-48CC-9ACD-9BAACD74D49D}"/>
              </a:ext>
            </a:extLst>
          </p:cNvPr>
          <p:cNvSpPr/>
          <p:nvPr/>
        </p:nvSpPr>
        <p:spPr>
          <a:xfrm>
            <a:off x="9138236" y="624110"/>
            <a:ext cx="2637183" cy="193356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FF4F24DC-4978-43E7-8E25-83941D6B34DD}"/>
              </a:ext>
            </a:extLst>
          </p:cNvPr>
          <p:cNvSpPr/>
          <p:nvPr/>
        </p:nvSpPr>
        <p:spPr>
          <a:xfrm>
            <a:off x="1375157" y="2491409"/>
            <a:ext cx="1090596" cy="6493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1 </a:t>
            </a:r>
            <a:r>
              <a:rPr lang="es-MX" dirty="0" err="1"/>
              <a:t>mV</a:t>
            </a:r>
            <a:endParaRPr lang="es-MX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C5ED8C62-0CA0-4772-964C-07F9BF07B6DE}"/>
              </a:ext>
            </a:extLst>
          </p:cNvPr>
          <p:cNvSpPr/>
          <p:nvPr/>
        </p:nvSpPr>
        <p:spPr>
          <a:xfrm>
            <a:off x="1982185" y="4139966"/>
            <a:ext cx="1090596" cy="6493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0.1 </a:t>
            </a:r>
            <a:r>
              <a:rPr lang="es-MX" dirty="0" err="1"/>
              <a:t>mV</a:t>
            </a:r>
            <a:endParaRPr lang="es-MX" dirty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510492B5-7ABF-C889-033C-6FD2437DF51D}"/>
              </a:ext>
            </a:extLst>
          </p:cNvPr>
          <p:cNvSpPr/>
          <p:nvPr/>
        </p:nvSpPr>
        <p:spPr>
          <a:xfrm>
            <a:off x="9390655" y="528743"/>
            <a:ext cx="2453079" cy="104490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MX" dirty="0"/>
              <a:t>     1 </a:t>
            </a:r>
            <a:r>
              <a:rPr lang="es-MX" dirty="0" err="1"/>
              <a:t>seg</a:t>
            </a:r>
            <a:r>
              <a:rPr lang="es-MX" dirty="0"/>
              <a:t> ___ 1000 ms</a:t>
            </a:r>
          </a:p>
          <a:p>
            <a:r>
              <a:rPr lang="es-MX" dirty="0"/>
              <a:t>0.04 </a:t>
            </a:r>
            <a:r>
              <a:rPr lang="es-MX" dirty="0" err="1"/>
              <a:t>seg</a:t>
            </a:r>
            <a:r>
              <a:rPr lang="es-MX" dirty="0"/>
              <a:t> ___      x</a:t>
            </a:r>
          </a:p>
        </p:txBody>
      </p:sp>
    </p:spTree>
    <p:extLst>
      <p:ext uri="{BB962C8B-B14F-4D97-AF65-F5344CB8AC3E}">
        <p14:creationId xmlns:p14="http://schemas.microsoft.com/office/powerpoint/2010/main" val="291902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2F98D2-8F2C-2539-8270-7718055B8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3622FAD-8E46-C7A5-A115-0B44C81825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12D28D8-6E07-55B6-4C5C-3873FD2D3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002" y="238480"/>
            <a:ext cx="4247238" cy="336452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739E310-3115-FE72-29B8-E643A0090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08" y="0"/>
            <a:ext cx="10876088" cy="674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18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E5BEAF-69DF-B1B4-8378-05E21FE6D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C121115-13E2-5D65-10D3-68B0761976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92E1456-F7DF-85A3-48A3-A231A81BB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019" y="245730"/>
            <a:ext cx="3365880" cy="333176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ED241D4-5673-300C-8B84-C490417CF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05" y="66264"/>
            <a:ext cx="11812137" cy="648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39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AEE445-A78B-0ABA-FD54-6C4F30009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6AEC881-8564-D662-E9DE-F96CFE57F9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4F30867-CBBD-95B5-22E4-301EF7E08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301" y="0"/>
            <a:ext cx="7288084" cy="690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34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79328" y="180480"/>
            <a:ext cx="8211222" cy="615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60375" y="6325646"/>
            <a:ext cx="6072187" cy="365125"/>
          </a:xfrm>
        </p:spPr>
        <p:txBody>
          <a:bodyPr/>
          <a:lstStyle/>
          <a:p>
            <a:pPr>
              <a:defRPr/>
            </a:pPr>
            <a:r>
              <a:rPr lang="es-MX" dirty="0">
                <a:latin typeface="Century Gothic" pitchFamily="34" charset="0"/>
              </a:rPr>
              <a:t>Castellano, Pérez de Juan, </a:t>
            </a:r>
            <a:r>
              <a:rPr lang="es-MX" dirty="0" err="1">
                <a:latin typeface="Century Gothic" pitchFamily="34" charset="0"/>
              </a:rPr>
              <a:t>Attie</a:t>
            </a:r>
            <a:r>
              <a:rPr lang="es-MX" dirty="0">
                <a:latin typeface="Century Gothic" pitchFamily="34" charset="0"/>
              </a:rPr>
              <a:t>. Electrocardiografía clínica. 2ª edición. Ed. </a:t>
            </a:r>
            <a:r>
              <a:rPr lang="es-MX" dirty="0" err="1">
                <a:latin typeface="Century Gothic" pitchFamily="34" charset="0"/>
              </a:rPr>
              <a:t>Elsevier</a:t>
            </a:r>
            <a:r>
              <a:rPr lang="es-MX" dirty="0">
                <a:latin typeface="Century Gothic" pitchFamily="34" charset="0"/>
              </a:rPr>
              <a:t>, </a:t>
            </a:r>
            <a:r>
              <a:rPr lang="es-MX" dirty="0" err="1">
                <a:latin typeface="Century Gothic" pitchFamily="34" charset="0"/>
              </a:rPr>
              <a:t>pp</a:t>
            </a:r>
            <a:r>
              <a:rPr lang="es-MX" dirty="0">
                <a:latin typeface="Century Gothic" pitchFamily="34" charset="0"/>
              </a:rPr>
              <a:t> 19-26.</a:t>
            </a:r>
          </a:p>
        </p:txBody>
      </p:sp>
    </p:spTree>
    <p:extLst>
      <p:ext uri="{BB962C8B-B14F-4D97-AF65-F5344CB8AC3E}">
        <p14:creationId xmlns:p14="http://schemas.microsoft.com/office/powerpoint/2010/main" val="193125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413970-F5E4-D6AF-C9C1-A030A7B04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F88815-2CEE-2D09-0B0A-A6E8A34878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62CA9A59-A981-114A-9BEB-60B3FF5BD9B6}"/>
              </a:ext>
            </a:extLst>
          </p:cNvPr>
          <p:cNvSpPr/>
          <p:nvPr/>
        </p:nvSpPr>
        <p:spPr>
          <a:xfrm>
            <a:off x="0" y="0"/>
            <a:ext cx="12245936" cy="6858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8BED477-91B5-55EC-024A-242A72BF3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4555"/>
            <a:ext cx="12245936" cy="405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46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BFAB56-978A-EEEE-AB26-770ACF5CB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399BFE-80BF-F4CC-7E12-AF1150CBAD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050" name="Picture 2" descr="Willem Einthoven | Galvanómetro | Electrocardiografía">
            <a:extLst>
              <a:ext uri="{FF2B5EF4-FFF2-40B4-BE49-F238E27FC236}">
                <a16:creationId xmlns:a16="http://schemas.microsoft.com/office/drawing/2014/main" id="{9C9AA792-A8FB-7C40-85C1-F240CC02E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4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63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FRONTALES: </a:t>
            </a:r>
            <a:br>
              <a:rPr lang="es-MX" dirty="0"/>
            </a:br>
            <a:r>
              <a:rPr lang="es-MX" b="1" dirty="0"/>
              <a:t>BIPOLARES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89212" y="2133600"/>
            <a:ext cx="2510822" cy="3777622"/>
          </a:xfrm>
        </p:spPr>
        <p:txBody>
          <a:bodyPr/>
          <a:lstStyle/>
          <a:p>
            <a:r>
              <a:rPr lang="es-MX" dirty="0"/>
              <a:t>William Einthoven</a:t>
            </a:r>
          </a:p>
          <a:p>
            <a:r>
              <a:rPr lang="es-MX" dirty="0"/>
              <a:t>Registran la diferencia de potenciales eléctricos entre dos puntos.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60375" y="6325646"/>
            <a:ext cx="6072187" cy="365125"/>
          </a:xfrm>
        </p:spPr>
        <p:txBody>
          <a:bodyPr/>
          <a:lstStyle/>
          <a:p>
            <a:pPr>
              <a:defRPr/>
            </a:pPr>
            <a:r>
              <a:rPr lang="es-MX" dirty="0">
                <a:latin typeface="Century Gothic" pitchFamily="34" charset="0"/>
              </a:rPr>
              <a:t>Castellano, Pérez de Juan, </a:t>
            </a:r>
            <a:r>
              <a:rPr lang="es-MX" dirty="0" err="1">
                <a:latin typeface="Century Gothic" pitchFamily="34" charset="0"/>
              </a:rPr>
              <a:t>Attie</a:t>
            </a:r>
            <a:r>
              <a:rPr lang="es-MX" dirty="0">
                <a:latin typeface="Century Gothic" pitchFamily="34" charset="0"/>
              </a:rPr>
              <a:t>. Electrocardiografía clínica. 2ª edición. Ed. </a:t>
            </a:r>
            <a:r>
              <a:rPr lang="es-MX" dirty="0" err="1">
                <a:latin typeface="Century Gothic" pitchFamily="34" charset="0"/>
              </a:rPr>
              <a:t>Elsevier</a:t>
            </a:r>
            <a:r>
              <a:rPr lang="es-MX" dirty="0">
                <a:latin typeface="Century Gothic" pitchFamily="34" charset="0"/>
              </a:rPr>
              <a:t>, </a:t>
            </a:r>
            <a:r>
              <a:rPr lang="es-MX" dirty="0" err="1">
                <a:latin typeface="Century Gothic" pitchFamily="34" charset="0"/>
              </a:rPr>
              <a:t>pp</a:t>
            </a:r>
            <a:r>
              <a:rPr lang="es-MX" dirty="0">
                <a:latin typeface="Century Gothic" pitchFamily="34" charset="0"/>
              </a:rPr>
              <a:t> 19-26.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3A54EC5-0688-993A-3CCA-FD71F90AA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7229"/>
            <a:ext cx="4588042" cy="672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9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/>
              <a:t>CARACTERISTICAS DE LAS CELULAS</a:t>
            </a:r>
          </a:p>
        </p:txBody>
      </p:sp>
      <p:pic>
        <p:nvPicPr>
          <p:cNvPr id="3074" name="Picture 2" descr="http://upload.wikimedia.org/wikipedia/commons/thumb/6/63/Cellmembranion.gif/350px-Cellmembranion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167" y="1775055"/>
            <a:ext cx="3333750" cy="221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arcador de contenido 2"/>
          <p:cNvSpPr>
            <a:spLocks noGrp="1"/>
          </p:cNvSpPr>
          <p:nvPr>
            <p:ph idx="1"/>
          </p:nvPr>
        </p:nvSpPr>
        <p:spPr>
          <a:xfrm>
            <a:off x="687388" y="1905000"/>
            <a:ext cx="9944637" cy="3931920"/>
          </a:xfrm>
        </p:spPr>
        <p:txBody>
          <a:bodyPr>
            <a:normAutofit/>
          </a:bodyPr>
          <a:lstStyle/>
          <a:p>
            <a:r>
              <a:rPr lang="es-MX" dirty="0"/>
              <a:t>POLARIDAD</a:t>
            </a:r>
          </a:p>
          <a:p>
            <a:r>
              <a:rPr lang="es-MX" dirty="0"/>
              <a:t>EXCITABILIDAD</a:t>
            </a:r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pPr marL="0" indent="0">
              <a:buNone/>
            </a:pPr>
            <a:endParaRPr lang="es-MX" dirty="0"/>
          </a:p>
          <a:p>
            <a:r>
              <a:rPr lang="es-MX" dirty="0"/>
              <a:t>EN LA MAYORIA EL POTENCIAL ES CONSTANTE</a:t>
            </a:r>
          </a:p>
          <a:p>
            <a:pPr lvl="1"/>
            <a:r>
              <a:rPr lang="es-MX" dirty="0"/>
              <a:t>EXCEPTO</a:t>
            </a:r>
          </a:p>
        </p:txBody>
      </p:sp>
      <p:sp>
        <p:nvSpPr>
          <p:cNvPr id="6" name="Rectángulo 5"/>
          <p:cNvSpPr/>
          <p:nvPr/>
        </p:nvSpPr>
        <p:spPr>
          <a:xfrm>
            <a:off x="1957589" y="5344731"/>
            <a:ext cx="3451538" cy="9530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NEURONA</a:t>
            </a:r>
          </a:p>
        </p:txBody>
      </p:sp>
      <p:sp>
        <p:nvSpPr>
          <p:cNvPr id="7" name="Rectángulo 6"/>
          <p:cNvSpPr/>
          <p:nvPr/>
        </p:nvSpPr>
        <p:spPr>
          <a:xfrm>
            <a:off x="6299917" y="5344732"/>
            <a:ext cx="3451538" cy="9530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CELULAS MUSCULARES</a:t>
            </a:r>
          </a:p>
        </p:txBody>
      </p:sp>
      <p:sp>
        <p:nvSpPr>
          <p:cNvPr id="3" name="Rectángulo 2"/>
          <p:cNvSpPr/>
          <p:nvPr/>
        </p:nvSpPr>
        <p:spPr>
          <a:xfrm>
            <a:off x="7214182" y="1363143"/>
            <a:ext cx="4772805" cy="128088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3200" b="1" dirty="0"/>
              <a:t>A-</a:t>
            </a:r>
            <a:r>
              <a:rPr lang="es-MX" dirty="0"/>
              <a:t>      </a:t>
            </a:r>
            <a:r>
              <a:rPr lang="es-MX" sz="2000" b="1" dirty="0"/>
              <a:t>K+ (150)     </a:t>
            </a:r>
            <a:r>
              <a:rPr lang="es-MX" sz="1400" b="1" dirty="0" err="1"/>
              <a:t>Na</a:t>
            </a:r>
            <a:r>
              <a:rPr lang="es-MX" sz="1400" b="1" dirty="0"/>
              <a:t>+ (10) </a:t>
            </a:r>
            <a:endParaRPr lang="es-MX" b="1" dirty="0"/>
          </a:p>
          <a:p>
            <a:pPr algn="ctr"/>
            <a:r>
              <a:rPr lang="es-MX" sz="2000" dirty="0"/>
              <a:t>- - - - - - - - - - - - - - - - - - - - - - - - - - - - - -</a:t>
            </a:r>
            <a:endParaRPr lang="es-MX" dirty="0"/>
          </a:p>
        </p:txBody>
      </p:sp>
      <p:sp>
        <p:nvSpPr>
          <p:cNvPr id="8" name="Rectángulo 7"/>
          <p:cNvSpPr/>
          <p:nvPr/>
        </p:nvSpPr>
        <p:spPr>
          <a:xfrm>
            <a:off x="7214182" y="2744758"/>
            <a:ext cx="4791725" cy="82424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400" dirty="0"/>
              <a:t>+ + + + + + + + + ++ + + + + + + </a:t>
            </a:r>
            <a:r>
              <a:rPr lang="es-MX" sz="2400" b="1" dirty="0" err="1"/>
              <a:t>Na</a:t>
            </a:r>
            <a:r>
              <a:rPr lang="es-MX" sz="2400" b="1" dirty="0"/>
              <a:t>+ (140)  </a:t>
            </a:r>
            <a:r>
              <a:rPr lang="es-MX" sz="1400" b="1" dirty="0"/>
              <a:t>K+ (5)  </a:t>
            </a:r>
            <a:r>
              <a:rPr lang="es-MX" sz="2000" b="1" dirty="0"/>
              <a:t>Cl– (103)</a:t>
            </a:r>
            <a:endParaRPr lang="es-MX" b="1" dirty="0"/>
          </a:p>
        </p:txBody>
      </p:sp>
      <p:sp>
        <p:nvSpPr>
          <p:cNvPr id="4" name="AutoShape 2" descr="data:image/png;base64,iVBORw0KGgoAAAANSUhEUgAAAPAAAADSCAMAAABD772dAAAAkFBMVEX///9cXFzJycmysrL09PTf3998fHyZmZnv7++Dg4N4eHj8/Pz6+vrz8/P39/fs7OwAAADZ2dnk5OSqqqrS0tJeXl6goKBkZGTa2tqAgICUlJSdnZ2np6eJiYm4uLhtbW2+vr5TU1PExMRKSkpUVFRGRkZqamo8PDwtLS0/Pz83NzckJCQbGxspKSkPDw8dHR3wsfhFAAAdEklEQVR4nO1dCXubOrMeELsAGSE2gdhNYve0/f//7kpgp1nAsVv3a5ubec5JGoMlvVpHr2ZGAJ/yKZ/yKZ/yDwjS7iZZcr+0pvslpeEXgIvwbnVX0rslBdr9krJeInSdu6VcmndL6p6AvWsAu5oDLNv9F4eQf0kBRAZo9223e4wg6nb7fjXlS4DpQZ/TlWnsOgdotvuK8Pbr7wAuH9VPciwBqofddLlnXQXYGoLo2xjzbwXku68UihHinV1VMQkfx7j7tprFJcDm17mSrO9xVSGf7Meq2aELpbwM2P5P/STfbah2Ij0+GpdevhKwIf+TU9ouyL9L1K4E/IWoJ3TXhA7x1750EfDjAvgw/5V+wxAI/UIprwL8pQwOFUDLL758JeDwqJLJv+nmY/o1F6qFpTz4/iT7ZL/aG68AXKhEXOw1F4sIVwPOd/l7Kd0KmJlfmfA8DeJvLWM5BiP9stutNs41LfwYMUbBm94r5ZWAo/sBNsQ32YVt2aW/MHz8L5FdOphzYSH0O3vtS5cBz3V06tLxLgDS1BdK+Q7g73NRvpThQTYL8i4urVcB9obA/H4Q3k5A9F2XQ1m28M4SQlB91/FmtzpNXwR8nIRwifWNC8ENctiL5FcmrZ0sClKTVrzzxJc7TFrcC4C6h0EOVjNhEHgWtHspA4MoOXTr083FZWmS3z5SWyUil7zQPYyX5qx3AMcylYNwkljOWNleBBdfvgrwT8k/onhcrp5b5J6Ak/sl9Uq1FBW6k9SNfa+kUH2o75bU8Apwq99JmIXulZTO9uxuSWn/z7v0edLSPeu5/kQQVOzGlNcBI1mjecHlT2RZ/JRbPk/RYYkhFJa3sj69mLQC7p71i6CWhYy96mUzscKyLHGefoneP1dH1mfpmhuh9UwnNTPAl3Yza7IGOES7UK5JpPVkq0XhacGMDrH6xXcY2BQYK3rDC8AuIwVZsEyW1MR5WL5Un5HnG8bTYox03j57uA7Yk6oEka/pHMkvtmXdQG9CzssbVq01wGV9MID2EDziYDh/yGJXAY6yrxhQuprWc8C4C6CZVR1SVgXGGgEnkShwy3hNqsoA5C5vRrxHIZSUP1eM1gH3e6E6Cypo5UFc5NYATRs1rNfILwEOgr2qeb+2INoX2jJKDCglYOrRBwyiycRKFi9aWDBizcX0cW+Bsw8hbOR3cOPRJou4LQeLbwSh3MGb6VcCBVwBGGg1HVGoyY2uRjXZthl4tdvK/c0ljfd9wLAAri2BTTlUrdO8YMeARRQ+yPGYQ2S9A7jyPOvUYVsLO7LPLIA9BnEKUQP1sbC8GIoe/MFh6VWApeiHQGp90EQjBdpIwDJBEPGvAl7yE636yet0nMwZsL7Txt2Mw+kuA5bziRwa7ag0Wgk4lD08bGRB/caEOFaAT11aVecQxOwKwIFUmMH0sCVHW+fIlm078NpUboqy6+fqzRZGhSpMKicaES2f2nM1Bg+A9zmY7juA5WYyPc3ksktDoYOpOgVucgU4l4DF/LAqwTzIprqmhaOisVwGxPLkImE2ljfAVPt88uxVcuN6wM5jAAb33BLLBciqT6nxSv0k3+UsLdeqlTp90aVTrzh3xLaRX0msTC1rfhZBVcm5D+Lvcl3yaCC84tCX5+50ETBgw1CFwUE4/4ENOUPI6eUWEnd9HZ5TmNcM/GPlOC156pkRrFXpy82DYZyXSKxe9oOlWP6SkA84lKtSIP8Z4IH8SH6RD75bengz5X9wwOSNuvTBAb+VT8B3S/l9wP7jkGjj016B68PWmx8FcPZ8SnEKuonr3wYcacVY8YE/AWbJ1CDQ0YcFfDTojsKY40HYdkqUyp5VIMhHBcw8IHK0ehHWdNM0cTT5Uif0G/jAgOkCOJuPHWmGoYoZ+tCA92obhk9jOGNYiysG5so+aZF/G7BZgSP3MynFRaJpYwlh0XhV6wDZPOj8eEQ8urzP/o1EPDPvJFT0N7zMOb30uLv09Cah2SvAcqG4j5Sae8vb5cWnx4uPb5Hy4eX207141HiTpHc0W/rtRHyEEGrP2PGLSiDrBg5vZWMMO3W71DH7kQXu/eURQutH+KuTFpkzMHSpo/YoOpdK9+fi14HMoF1pvvVZ2uW6/sRuty+OAoLo1wB7dcrnFLJYZ6fMq4d5ruwbpq93izXARjZz2Omj/F/oyYkYqh9kmgnS9ZBmdbky7a8DFj1AuPeB6hHGwiOQ68yAQNcDMEzAW+V6IeuA5ZoUJGr5NYanimubYQa8bcizAtjklmLC9KM2l7RfiDtRDSE4e/XPCkHQvF10NgDLrJkmVQTk2r43mZWoPQ5eVTVG1IWlqJL32csLiocqhrm3i6Xagsbcq0/wJNbOlTYAk7CSgB2LZbPeFhXzpzmRgPOMFxG4OoTZW1J/A/Ah0TziZ3JEjTRO5TD2+4HumaFSi8YA9HctjTYBx2OqRiwTgVPMr4gIz2x10OQ+qq4FLDtyBaGVk0zW3RNgqaX7wCw/cM1Gl9uxtz1xu4Vl9S1EfFyC7trWIJvG42Ge9Q2GfP/TgEEdCSxi1z2v0mMqvp9b1plWl4ktwP1XWxyR2opELuO27Hb0dOAdx/ymFp6LFC4tXKXQMKwPPga/qWULa8bPt/DMEyt4MZpPiUxKqBkd1eRMPdnRm9UpcQtwQGk/Ujw4oNuBaQYL4FbOZmkrlbegeFt964CLdv4lx7Dg0E8R56g4mk1aW1SO4apAV5xAbPDSk6z7MGiBWAhVp/IERzlIKPAUlevprgIu51na1DDEFspOhxhUztJEIGQbZIiLlbPIdcD0fKamR76clGnIGImwnKUJhLIxfmGWBsJ0A7BsSCKXjtNnvlzq6vrC7L++Ds/9NZRIQ6ab+EdSy3IC5tOy91z+DKeFxZuP6p83Lr1J/gzg8G1L0kvHOP884FvlE/DPy58EjJWzyg8ivmbF1pvvA0ZDomnFufRRb28ZEv89RLxh0XHrzfcB2y9UtNQsttbNP8FpcTGxqqufABPPq3qI0ttZSxzHo503lnE6U5fTfyY1YYnqbwIcfXPyXQSdiTVlnWj4WhTuK+D0dsB+UsJkQcrBLnpdN+X+BlxNVumTvcwb+UNE/ELTdqnaqZuZD1UM00/w0r5HlUFDX0DZ1AgxGIhKHrV/F2DriYifu3Q+SeUwlhvlnwBsmSfApy4tAUceePjvAuy9BAyZCU0c62DePGk9A7zwvG4N6aT47b8JsNy6EomgyHHXJdpY4ryZkqoiQLOttDYBu1QZJekCqqPyySS0yDyPyZXOjTa+8pcoHu8Q8bcoHqZ38fFrwPfzLr2JpkWXfFpuo2nfAfz65KG7l9dvcrwlqSy7mNZ/tyR10dk42b0i4v9QC78jv98iHohJMeDrjYXfysYY9ilVNn2mea7pUDGW1CRzpm/tqmbZGMPOy8Lj+QTqidVxjLUJaWPSqlzb5UAf1jO6SjYAC2632BBu4Z6wWaVipnkSAWvsZt0XeR2wc2xf/E123Lbtc7aB276lGbZdAGTzFr0znCwZsW9gCI2bvADWAetyR+Sach2BZH5OxZTOK7FUgTOJ2buexAP321w9GBshKHcCcmIsseH7ytBeXztvXgU805UQKFMM2nhZDWLyIu41N50ebzh52MpMWln6L54IkZPKFu4CCdXfK5p2NYtVwHXqzklUnZsJofEz4NDyvB2Bkl4POMiWbCXgqQczcdwSmJw4+PXm4VuA5RYwGOJUArbb5RNegnEIIPeCI4bAW1UE1gBTC3tzC8cNsKNKw9lpidYYbQH0SPwG+qsBGzNjbwSkCw4+hJop1TdVxv7yEvdSNsawntlWG8+Aqd7L3O0S8D6QKnB4wOBcD7iLWWarGUp2F0Ud7B3SzWBkYf2ERNUNgIHPVHnsDP6BQJhQUUMthx1amwW2ZKOFa7lPMltbnbAwFBszYBjlJseGjsgWXl0X1wDXNRpn5yRUngEvZ3JxJduIxOwWwGGDzDpz5C6utfK0wEUN4dSz6X0H7PcAG5re25hMrE9O6weX4MsykvMzEuaGT8XGsmS16mdlq/0IPDjOozLYcIyJ1TvKyflE8aVsLEsh4nEABlKuS3WonJYgiO2baLktIj5VrlAR52e9hLE57VauC4jX6y4G64BxO2cRMSByMKPQUIYRXAeaopEyddi78qW/ZPPwjtzKWuJt/6oPCjjeXEA/JuAL8gn4bilfQcTbyr+oPf/J8vXjf/gwgBU/+8NPybfyD2pcSlqU0p6zJxOMoKr6CHKbfFTz4R2rjzXTKM7yUHmZFYgdK6jYh7WXboDIjfYU4aEpLGX570P6c0T8T8hfQMTLCgAUE/5xAb8i4rFGoYiR/nEBNzN3JLv0cSpUUIfeK4bKpmB+UEct5QO7/Gcot1dZgNCP513SpnPybwT87xPx78jfQcQn+/2ll28i4t/J6ZOIv1vK/9bmoW/G5DysaLOQMfqmbr8qa4DRlMyBQLC9H8rTZ4rTYt148lIbR23loPMt4HYYm7lzxqOm4ssaa19TGb3uZ+uAmeVAkJ0YEmr9VD9fAayU5UZ9rLuAu3kRdtIulR+ykxmO268yhW8ABw1VX5IT/EDUPyj/sjqCAvG67KuA/Tkt6kOVaQ0hVmjwMSEtB93rxLWdfgWwmSjTDlAc+tlEWc9LxVoGSv+SksjVeMUy+Q1g4mGoVbDFPAMVzAIRbQZsNmJvV6OEqWuTXOLZG3vai0S8IvGmVgJOXdBZK4I9hepaqnatS3PBhTpLKZ8R8faZiAflZ0FUVJj3ASuPVHVeA/20VF94AnwkzqMOjU4mgrMK0jeWDxuA518YAlT+h4hlNKp310JpvTS50rVprYULk1r0CTAOVLANCThUgBVOX3ZQuhLWcxXwzMLqLwHnFvhdCELXC6xavnkzGjcs4lsFENGhjURMLWM+06hFlKlueeWIXgE8HympubCV3Zgz5HlkPmqZifi552Tmu6FpZnEkklppZ0r/Vsb1xrgALuSoVoB7C8stGC3fJLVhIK4xqdnmutzIfUPU81EDetoKPDIQb9O4GrBe+MtUk0/gDCcm1bZnL4jZL0BF5bFXzgveAA69HC/RqcZc1RIY3amFMR4MCdiZTGNA6O3p68ay5IjRkgWKO46Qk/rQdm7IYjBEd3V8qbUxrGdjBCQh0I7jeRmpazUHjTYGF0FYjG/m1TXAsspG2cCTLofCvNL5fD5Lp5Usow9I5tIURY2u9Xm4h2xvHqqNTFi7ldaW4tFuul4EcvRoayX4A4CDLe/FdnN22AJcbx7R+1U2rW5IPnnpu6X8CfiN4F4FT33SgU1yi7Plz8ofJeIHZS/9pAO77IMS8UYe6YEpgZ4t4n3GTAIm/7BE/DckkjTNgjPgUlTHCur+w7KWGZBHqUVGeN8l2kTJGCr77g8cmsY6x+I5E/EYUOyIjwv4FRFvaIHUodv24wKWnfcwO3kMJVKeGTGP91X5cYl4wwRfLr6mAXNc8BwwY2VM/NlTd10+ififl9dEfGPdSQp1Fnr9y8Oll92v7q8X6JTTl1dEPDXuJD5n4fVvhxffxRr+1eKcxW8+Nw9KykRFtT1cHljK4+2CbABG2YnvRt0pgrjpjeXMkuaDpq0TKq8B64l60bG0lxRO4GnP/XM5WYmltAoYWypadX+0bw2E/1w2LOI1MGZbeDZhki0xanIo5/t84k1z7FeA1WUNCYOMwsuIMcHD8wITTrK3HXa9hS0VIMjlNhBPK4himlAcxqgTGEJXQ76sYo9J7VeuqdrWWrIOWIVmmE2zFOdoqa1huATvVplvEjavADtyASgrxdgTVV49djWzlB0nOCxo6OjGOrDqBsBt6dC04tgmUrUHmdbkGV2lIqbL5rErqRMRV6pHrDOCcaOY22ZLczEUXSvOPVKoc5ZgX2jFtdGW/Iz2jauVqvj1EbNd7mROsG91vQ/NjjiPNaQRya4MPoS9vor6FnHZe/rJI3KfqltGQ6Dl9ItVZFrQqfAyZax8AtIN3nYTsJgvwHsOmM2lCPsQIvdKJ4+ygjbzTwQ6B6fDhkeCfYxQbPSuinoDglwNGCzdrFJS8dDjbdoor0+9kAlCa5uJb4SyUK3Y4zRWZHK5ep/WJuDg5DihvA2LaA6K3y9LhfKSItlVsXiwqmWmrs9SJHadyk6MA48YS5dWRxJlHbqrqW0A7qEppI7rDD54E9ZM8KwZMMcdkxqhI+fILk9jfQJ/2iBm1gE72WkSjSYI5mMXiE8Rc5xDAKuOKG8AG5Y6I/Mbf4mSJAEHM+DTpEWTEHet3I2Q7K3iuNWl1ZoTlxBrTZqBOY1CGHL26m1Z0NEzw1TLSmVNhrKhXce7Adj+piVdSzLZn4eF1Dcf9onm+mUre/Zor9s5vwKMZCJjBVGjzaOjrlT0U6NwAm2U65KAPvMmOfqAjKM28peD5JrNg9+/jqJwjVxUPN4eQW6z8PAzikf6Y0G/HTDwTrtdBbsEOHgbBqm+5EByO2B7S2n65KXvlvIn4Lcyu78+5RiEm64oHwSwf3BnP6OTiA8bFN8PDfAD/CMWTxhiDER8WCL+UWQFnzz/DBhN1iA1xfajspbR4NP/DNDyExEfdASsCqzgowJeJ+KD4uPy0q+C4pNE+TzoHzso/kLEjyrIOJH7RTbEqflhg+KTHgKp+PUEYuX+2oIfV6JS0Y03LYQ+YFD8P0bE/5nbaeumuXT/7OfttL+Q1OfttPOveXMaUxVIxZspKOp69ULE1M3F275/yGvAuD5dIhi/3CPkwrIs71zRjs5WotOsWMQTFZP7VWzDsLKe++fWTnwlxaMM0+dLHdkUGcjzQbciHzVLtN/Ve/pW5DVgW4S1somOv77c6reWbxhPHQu16RXGpX69MwF3OX0ZItw5EuOHf64jSHItLz3zp1O0xMtJiT8prOn6zbFb8hpw74BxIBCJbgbc6ykiceVAezIX1rmOfLBpdQXguM7MOXjHXFBTRzZpZX5nIt7hSDdnIv7qoPh1aIRZvqg+eFb+Fmv7XwAsJZJj0SILYK+hXhLZAtpivku29Uz+EITciK8AbPiK3RVzFHFFxEfVodUbIziQQHYWMrX6Yw2xfgNgrbCK77l5gtjPJyGmBqz+let4Q4thuf3t5gder4K/5B70+8LyqrCJwNgHJodrurTcWZpz7JgFMAdnwKFHjMGTaRF1oymvgZPrj1pmureJVEh92dfkF+e4/ZYp2uvP194CdhFE37Ts20yPq7MprizYl6hXfiNH495oe7imhWfAunsGnAI5EfHz+FUpVjVYNxDx5zGsyFlHdkGOMFDFuK+V5krAuXaa3k8t/BKwOnqJ9kYTQrpykrEKmCQqNBeciXjjiYhXp2xZ29bXE/FLkJuEgWN7nlqGgtSzXKXpxvynW/jhm2u5akQ8zOakMlkkVJjR9qhiPZjE9YpBXbacPsrh9Mrr6q0LgDq0dLNGzOGWbKB7HDQkOHpyXUoh9dyuF7JKDk3hvSLU1wGrq2gX59bzLD+vRoyb/Gqrl9eAZ6uGp3RVFstdsuqCc3WXLA7w3pGf4PN7lwCfCre8t6Qz/2cs/rkGXoh4mVRgXCbiL+Nh1fWmOT/hbLnfyv12TatqNx7c5k6bZVf7tSbqns4bXV2/bj34dnNShw3/3NfutNtOBDeLfj+1HG4JTfeObASw+pRP+ZRP+ZRP+ZRP+ZRP+ZRPuYPoW9dk/J7cbol5/LNSKf6JJMstVW02PjvIRDl7Eep2JknWvAGCem0/Hy+HBU71ciPq8zlkjdwH1llWP389f+7KHxT+Rm6/KDPvhBaKXDSAk6cdqV/QgADRTdMnDjjUoPKPKNOB6UuEO/XbdIBGvDOIydSdhKBeAcjVv4Qpv0Yo42Cqq29pvlzvu0S58GIQnv8sN/n6KTdlSx+YofqDZv05t3sJ2atmK+ZDWzZidT0j8ixLyEycwohjkpXeI3AdYrcvAy1tHkjqVcpkw+cinXDshkPdiSBrEBfxSEhTaUyfUBPBGMqvcR6jtkFNa2iFjpdcAoAwyXXF5lBWn3KDTubmJFXTKUYbuX3sZKX1QEsvXrmI9eelnRn4bki0kS4RRQD7vrpMQLknuJGooPWgwyBaHrkI9I51BqjLdPXOpAODbl8rOvYoWyUgnV60oDd7nXBBG9BUfCTOMDGEeLrDfA7xQ4bgVW40A8FECr0XugS8vmA8Bn3QR4Ctq3t/SlT0FDCOc6+Z75roaWvbtgrA0VbgBhJSGxMPYGAdnW+xisVMtIOYSrsiYGUqsiH1gHgc7fLRUdZKpV2yFhEN/JE0hLvtsX4yCHdVL2aZb73MrUaQ0SEH2Y/cIBzMhmYmRFNcyv53R94HzyDZQo6qe6npEBB1p7yvQugEiRrirh5xyIfcCw8EbI4EOCqGl7rZCkP0qGE2QV9BXGDzGMj+6qFJPfEYK0HWUpLvQ9xFaXvKclCTRuzOgWloRs65eTkZw30ue1IugB2JCBJ1qas6cBvuuFSQY4oQS4caoRqChKNnZv57wjwop+pIokY5XXGwm/h7T7WqUd4eeRYXNj0SHusdEQz6EWn/QSmEC02aZnSvrrwdi5YHQ1XsTB7JuUt+zfxeIWTKXuo0Av04gTYOKpR/2aBHamZobHSB5Vyx00kWN7edZV4WP9J13aSzjYCcpl7MiJGcYsFguuXgiFEq/wh1lgfzdePqufpNIjl9+4yoi2Ii3YxUWIMQAp05eHaepdQhapLOQxoCVctsqGwaqLKsNfRnufmRmpxDZspJlOlLboxFhsrljnivEbp+qcpvkm2z0/+ZOO/fuHxHIf/T3P5fCFrGEV67oxlOwVWC9buR/k0xfR8bcnnJAvDD5aYlrM4P5x/ClOsLVkHdfEN9Ft7Pj/5PidnAnlsT6TrWNKLKmsw3vGakJPMm5k8hV6Hi4lrPPC1ysib+X05gv0VqFAxUKoaih0cGFEPHRAypUIYZVj5BRnCjcya3AZzT8X4GqX9MLKUP0cHZU6kdOpyLXaTObunDpCUxquUqEWSkIEiUu3b1kp9/TEIviOWOIFPXD1VQWYQe1fVpaX9QTwvGbIhGOuUPJmh5+QHmLur6IpJqsXn05WitvDz7Al5dNTirdS8acM/zQe6T6CHnO8pzMO65U/sTQnpfD6A1/UrvHfDjskUQlFUge3dJwxrCNNaZ3JO3vK4D+aZ5z53ap3zKp9xBzGVn+EqCF8TZvHsM6cl2JVpXPnDug95dJNww+wvsTAaBVvwulssoTxL8FyNUG8kyQzsb12ErbXxVIX8m+p8HbOxVuxEbO0PYa0MKpuZ2rN/tfVsFc5/vq27nWx+dBMddJxftQ+MFRqFlps89wTLNIphrjWNyXIwN9QUfZgUlE/sK2iZjaZfoMIl9CXoaemP2v2Dbt4V95TZncndgdkpzHGibYeSGHeYC6pNBtz2UNs+Za9Tqcp2Kg4U4B+QFWi9XNChQLEDYqC45xG7Q6cEjKP43x3taFhB7wPbBnsm0Uz1igIo/Crj2qGkaaQ2tiL9nyTGXekhpswbvumQ4hTTXkHwnRMio4+kIcltVFkMALKONDwzZRzRSCEO3HwyIGlYoc2t136G6lraJIImAHiKhHA0SEqH04c8qqNY8fiVKUc1GtIqCblrE8fFpOJKH2RZZ5A2nrWUkUuXkgzqt6GUnHRju+kFOV0EXPagP6xhaFQq9TcE4KEP7IwWm9Tb4hyijBz20ro5b/TvEWOLrJI6+y1EDrU1kqx7UDaYH3XeX0bbEVQ09MvbG3ja/hOZIjmZ4YKiFeoDq0ezM/MA8fDTJA0vZfJ8D8Am4TWXDajUe2iqBkjPbPIL+/Y+SOM4Sxbsdq4oAGrlh1uozfSKmnG7AVguWru4mT0js503DW9Y2lgOkGSNAFHA6piIgWROyGmg2msCD+XwOCz6moBx1Aivr5d5yLKGXFTRyQfmV7kH/lITiucWpf/WdEf+sBPz5khuuhYP/lE/5lE95X/4P+uxENJ8leyY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8457" y="6643473"/>
            <a:ext cx="2457450" cy="171450"/>
          </a:xfrm>
          <a:prstGeom prst="rect">
            <a:avLst/>
          </a:prstGeom>
        </p:spPr>
      </p:pic>
      <p:sp>
        <p:nvSpPr>
          <p:cNvPr id="11" name="Flecha: curvada hacia abajo 10">
            <a:extLst>
              <a:ext uri="{FF2B5EF4-FFF2-40B4-BE49-F238E27FC236}">
                <a16:creationId xmlns:a16="http://schemas.microsoft.com/office/drawing/2014/main" id="{5F8FBE38-4F3C-4C13-838F-8E20ED7DE3DE}"/>
              </a:ext>
            </a:extLst>
          </p:cNvPr>
          <p:cNvSpPr/>
          <p:nvPr/>
        </p:nvSpPr>
        <p:spPr>
          <a:xfrm rot="3141079">
            <a:off x="10486278" y="583781"/>
            <a:ext cx="1605238" cy="1019160"/>
          </a:xfrm>
          <a:prstGeom prst="curvedDown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78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96505" y="624110"/>
            <a:ext cx="5477815" cy="410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495827" y="1570932"/>
            <a:ext cx="4900677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just" eaLnBrk="1" hangingPunct="1"/>
            <a:r>
              <a:rPr lang="es-ES" altLang="es-MX" sz="2400" dirty="0">
                <a:latin typeface="Times New Roman" panose="02020603050405020304" pitchFamily="18" charset="0"/>
              </a:rPr>
              <a:t>D1: diferencia de potencial entre el brazo izquierdo (+) y el derecho (-) </a:t>
            </a:r>
          </a:p>
          <a:p>
            <a:pPr algn="just" eaLnBrk="1" hangingPunct="1"/>
            <a:r>
              <a:rPr lang="es-ES" altLang="es-MX" sz="2400" dirty="0">
                <a:latin typeface="Times New Roman" panose="02020603050405020304" pitchFamily="18" charset="0"/>
              </a:rPr>
              <a:t>D2: diferencia de potencial entre la pierna izquierda (+) y el brazo derecho (-)</a:t>
            </a:r>
          </a:p>
          <a:p>
            <a:pPr algn="just" eaLnBrk="1" hangingPunct="1"/>
            <a:r>
              <a:rPr lang="es-ES" altLang="es-MX" sz="2400" dirty="0">
                <a:latin typeface="Times New Roman" panose="02020603050405020304" pitchFamily="18" charset="0"/>
              </a:rPr>
              <a:t>D3: diferencia de potencial entre la pierna izquierda (+)  y el brazo izquierdo (-)</a:t>
            </a:r>
          </a:p>
        </p:txBody>
      </p:sp>
      <p:sp>
        <p:nvSpPr>
          <p:cNvPr id="6" name="Rectángulo 5"/>
          <p:cNvSpPr/>
          <p:nvPr/>
        </p:nvSpPr>
        <p:spPr>
          <a:xfrm>
            <a:off x="7529846" y="4987252"/>
            <a:ext cx="4061140" cy="9659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Triangulo de Einthoven</a:t>
            </a:r>
          </a:p>
        </p:txBody>
      </p:sp>
      <p:sp>
        <p:nvSpPr>
          <p:cNvPr id="9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60375" y="6325646"/>
            <a:ext cx="6072187" cy="365125"/>
          </a:xfrm>
        </p:spPr>
        <p:txBody>
          <a:bodyPr/>
          <a:lstStyle/>
          <a:p>
            <a:pPr>
              <a:defRPr/>
            </a:pPr>
            <a:r>
              <a:rPr lang="es-MX" dirty="0">
                <a:latin typeface="Century Gothic" pitchFamily="34" charset="0"/>
              </a:rPr>
              <a:t>Castellano, Pérez de Juan, </a:t>
            </a:r>
            <a:r>
              <a:rPr lang="es-MX" dirty="0" err="1">
                <a:latin typeface="Century Gothic" pitchFamily="34" charset="0"/>
              </a:rPr>
              <a:t>Attie</a:t>
            </a:r>
            <a:r>
              <a:rPr lang="es-MX" dirty="0">
                <a:latin typeface="Century Gothic" pitchFamily="34" charset="0"/>
              </a:rPr>
              <a:t>. Electrocardiografía clínica. 2ª edición. Ed. </a:t>
            </a:r>
            <a:r>
              <a:rPr lang="es-MX" dirty="0" err="1">
                <a:latin typeface="Century Gothic" pitchFamily="34" charset="0"/>
              </a:rPr>
              <a:t>Elsevier</a:t>
            </a:r>
            <a:r>
              <a:rPr lang="es-MX" dirty="0">
                <a:latin typeface="Century Gothic" pitchFamily="34" charset="0"/>
              </a:rPr>
              <a:t>, </a:t>
            </a:r>
            <a:r>
              <a:rPr lang="es-MX" dirty="0" err="1">
                <a:latin typeface="Century Gothic" pitchFamily="34" charset="0"/>
              </a:rPr>
              <a:t>pp</a:t>
            </a:r>
            <a:r>
              <a:rPr lang="es-MX" dirty="0">
                <a:latin typeface="Century Gothic" pitchFamily="34" charset="0"/>
              </a:rPr>
              <a:t> 19-26.</a:t>
            </a:r>
          </a:p>
        </p:txBody>
      </p:sp>
    </p:spTree>
    <p:extLst>
      <p:ext uri="{BB962C8B-B14F-4D97-AF65-F5344CB8AC3E}">
        <p14:creationId xmlns:p14="http://schemas.microsoft.com/office/powerpoint/2010/main" val="160013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01336" y="512485"/>
            <a:ext cx="8911687" cy="1280890"/>
          </a:xfrm>
        </p:spPr>
        <p:txBody>
          <a:bodyPr/>
          <a:lstStyle/>
          <a:p>
            <a:pPr algn="r"/>
            <a:r>
              <a:rPr lang="es-MX" dirty="0"/>
              <a:t>DERIVACIONES FRONTALES: </a:t>
            </a:r>
            <a:r>
              <a:rPr lang="es-MX" b="1" dirty="0"/>
              <a:t>MONOPOLARES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532562" y="1885132"/>
            <a:ext cx="5588873" cy="4460383"/>
          </a:xfrm>
        </p:spPr>
        <p:txBody>
          <a:bodyPr>
            <a:normAutofit/>
          </a:bodyPr>
          <a:lstStyle/>
          <a:p>
            <a:r>
              <a:rPr lang="es-MX" dirty="0"/>
              <a:t>FRANK WILSON</a:t>
            </a:r>
          </a:p>
          <a:p>
            <a:r>
              <a:rPr lang="es-MX" dirty="0"/>
              <a:t>Registran el potencial  total en un punto del cuerpo</a:t>
            </a:r>
          </a:p>
          <a:p>
            <a:r>
              <a:rPr lang="es-MX" dirty="0"/>
              <a:t>UNIO las tres derivaciones del triangulo a un punto o CENTRAL TERMINAL DE WILSON donde el potencial eléctrico era cercano a cero.</a:t>
            </a:r>
          </a:p>
          <a:p>
            <a:pPr lvl="1"/>
            <a:r>
              <a:rPr lang="es-MX" dirty="0"/>
              <a:t>Esta central se conecta a un aparato de registro del que salía el electrodo explorador.</a:t>
            </a:r>
          </a:p>
          <a:p>
            <a:pPr lvl="1"/>
            <a:r>
              <a:rPr lang="es-MX" dirty="0"/>
              <a:t>El cual toma el potencial absoluto de cada extremidad.</a:t>
            </a:r>
          </a:p>
        </p:txBody>
      </p:sp>
      <p:sp>
        <p:nvSpPr>
          <p:cNvPr id="5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60375" y="6325646"/>
            <a:ext cx="6072187" cy="365125"/>
          </a:xfrm>
        </p:spPr>
        <p:txBody>
          <a:bodyPr/>
          <a:lstStyle/>
          <a:p>
            <a:pPr>
              <a:defRPr/>
            </a:pPr>
            <a:r>
              <a:rPr lang="es-MX" dirty="0">
                <a:latin typeface="Century Gothic" pitchFamily="34" charset="0"/>
              </a:rPr>
              <a:t>Castellano, Pérez de Juan, </a:t>
            </a:r>
            <a:r>
              <a:rPr lang="es-MX" dirty="0" err="1">
                <a:latin typeface="Century Gothic" pitchFamily="34" charset="0"/>
              </a:rPr>
              <a:t>Attie</a:t>
            </a:r>
            <a:r>
              <a:rPr lang="es-MX" dirty="0">
                <a:latin typeface="Century Gothic" pitchFamily="34" charset="0"/>
              </a:rPr>
              <a:t>. Electrocardiografía clínica. 2ª edición. Ed. </a:t>
            </a:r>
            <a:r>
              <a:rPr lang="es-MX" dirty="0" err="1">
                <a:latin typeface="Century Gothic" pitchFamily="34" charset="0"/>
              </a:rPr>
              <a:t>Elsevier</a:t>
            </a:r>
            <a:r>
              <a:rPr lang="es-MX" dirty="0">
                <a:latin typeface="Century Gothic" pitchFamily="34" charset="0"/>
              </a:rPr>
              <a:t>, </a:t>
            </a:r>
            <a:r>
              <a:rPr lang="es-MX" dirty="0" err="1">
                <a:latin typeface="Century Gothic" pitchFamily="34" charset="0"/>
              </a:rPr>
              <a:t>pp</a:t>
            </a:r>
            <a:r>
              <a:rPr lang="es-MX" dirty="0">
                <a:latin typeface="Century Gothic" pitchFamily="34" charset="0"/>
              </a:rPr>
              <a:t> 19-26.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CAD08BB-1325-D070-4ADA-88CC28EDF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280" y="927671"/>
            <a:ext cx="3490120" cy="5406916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939A3DDD-D13B-DD61-D784-67DA51997856}"/>
              </a:ext>
            </a:extLst>
          </p:cNvPr>
          <p:cNvSpPr/>
          <p:nvPr/>
        </p:nvSpPr>
        <p:spPr>
          <a:xfrm>
            <a:off x="6336632" y="5646821"/>
            <a:ext cx="4026568" cy="678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V= Potencial absoluto</a:t>
            </a:r>
          </a:p>
          <a:p>
            <a:pPr algn="ctr"/>
            <a:r>
              <a:rPr lang="es-MX" dirty="0"/>
              <a:t>a = Amplificado</a:t>
            </a:r>
          </a:p>
        </p:txBody>
      </p:sp>
    </p:spTree>
    <p:extLst>
      <p:ext uri="{BB962C8B-B14F-4D97-AF65-F5344CB8AC3E}">
        <p14:creationId xmlns:p14="http://schemas.microsoft.com/office/powerpoint/2010/main" val="384275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42D0084-0250-30AC-FEC6-138BBDC1DC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3846310-E1D7-94D2-DA5A-ADF3D8980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097" y="247123"/>
            <a:ext cx="10768515" cy="636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85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07"/>
          <a:stretch/>
        </p:blipFill>
        <p:spPr>
          <a:xfrm>
            <a:off x="2906168" y="372421"/>
            <a:ext cx="8087373" cy="539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88F80577-B021-4DF5-8FF7-BE8208F310AA}"/>
              </a:ext>
            </a:extLst>
          </p:cNvPr>
          <p:cNvSpPr/>
          <p:nvPr/>
        </p:nvSpPr>
        <p:spPr>
          <a:xfrm rot="19589396">
            <a:off x="5286802" y="642267"/>
            <a:ext cx="139435" cy="48384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A137D45C-0A8A-4D3B-93B8-168327DC402C}"/>
              </a:ext>
            </a:extLst>
          </p:cNvPr>
          <p:cNvSpPr/>
          <p:nvPr/>
        </p:nvSpPr>
        <p:spPr>
          <a:xfrm>
            <a:off x="3904233" y="850812"/>
            <a:ext cx="5932616" cy="10645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60375" y="6325646"/>
            <a:ext cx="6072187" cy="365125"/>
          </a:xfrm>
        </p:spPr>
        <p:txBody>
          <a:bodyPr/>
          <a:lstStyle/>
          <a:p>
            <a:pPr>
              <a:defRPr/>
            </a:pPr>
            <a:r>
              <a:rPr lang="es-MX" dirty="0">
                <a:latin typeface="Century Gothic" pitchFamily="34" charset="0"/>
              </a:rPr>
              <a:t>Castellano, Pérez de Juan, </a:t>
            </a:r>
            <a:r>
              <a:rPr lang="es-MX" dirty="0" err="1">
                <a:latin typeface="Century Gothic" pitchFamily="34" charset="0"/>
              </a:rPr>
              <a:t>Attie</a:t>
            </a:r>
            <a:r>
              <a:rPr lang="es-MX" dirty="0">
                <a:latin typeface="Century Gothic" pitchFamily="34" charset="0"/>
              </a:rPr>
              <a:t>. Electrocardiografía clínica. 2ª edición. Ed. </a:t>
            </a:r>
            <a:r>
              <a:rPr lang="es-MX" dirty="0" err="1">
                <a:latin typeface="Century Gothic" pitchFamily="34" charset="0"/>
              </a:rPr>
              <a:t>Elsevier</a:t>
            </a:r>
            <a:r>
              <a:rPr lang="es-MX" dirty="0">
                <a:latin typeface="Century Gothic" pitchFamily="34" charset="0"/>
              </a:rPr>
              <a:t>, </a:t>
            </a:r>
            <a:r>
              <a:rPr lang="es-MX" dirty="0" err="1">
                <a:latin typeface="Century Gothic" pitchFamily="34" charset="0"/>
              </a:rPr>
              <a:t>pp</a:t>
            </a:r>
            <a:r>
              <a:rPr lang="es-MX" dirty="0">
                <a:latin typeface="Century Gothic" pitchFamily="34" charset="0"/>
              </a:rPr>
              <a:t> 19-26.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E71D4398-46C3-4AF2-976C-B836D4E1F759}"/>
              </a:ext>
            </a:extLst>
          </p:cNvPr>
          <p:cNvSpPr/>
          <p:nvPr/>
        </p:nvSpPr>
        <p:spPr>
          <a:xfrm rot="2060463">
            <a:off x="8299748" y="685874"/>
            <a:ext cx="82433" cy="48689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BC67565A-6EEE-4778-B3BE-79C05E573AC4}"/>
              </a:ext>
            </a:extLst>
          </p:cNvPr>
          <p:cNvSpPr/>
          <p:nvPr/>
        </p:nvSpPr>
        <p:spPr>
          <a:xfrm>
            <a:off x="175079" y="5600503"/>
            <a:ext cx="11889542" cy="11066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SISTEMA TRIAXIAL DE BAILEY: </a:t>
            </a:r>
            <a:r>
              <a:rPr lang="es-MX" u="sng" dirty="0">
                <a:solidFill>
                  <a:schemeClr val="bg1"/>
                </a:solidFill>
                <a:hlinkClick r:id="rId4" tooltip="Esquema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Esquema</a:t>
            </a:r>
            <a:r>
              <a:rPr lang="es-MX" dirty="0">
                <a:solidFill>
                  <a:schemeClr val="bg1"/>
                </a:solidFill>
              </a:rPr>
              <a:t> construido desplazando, sin hacer variar sus direcciones, los tres lados del </a:t>
            </a:r>
            <a:r>
              <a:rPr lang="es-MX" dirty="0">
                <a:solidFill>
                  <a:schemeClr val="bg1"/>
                </a:solidFill>
                <a:hlinkClick r:id="rId5" tooltip="Triángulo de Einthoven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triángulo de Einthoven</a:t>
            </a:r>
            <a:r>
              <a:rPr lang="es-MX" dirty="0">
                <a:solidFill>
                  <a:schemeClr val="bg1"/>
                </a:solidFill>
              </a:rPr>
              <a:t>, de forma que se entrecrucen en un mismo </a:t>
            </a:r>
            <a:r>
              <a:rPr lang="es-MX" dirty="0">
                <a:solidFill>
                  <a:schemeClr val="bg1"/>
                </a:solidFill>
                <a:hlinkClick r:id="rId6" tooltip="Punto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punto</a:t>
            </a:r>
            <a:r>
              <a:rPr lang="es-MX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6ED98E2C-40DE-40E4-906D-716CC9DAE150}"/>
              </a:ext>
            </a:extLst>
          </p:cNvPr>
          <p:cNvSpPr/>
          <p:nvPr/>
        </p:nvSpPr>
        <p:spPr>
          <a:xfrm rot="20073705">
            <a:off x="5187293" y="1970678"/>
            <a:ext cx="4754464" cy="103887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E9D69FA4-D667-4AE5-ACBA-FE7323F26059}"/>
              </a:ext>
            </a:extLst>
          </p:cNvPr>
          <p:cNvSpPr/>
          <p:nvPr/>
        </p:nvSpPr>
        <p:spPr>
          <a:xfrm rot="1494899">
            <a:off x="3693786" y="1972534"/>
            <a:ext cx="4974906" cy="99934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567D472C-29BF-4423-A651-E8B659D207B9}"/>
              </a:ext>
            </a:extLst>
          </p:cNvPr>
          <p:cNvSpPr/>
          <p:nvPr/>
        </p:nvSpPr>
        <p:spPr>
          <a:xfrm rot="16200000" flipV="1">
            <a:off x="4791181" y="2938238"/>
            <a:ext cx="4107186" cy="6066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840E8D9A-4753-DC13-706D-CA659835FA54}"/>
              </a:ext>
            </a:extLst>
          </p:cNvPr>
          <p:cNvSpPr/>
          <p:nvPr/>
        </p:nvSpPr>
        <p:spPr>
          <a:xfrm>
            <a:off x="227795" y="2700538"/>
            <a:ext cx="2361417" cy="1642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AGREGAMOS LAS MONOPOLARES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A35F0A38-5169-C0D7-C529-DA81962A0655}"/>
              </a:ext>
            </a:extLst>
          </p:cNvPr>
          <p:cNvSpPr/>
          <p:nvPr/>
        </p:nvSpPr>
        <p:spPr>
          <a:xfrm>
            <a:off x="175079" y="611614"/>
            <a:ext cx="2361417" cy="1642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TRIANGULO DE EINTHOVEN</a:t>
            </a:r>
          </a:p>
        </p:txBody>
      </p:sp>
    </p:spTree>
    <p:extLst>
      <p:ext uri="{BB962C8B-B14F-4D97-AF65-F5344CB8AC3E}">
        <p14:creationId xmlns:p14="http://schemas.microsoft.com/office/powerpoint/2010/main" val="60823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96296E-6 L -0.00377 0.1958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6 -0.00116 L 0.12383 -0.0953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4" y="-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11111E-6 L -0.13645 -0.0909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23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6" grpId="0" animBg="1"/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501" y="167229"/>
            <a:ext cx="7431111" cy="6512367"/>
          </a:xfrm>
          <a:prstGeom prst="rect">
            <a:avLst/>
          </a:prstGeom>
        </p:spPr>
      </p:pic>
      <p:sp>
        <p:nvSpPr>
          <p:cNvPr id="5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60375" y="6325646"/>
            <a:ext cx="6072187" cy="365125"/>
          </a:xfrm>
        </p:spPr>
        <p:txBody>
          <a:bodyPr/>
          <a:lstStyle/>
          <a:p>
            <a:pPr>
              <a:defRPr/>
            </a:pPr>
            <a:r>
              <a:rPr lang="es-MX" dirty="0">
                <a:latin typeface="Century Gothic" pitchFamily="34" charset="0"/>
              </a:rPr>
              <a:t>Castellano, Pérez de Juan, </a:t>
            </a:r>
            <a:r>
              <a:rPr lang="es-MX" dirty="0" err="1">
                <a:latin typeface="Century Gothic" pitchFamily="34" charset="0"/>
              </a:rPr>
              <a:t>Attie</a:t>
            </a:r>
            <a:r>
              <a:rPr lang="es-MX" dirty="0">
                <a:latin typeface="Century Gothic" pitchFamily="34" charset="0"/>
              </a:rPr>
              <a:t>. Electrocardiografía clínica. 2ª edición. Ed. </a:t>
            </a:r>
            <a:r>
              <a:rPr lang="es-MX" dirty="0" err="1">
                <a:latin typeface="Century Gothic" pitchFamily="34" charset="0"/>
              </a:rPr>
              <a:t>Elsevier</a:t>
            </a:r>
            <a:r>
              <a:rPr lang="es-MX" dirty="0">
                <a:latin typeface="Century Gothic" pitchFamily="34" charset="0"/>
              </a:rPr>
              <a:t>, </a:t>
            </a:r>
            <a:r>
              <a:rPr lang="es-MX" dirty="0" err="1">
                <a:latin typeface="Century Gothic" pitchFamily="34" charset="0"/>
              </a:rPr>
              <a:t>pp</a:t>
            </a:r>
            <a:r>
              <a:rPr lang="es-MX" dirty="0">
                <a:latin typeface="Century Gothic" pitchFamily="34" charset="0"/>
              </a:rPr>
              <a:t> 19-26.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FA82C9DC-3398-46C4-AC98-C05AE514D051}"/>
              </a:ext>
            </a:extLst>
          </p:cNvPr>
          <p:cNvSpPr/>
          <p:nvPr/>
        </p:nvSpPr>
        <p:spPr>
          <a:xfrm>
            <a:off x="687388" y="1162878"/>
            <a:ext cx="2678664" cy="455874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SISTEMA HEXAXIAL </a:t>
            </a:r>
          </a:p>
          <a:p>
            <a:pPr algn="ctr"/>
            <a:r>
              <a:rPr lang="es-MX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DE BAILEY</a:t>
            </a:r>
          </a:p>
        </p:txBody>
      </p:sp>
    </p:spTree>
    <p:extLst>
      <p:ext uri="{BB962C8B-B14F-4D97-AF65-F5344CB8AC3E}">
        <p14:creationId xmlns:p14="http://schemas.microsoft.com/office/powerpoint/2010/main" val="291090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819" y="35255"/>
            <a:ext cx="10863737" cy="2829261"/>
          </a:xfrm>
          <a:prstGeom prst="rect">
            <a:avLst/>
          </a:prstGeom>
        </p:spPr>
      </p:pic>
      <p:sp>
        <p:nvSpPr>
          <p:cNvPr id="5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60375" y="6325646"/>
            <a:ext cx="6072187" cy="365125"/>
          </a:xfrm>
        </p:spPr>
        <p:txBody>
          <a:bodyPr/>
          <a:lstStyle/>
          <a:p>
            <a:pPr>
              <a:defRPr/>
            </a:pPr>
            <a:r>
              <a:rPr lang="es-MX" dirty="0">
                <a:latin typeface="Century Gothic" pitchFamily="34" charset="0"/>
              </a:rPr>
              <a:t>Castellano, Pérez de Juan, </a:t>
            </a:r>
            <a:r>
              <a:rPr lang="es-MX" dirty="0" err="1">
                <a:latin typeface="Century Gothic" pitchFamily="34" charset="0"/>
              </a:rPr>
              <a:t>Attie</a:t>
            </a:r>
            <a:r>
              <a:rPr lang="es-MX" dirty="0">
                <a:latin typeface="Century Gothic" pitchFamily="34" charset="0"/>
              </a:rPr>
              <a:t>. Electrocardiografía clínica. 2ª edición. Ed. </a:t>
            </a:r>
            <a:r>
              <a:rPr lang="es-MX" dirty="0" err="1">
                <a:latin typeface="Century Gothic" pitchFamily="34" charset="0"/>
              </a:rPr>
              <a:t>Elsevier</a:t>
            </a:r>
            <a:r>
              <a:rPr lang="es-MX" dirty="0">
                <a:latin typeface="Century Gothic" pitchFamily="34" charset="0"/>
              </a:rPr>
              <a:t>, </a:t>
            </a:r>
            <a:r>
              <a:rPr lang="es-MX" dirty="0" err="1">
                <a:latin typeface="Century Gothic" pitchFamily="34" charset="0"/>
              </a:rPr>
              <a:t>pp</a:t>
            </a:r>
            <a:r>
              <a:rPr lang="es-MX" dirty="0">
                <a:latin typeface="Century Gothic" pitchFamily="34" charset="0"/>
              </a:rPr>
              <a:t> 19-26.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B971CCA-973C-E932-E1E7-3F2DB73C1D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575"/>
          <a:stretch/>
        </p:blipFill>
        <p:spPr>
          <a:xfrm>
            <a:off x="6287669" y="2822532"/>
            <a:ext cx="5373887" cy="383866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E039ADD-F97B-2CFE-47BF-81C78D6B54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4372"/>
          <a:stretch/>
        </p:blipFill>
        <p:spPr>
          <a:xfrm>
            <a:off x="1572817" y="2822532"/>
            <a:ext cx="4557908" cy="358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69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C0D46F-BD16-801F-B704-2D21BC6F7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AEAE03CD-FA0A-E067-5DFD-083A02E5C5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2925" y="121909"/>
            <a:ext cx="6657330" cy="6614181"/>
          </a:xfrm>
        </p:spPr>
      </p:pic>
    </p:spTree>
    <p:extLst>
      <p:ext uri="{BB962C8B-B14F-4D97-AF65-F5344CB8AC3E}">
        <p14:creationId xmlns:p14="http://schemas.microsoft.com/office/powerpoint/2010/main" val="418687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395CCC86-8B73-C5AB-956A-8E3E5E691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1209" y="2289653"/>
            <a:ext cx="5067133" cy="413006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40156" y="438286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es-MX" dirty="0"/>
              <a:t>DERIVACIONES DEL PLANO HORIZONTAL: </a:t>
            </a:r>
            <a:r>
              <a:rPr lang="es-MX" b="1" dirty="0"/>
              <a:t>PRECORDIALES MONOPOLARES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25453" y="1540189"/>
            <a:ext cx="7023936" cy="3777622"/>
          </a:xfrm>
        </p:spPr>
        <p:txBody>
          <a:bodyPr/>
          <a:lstStyle/>
          <a:p>
            <a:r>
              <a:rPr lang="es-MX" dirty="0"/>
              <a:t>Uniendo las derivaciones de los miembros a una central terminal de donde sale un electrodo que va a colocarse en el </a:t>
            </a:r>
            <a:r>
              <a:rPr lang="es-MX" dirty="0" err="1"/>
              <a:t>precordio</a:t>
            </a:r>
            <a:r>
              <a:rPr lang="es-MX" dirty="0"/>
              <a:t>.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479656" y="6492875"/>
            <a:ext cx="6072187" cy="365125"/>
          </a:xfrm>
        </p:spPr>
        <p:txBody>
          <a:bodyPr/>
          <a:lstStyle/>
          <a:p>
            <a:pPr>
              <a:defRPr/>
            </a:pPr>
            <a:r>
              <a:rPr lang="es-MX" dirty="0">
                <a:latin typeface="Century Gothic" pitchFamily="34" charset="0"/>
              </a:rPr>
              <a:t>Castellano, Pérez de Juan, </a:t>
            </a:r>
            <a:r>
              <a:rPr lang="es-MX" dirty="0" err="1">
                <a:latin typeface="Century Gothic" pitchFamily="34" charset="0"/>
              </a:rPr>
              <a:t>Attie</a:t>
            </a:r>
            <a:r>
              <a:rPr lang="es-MX" dirty="0">
                <a:latin typeface="Century Gothic" pitchFamily="34" charset="0"/>
              </a:rPr>
              <a:t>. Electrocardiografía clínica. 2ª edición. Ed. </a:t>
            </a:r>
            <a:r>
              <a:rPr lang="es-MX" dirty="0" err="1">
                <a:latin typeface="Century Gothic" pitchFamily="34" charset="0"/>
              </a:rPr>
              <a:t>Elsevier</a:t>
            </a:r>
            <a:r>
              <a:rPr lang="es-MX" dirty="0">
                <a:latin typeface="Century Gothic" pitchFamily="34" charset="0"/>
              </a:rPr>
              <a:t>, </a:t>
            </a:r>
            <a:r>
              <a:rPr lang="es-MX" dirty="0" err="1">
                <a:latin typeface="Century Gothic" pitchFamily="34" charset="0"/>
              </a:rPr>
              <a:t>pp</a:t>
            </a:r>
            <a:r>
              <a:rPr lang="es-MX" dirty="0">
                <a:latin typeface="Century Gothic" pitchFamily="34" charset="0"/>
              </a:rPr>
              <a:t> 19-26.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06EEB20-25E7-0799-7E4F-1CB1323E9E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87"/>
          <a:stretch/>
        </p:blipFill>
        <p:spPr>
          <a:xfrm>
            <a:off x="8629565" y="1850674"/>
            <a:ext cx="3200400" cy="451070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D867F62-DC33-A3AF-32EC-49D3400176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500" y="2724402"/>
            <a:ext cx="3971925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05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ABDABD-A77E-8CA7-FF38-161DB550D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F61C588-96A5-4219-A7B2-A297160527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979B9F7-CFC6-8A79-91A0-96C510C48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429" y="952679"/>
            <a:ext cx="11683142" cy="495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78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3FF150-A370-4F20-B77B-F7694BF6D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496F6A4-1A64-456B-8022-DB0C74A9CA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849DA6F-EB82-1103-3164-B765C738D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73" y="71437"/>
            <a:ext cx="11826290" cy="640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95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TIPOS DE CELULAS CARDIACAS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MX" dirty="0"/>
          </a:p>
        </p:txBody>
      </p:sp>
      <p:sp>
        <p:nvSpPr>
          <p:cNvPr id="4" name="Rectángulo 3"/>
          <p:cNvSpPr/>
          <p:nvPr/>
        </p:nvSpPr>
        <p:spPr>
          <a:xfrm>
            <a:off x="1828800" y="2434107"/>
            <a:ext cx="2511380" cy="8113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CONTRACTILES</a:t>
            </a:r>
          </a:p>
        </p:txBody>
      </p:sp>
      <p:sp>
        <p:nvSpPr>
          <p:cNvPr id="5" name="Rectángulo 4"/>
          <p:cNvSpPr/>
          <p:nvPr/>
        </p:nvSpPr>
        <p:spPr>
          <a:xfrm>
            <a:off x="5909256" y="2434106"/>
            <a:ext cx="2511380" cy="8113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ESPECIFICAS</a:t>
            </a:r>
          </a:p>
        </p:txBody>
      </p:sp>
      <p:sp>
        <p:nvSpPr>
          <p:cNvPr id="7" name="Rectángulo 6"/>
          <p:cNvSpPr/>
          <p:nvPr/>
        </p:nvSpPr>
        <p:spPr>
          <a:xfrm>
            <a:off x="1828800" y="3828888"/>
            <a:ext cx="2511380" cy="8113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FUNCION DE BOMBA</a:t>
            </a:r>
          </a:p>
        </p:txBody>
      </p:sp>
      <p:sp>
        <p:nvSpPr>
          <p:cNvPr id="8" name="Rectángulo 7"/>
          <p:cNvSpPr/>
          <p:nvPr/>
        </p:nvSpPr>
        <p:spPr>
          <a:xfrm>
            <a:off x="5909256" y="3828887"/>
            <a:ext cx="2511380" cy="8113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FORMAR Y CONDUCIR</a:t>
            </a:r>
          </a:p>
        </p:txBody>
      </p:sp>
      <p:sp>
        <p:nvSpPr>
          <p:cNvPr id="9" name="Rectángulo 8"/>
          <p:cNvSpPr/>
          <p:nvPr/>
        </p:nvSpPr>
        <p:spPr>
          <a:xfrm>
            <a:off x="3084490" y="5221092"/>
            <a:ext cx="2511380" cy="8113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CELULAS P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5909256" y="5221093"/>
            <a:ext cx="2511380" cy="8113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TRANSICIONALES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8573036" y="5221093"/>
            <a:ext cx="2511380" cy="8113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PURKINJE</a:t>
            </a:r>
          </a:p>
        </p:txBody>
      </p:sp>
      <p:sp>
        <p:nvSpPr>
          <p:cNvPr id="12" name="Flecha abajo 11"/>
          <p:cNvSpPr/>
          <p:nvPr/>
        </p:nvSpPr>
        <p:spPr>
          <a:xfrm rot="2757841">
            <a:off x="4099453" y="1712409"/>
            <a:ext cx="425003" cy="668217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Flecha abajo 12"/>
          <p:cNvSpPr/>
          <p:nvPr/>
        </p:nvSpPr>
        <p:spPr>
          <a:xfrm rot="18213102">
            <a:off x="8710643" y="4531962"/>
            <a:ext cx="425003" cy="656226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Flecha abajo 13"/>
          <p:cNvSpPr/>
          <p:nvPr/>
        </p:nvSpPr>
        <p:spPr>
          <a:xfrm>
            <a:off x="2871988" y="3371616"/>
            <a:ext cx="425003" cy="409694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Flecha abajo 16"/>
          <p:cNvSpPr/>
          <p:nvPr/>
        </p:nvSpPr>
        <p:spPr>
          <a:xfrm>
            <a:off x="7015766" y="3331046"/>
            <a:ext cx="425003" cy="409694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Flecha abajo 17"/>
          <p:cNvSpPr/>
          <p:nvPr/>
        </p:nvSpPr>
        <p:spPr>
          <a:xfrm>
            <a:off x="7000740" y="4725827"/>
            <a:ext cx="425003" cy="409694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Flecha abajo 18"/>
          <p:cNvSpPr/>
          <p:nvPr/>
        </p:nvSpPr>
        <p:spPr>
          <a:xfrm rot="18213102">
            <a:off x="5883497" y="1624730"/>
            <a:ext cx="425003" cy="656226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Flecha abajo 19"/>
          <p:cNvSpPr/>
          <p:nvPr/>
        </p:nvSpPr>
        <p:spPr>
          <a:xfrm rot="2757841">
            <a:off x="5293827" y="4556401"/>
            <a:ext cx="425003" cy="668217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7273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052852" y="2250211"/>
            <a:ext cx="8915400" cy="3777622"/>
          </a:xfrm>
        </p:spPr>
        <p:txBody>
          <a:bodyPr/>
          <a:lstStyle/>
          <a:p>
            <a:endParaRPr lang="es-MX" dirty="0"/>
          </a:p>
        </p:txBody>
      </p:sp>
      <p:pic>
        <p:nvPicPr>
          <p:cNvPr id="12290" name="Picture 2" descr="https://encrypted-tbn0.gstatic.com/images?q=tbn:ANd9GcT5EhxEAskwnENKhf1OwbT5AMYY2QrGk67bOrVJiSHDzsi7LOKUg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719"/>
            <a:ext cx="8355191" cy="625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4775" y="838871"/>
            <a:ext cx="4977751" cy="5602200"/>
          </a:xfrm>
          <a:prstGeom prst="rect">
            <a:avLst/>
          </a:prstGeom>
        </p:spPr>
      </p:pic>
      <p:sp>
        <p:nvSpPr>
          <p:cNvPr id="9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60375" y="6325646"/>
            <a:ext cx="6072187" cy="365125"/>
          </a:xfrm>
        </p:spPr>
        <p:txBody>
          <a:bodyPr/>
          <a:lstStyle/>
          <a:p>
            <a:pPr>
              <a:defRPr/>
            </a:pPr>
            <a:r>
              <a:rPr lang="es-MX" dirty="0">
                <a:latin typeface="Century Gothic" pitchFamily="34" charset="0"/>
              </a:rPr>
              <a:t>Castellano, Pérez de Juan, </a:t>
            </a:r>
            <a:r>
              <a:rPr lang="es-MX" dirty="0" err="1">
                <a:latin typeface="Century Gothic" pitchFamily="34" charset="0"/>
              </a:rPr>
              <a:t>Attie</a:t>
            </a:r>
            <a:r>
              <a:rPr lang="es-MX" dirty="0">
                <a:latin typeface="Century Gothic" pitchFamily="34" charset="0"/>
              </a:rPr>
              <a:t>. Electrocardiografía clínica. 2ª edición. Ed. </a:t>
            </a:r>
            <a:r>
              <a:rPr lang="es-MX" dirty="0" err="1">
                <a:latin typeface="Century Gothic" pitchFamily="34" charset="0"/>
              </a:rPr>
              <a:t>Elsevier</a:t>
            </a:r>
            <a:r>
              <a:rPr lang="es-MX" dirty="0">
                <a:latin typeface="Century Gothic" pitchFamily="34" charset="0"/>
              </a:rPr>
              <a:t>, </a:t>
            </a:r>
            <a:r>
              <a:rPr lang="es-MX" dirty="0" err="1">
                <a:latin typeface="Century Gothic" pitchFamily="34" charset="0"/>
              </a:rPr>
              <a:t>pp</a:t>
            </a:r>
            <a:r>
              <a:rPr lang="es-MX" dirty="0">
                <a:latin typeface="Century Gothic" pitchFamily="34" charset="0"/>
              </a:rPr>
              <a:t> 19-26.</a:t>
            </a:r>
          </a:p>
        </p:txBody>
      </p:sp>
    </p:spTree>
    <p:extLst>
      <p:ext uri="{BB962C8B-B14F-4D97-AF65-F5344CB8AC3E}">
        <p14:creationId xmlns:p14="http://schemas.microsoft.com/office/powerpoint/2010/main" val="346411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28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60375" y="6325646"/>
            <a:ext cx="6072187" cy="365125"/>
          </a:xfrm>
        </p:spPr>
        <p:txBody>
          <a:bodyPr/>
          <a:lstStyle/>
          <a:p>
            <a:pPr>
              <a:defRPr/>
            </a:pPr>
            <a:r>
              <a:rPr lang="es-MX" dirty="0">
                <a:latin typeface="Century Gothic" pitchFamily="34" charset="0"/>
              </a:rPr>
              <a:t>Castellano, Pérez de Juan, </a:t>
            </a:r>
            <a:r>
              <a:rPr lang="es-MX" dirty="0" err="1">
                <a:latin typeface="Century Gothic" pitchFamily="34" charset="0"/>
              </a:rPr>
              <a:t>Attie</a:t>
            </a:r>
            <a:r>
              <a:rPr lang="es-MX" dirty="0">
                <a:latin typeface="Century Gothic" pitchFamily="34" charset="0"/>
              </a:rPr>
              <a:t>. Electrocardiografía clínica. 2ª edición. Ed. </a:t>
            </a:r>
            <a:r>
              <a:rPr lang="es-MX" dirty="0" err="1">
                <a:latin typeface="Century Gothic" pitchFamily="34" charset="0"/>
              </a:rPr>
              <a:t>Elsevier</a:t>
            </a:r>
            <a:r>
              <a:rPr lang="es-MX" dirty="0">
                <a:latin typeface="Century Gothic" pitchFamily="34" charset="0"/>
              </a:rPr>
              <a:t>, </a:t>
            </a:r>
            <a:r>
              <a:rPr lang="es-MX" dirty="0" err="1">
                <a:latin typeface="Century Gothic" pitchFamily="34" charset="0"/>
              </a:rPr>
              <a:t>pp</a:t>
            </a:r>
            <a:r>
              <a:rPr lang="es-MX" dirty="0">
                <a:latin typeface="Century Gothic" pitchFamily="34" charset="0"/>
              </a:rPr>
              <a:t> 19-26.</a:t>
            </a:r>
          </a:p>
        </p:txBody>
      </p:sp>
    </p:spTree>
    <p:extLst>
      <p:ext uri="{BB962C8B-B14F-4D97-AF65-F5344CB8AC3E}">
        <p14:creationId xmlns:p14="http://schemas.microsoft.com/office/powerpoint/2010/main" val="333957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248006-EB1E-61CA-91ED-49BDAC494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5E5F009-6710-29A9-0E51-E5DFFEFB4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682E6BE-DEFB-A7A1-4875-CF294F7C2E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075"/>
          <a:stretch/>
        </p:blipFill>
        <p:spPr>
          <a:xfrm>
            <a:off x="793230" y="47575"/>
            <a:ext cx="11262781" cy="684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63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D3E0655F-D771-4E7C-9B74-501435AA75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075"/>
          <a:stretch/>
        </p:blipFill>
        <p:spPr>
          <a:xfrm rot="831968">
            <a:off x="2762707" y="781576"/>
            <a:ext cx="7482554" cy="4548997"/>
          </a:xfrm>
          <a:prstGeom prst="rect">
            <a:avLst/>
          </a:prstGeom>
        </p:spPr>
      </p:pic>
      <p:sp>
        <p:nvSpPr>
          <p:cNvPr id="13" name="Triángulo isósceles 12">
            <a:extLst>
              <a:ext uri="{FF2B5EF4-FFF2-40B4-BE49-F238E27FC236}">
                <a16:creationId xmlns:a16="http://schemas.microsoft.com/office/drawing/2014/main" id="{A3A6310A-794B-41DD-8E5F-B3376A4EC2EC}"/>
              </a:ext>
            </a:extLst>
          </p:cNvPr>
          <p:cNvSpPr/>
          <p:nvPr/>
        </p:nvSpPr>
        <p:spPr>
          <a:xfrm rot="10800000">
            <a:off x="2385318" y="697098"/>
            <a:ext cx="7772140" cy="5584653"/>
          </a:xfrm>
          <a:prstGeom prst="triangl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Diagrama de flujo: proceso 4">
            <a:extLst>
              <a:ext uri="{FF2B5EF4-FFF2-40B4-BE49-F238E27FC236}">
                <a16:creationId xmlns:a16="http://schemas.microsoft.com/office/drawing/2014/main" id="{C902E069-D9C4-4269-87F9-6D89337F4966}"/>
              </a:ext>
            </a:extLst>
          </p:cNvPr>
          <p:cNvSpPr/>
          <p:nvPr/>
        </p:nvSpPr>
        <p:spPr>
          <a:xfrm>
            <a:off x="1204968" y="222075"/>
            <a:ext cx="1121673" cy="668482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3200" b="1" dirty="0"/>
              <a:t>AVR</a:t>
            </a:r>
          </a:p>
        </p:txBody>
      </p:sp>
      <p:sp>
        <p:nvSpPr>
          <p:cNvPr id="6" name="Diagrama de flujo: proceso 5">
            <a:extLst>
              <a:ext uri="{FF2B5EF4-FFF2-40B4-BE49-F238E27FC236}">
                <a16:creationId xmlns:a16="http://schemas.microsoft.com/office/drawing/2014/main" id="{BE579BAF-D6C0-4641-833F-B7491B79972D}"/>
              </a:ext>
            </a:extLst>
          </p:cNvPr>
          <p:cNvSpPr/>
          <p:nvPr/>
        </p:nvSpPr>
        <p:spPr>
          <a:xfrm>
            <a:off x="10185278" y="230336"/>
            <a:ext cx="1152939" cy="668482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3200" b="1" dirty="0"/>
              <a:t>AVL</a:t>
            </a:r>
          </a:p>
        </p:txBody>
      </p:sp>
      <p:sp>
        <p:nvSpPr>
          <p:cNvPr id="7" name="Diagrama de flujo: proceso 6">
            <a:extLst>
              <a:ext uri="{FF2B5EF4-FFF2-40B4-BE49-F238E27FC236}">
                <a16:creationId xmlns:a16="http://schemas.microsoft.com/office/drawing/2014/main" id="{5D99284F-7A28-4CE7-8E2F-2DAAF559DA9E}"/>
              </a:ext>
            </a:extLst>
          </p:cNvPr>
          <p:cNvSpPr/>
          <p:nvPr/>
        </p:nvSpPr>
        <p:spPr>
          <a:xfrm>
            <a:off x="5694920" y="6315976"/>
            <a:ext cx="1152938" cy="499992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3200" b="1" dirty="0"/>
              <a:t>AVF</a:t>
            </a:r>
          </a:p>
        </p:txBody>
      </p:sp>
      <p:sp>
        <p:nvSpPr>
          <p:cNvPr id="8" name="Diagrama de flujo: proceso 7">
            <a:extLst>
              <a:ext uri="{FF2B5EF4-FFF2-40B4-BE49-F238E27FC236}">
                <a16:creationId xmlns:a16="http://schemas.microsoft.com/office/drawing/2014/main" id="{DA34193A-E7DC-4BC2-8A00-2358F389C9AB}"/>
              </a:ext>
            </a:extLst>
          </p:cNvPr>
          <p:cNvSpPr/>
          <p:nvPr/>
        </p:nvSpPr>
        <p:spPr>
          <a:xfrm>
            <a:off x="8326469" y="3451812"/>
            <a:ext cx="1005575" cy="615097"/>
          </a:xfrm>
          <a:prstGeom prst="flowChart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400" b="1" dirty="0"/>
              <a:t>DIII</a:t>
            </a:r>
          </a:p>
        </p:txBody>
      </p:sp>
      <p:sp>
        <p:nvSpPr>
          <p:cNvPr id="10" name="Diagrama de flujo: proceso 9">
            <a:extLst>
              <a:ext uri="{FF2B5EF4-FFF2-40B4-BE49-F238E27FC236}">
                <a16:creationId xmlns:a16="http://schemas.microsoft.com/office/drawing/2014/main" id="{4191BE28-8E4C-4F77-9702-09CC146E093E}"/>
              </a:ext>
            </a:extLst>
          </p:cNvPr>
          <p:cNvSpPr/>
          <p:nvPr/>
        </p:nvSpPr>
        <p:spPr>
          <a:xfrm>
            <a:off x="3249631" y="3472542"/>
            <a:ext cx="1005575" cy="615097"/>
          </a:xfrm>
          <a:prstGeom prst="flowChart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000" b="1" dirty="0"/>
              <a:t>DII</a:t>
            </a:r>
          </a:p>
        </p:txBody>
      </p:sp>
      <p:sp>
        <p:nvSpPr>
          <p:cNvPr id="11" name="Diagrama de flujo: proceso 10">
            <a:extLst>
              <a:ext uri="{FF2B5EF4-FFF2-40B4-BE49-F238E27FC236}">
                <a16:creationId xmlns:a16="http://schemas.microsoft.com/office/drawing/2014/main" id="{5DCC0DAE-72F9-4F3D-B687-0F285B750DC9}"/>
              </a:ext>
            </a:extLst>
          </p:cNvPr>
          <p:cNvSpPr/>
          <p:nvPr/>
        </p:nvSpPr>
        <p:spPr>
          <a:xfrm>
            <a:off x="5694919" y="42032"/>
            <a:ext cx="1010681" cy="534217"/>
          </a:xfrm>
          <a:prstGeom prst="flowChart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800" b="1" dirty="0"/>
              <a:t>DI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2E05C300-5711-44AA-A4C3-5C6B17578EB0}"/>
              </a:ext>
            </a:extLst>
          </p:cNvPr>
          <p:cNvSpPr/>
          <p:nvPr/>
        </p:nvSpPr>
        <p:spPr>
          <a:xfrm>
            <a:off x="3993335" y="1942547"/>
            <a:ext cx="711330" cy="615097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V1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AAD76DAD-6316-4A1F-85F1-F3035375B3FE}"/>
              </a:ext>
            </a:extLst>
          </p:cNvPr>
          <p:cNvSpPr/>
          <p:nvPr/>
        </p:nvSpPr>
        <p:spPr>
          <a:xfrm>
            <a:off x="5099951" y="1942547"/>
            <a:ext cx="711330" cy="615097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V2</a:t>
            </a: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E59CF990-78C5-4470-A290-CCF13ECA78CB}"/>
              </a:ext>
            </a:extLst>
          </p:cNvPr>
          <p:cNvSpPr/>
          <p:nvPr/>
        </p:nvSpPr>
        <p:spPr>
          <a:xfrm>
            <a:off x="5939233" y="2337179"/>
            <a:ext cx="711330" cy="615097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V3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66D92A9F-A919-4262-AF8A-92E96F8C37CA}"/>
              </a:ext>
            </a:extLst>
          </p:cNvPr>
          <p:cNvSpPr/>
          <p:nvPr/>
        </p:nvSpPr>
        <p:spPr>
          <a:xfrm>
            <a:off x="6684930" y="2830471"/>
            <a:ext cx="711330" cy="615097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V4</a:t>
            </a: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402C0119-3233-4661-AD77-E1402AA29614}"/>
              </a:ext>
            </a:extLst>
          </p:cNvPr>
          <p:cNvSpPr/>
          <p:nvPr/>
        </p:nvSpPr>
        <p:spPr>
          <a:xfrm>
            <a:off x="7585800" y="2859499"/>
            <a:ext cx="711330" cy="615097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V5</a:t>
            </a: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5EBCE358-EAAA-4C48-BCF8-F83F1B13D52F}"/>
              </a:ext>
            </a:extLst>
          </p:cNvPr>
          <p:cNvSpPr/>
          <p:nvPr/>
        </p:nvSpPr>
        <p:spPr>
          <a:xfrm>
            <a:off x="8473591" y="2830471"/>
            <a:ext cx="711330" cy="615097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V6</a:t>
            </a:r>
          </a:p>
        </p:txBody>
      </p:sp>
    </p:spTree>
    <p:extLst>
      <p:ext uri="{BB962C8B-B14F-4D97-AF65-F5344CB8AC3E}">
        <p14:creationId xmlns:p14="http://schemas.microsoft.com/office/powerpoint/2010/main" val="318170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6C0E05DC-6D63-431C-821B-0380117A35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520"/>
          <a:stretch/>
        </p:blipFill>
        <p:spPr>
          <a:xfrm>
            <a:off x="-670073" y="42032"/>
            <a:ext cx="13936556" cy="6851306"/>
          </a:xfrm>
          <a:prstGeom prst="rect">
            <a:avLst/>
          </a:prstGeom>
        </p:spPr>
      </p:pic>
      <p:sp>
        <p:nvSpPr>
          <p:cNvPr id="13" name="Triángulo isósceles 12">
            <a:extLst>
              <a:ext uri="{FF2B5EF4-FFF2-40B4-BE49-F238E27FC236}">
                <a16:creationId xmlns:a16="http://schemas.microsoft.com/office/drawing/2014/main" id="{A3A6310A-794B-41DD-8E5F-B3376A4EC2EC}"/>
              </a:ext>
            </a:extLst>
          </p:cNvPr>
          <p:cNvSpPr/>
          <p:nvPr/>
        </p:nvSpPr>
        <p:spPr>
          <a:xfrm rot="10800000">
            <a:off x="2385318" y="697098"/>
            <a:ext cx="7772140" cy="5584653"/>
          </a:xfrm>
          <a:prstGeom prst="triangl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Diagrama de flujo: proceso 4">
            <a:extLst>
              <a:ext uri="{FF2B5EF4-FFF2-40B4-BE49-F238E27FC236}">
                <a16:creationId xmlns:a16="http://schemas.microsoft.com/office/drawing/2014/main" id="{C902E069-D9C4-4269-87F9-6D89337F4966}"/>
              </a:ext>
            </a:extLst>
          </p:cNvPr>
          <p:cNvSpPr/>
          <p:nvPr/>
        </p:nvSpPr>
        <p:spPr>
          <a:xfrm>
            <a:off x="1204968" y="222075"/>
            <a:ext cx="1121673" cy="668482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3200" b="1" dirty="0"/>
              <a:t>AVR</a:t>
            </a:r>
          </a:p>
        </p:txBody>
      </p:sp>
      <p:sp>
        <p:nvSpPr>
          <p:cNvPr id="6" name="Diagrama de flujo: proceso 5">
            <a:extLst>
              <a:ext uri="{FF2B5EF4-FFF2-40B4-BE49-F238E27FC236}">
                <a16:creationId xmlns:a16="http://schemas.microsoft.com/office/drawing/2014/main" id="{BE579BAF-D6C0-4641-833F-B7491B79972D}"/>
              </a:ext>
            </a:extLst>
          </p:cNvPr>
          <p:cNvSpPr/>
          <p:nvPr/>
        </p:nvSpPr>
        <p:spPr>
          <a:xfrm>
            <a:off x="10185278" y="230336"/>
            <a:ext cx="1152939" cy="668482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3200" b="1" dirty="0"/>
              <a:t>AVL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8559F957-1110-43CF-9D92-A362B419EC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075"/>
          <a:stretch/>
        </p:blipFill>
        <p:spPr>
          <a:xfrm rot="831968">
            <a:off x="2762707" y="984276"/>
            <a:ext cx="7482554" cy="4548997"/>
          </a:xfrm>
          <a:prstGeom prst="rect">
            <a:avLst/>
          </a:prstGeom>
        </p:spPr>
      </p:pic>
      <p:sp>
        <p:nvSpPr>
          <p:cNvPr id="7" name="Diagrama de flujo: proceso 6">
            <a:extLst>
              <a:ext uri="{FF2B5EF4-FFF2-40B4-BE49-F238E27FC236}">
                <a16:creationId xmlns:a16="http://schemas.microsoft.com/office/drawing/2014/main" id="{5D99284F-7A28-4CE7-8E2F-2DAAF559DA9E}"/>
              </a:ext>
            </a:extLst>
          </p:cNvPr>
          <p:cNvSpPr/>
          <p:nvPr/>
        </p:nvSpPr>
        <p:spPr>
          <a:xfrm>
            <a:off x="5694920" y="6315976"/>
            <a:ext cx="1152938" cy="499992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3200" b="1" dirty="0"/>
              <a:t>AVF</a:t>
            </a:r>
          </a:p>
        </p:txBody>
      </p:sp>
      <p:sp>
        <p:nvSpPr>
          <p:cNvPr id="8" name="Diagrama de flujo: proceso 7">
            <a:extLst>
              <a:ext uri="{FF2B5EF4-FFF2-40B4-BE49-F238E27FC236}">
                <a16:creationId xmlns:a16="http://schemas.microsoft.com/office/drawing/2014/main" id="{DA34193A-E7DC-4BC2-8A00-2358F389C9AB}"/>
              </a:ext>
            </a:extLst>
          </p:cNvPr>
          <p:cNvSpPr/>
          <p:nvPr/>
        </p:nvSpPr>
        <p:spPr>
          <a:xfrm>
            <a:off x="9334910" y="2581547"/>
            <a:ext cx="1005575" cy="615097"/>
          </a:xfrm>
          <a:prstGeom prst="flowChart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400" b="1" dirty="0"/>
              <a:t>DIII</a:t>
            </a:r>
          </a:p>
        </p:txBody>
      </p:sp>
      <p:sp>
        <p:nvSpPr>
          <p:cNvPr id="10" name="Diagrama de flujo: proceso 9">
            <a:extLst>
              <a:ext uri="{FF2B5EF4-FFF2-40B4-BE49-F238E27FC236}">
                <a16:creationId xmlns:a16="http://schemas.microsoft.com/office/drawing/2014/main" id="{4191BE28-8E4C-4F77-9702-09CC146E093E}"/>
              </a:ext>
            </a:extLst>
          </p:cNvPr>
          <p:cNvSpPr/>
          <p:nvPr/>
        </p:nvSpPr>
        <p:spPr>
          <a:xfrm>
            <a:off x="2893997" y="2874327"/>
            <a:ext cx="1005575" cy="615097"/>
          </a:xfrm>
          <a:prstGeom prst="flowChart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000" b="1" dirty="0"/>
              <a:t>DII</a:t>
            </a:r>
          </a:p>
        </p:txBody>
      </p:sp>
      <p:sp>
        <p:nvSpPr>
          <p:cNvPr id="11" name="Diagrama de flujo: proceso 10">
            <a:extLst>
              <a:ext uri="{FF2B5EF4-FFF2-40B4-BE49-F238E27FC236}">
                <a16:creationId xmlns:a16="http://schemas.microsoft.com/office/drawing/2014/main" id="{5DCC0DAE-72F9-4F3D-B687-0F285B750DC9}"/>
              </a:ext>
            </a:extLst>
          </p:cNvPr>
          <p:cNvSpPr/>
          <p:nvPr/>
        </p:nvSpPr>
        <p:spPr>
          <a:xfrm>
            <a:off x="5694920" y="-161168"/>
            <a:ext cx="1010681" cy="534217"/>
          </a:xfrm>
          <a:prstGeom prst="flowChart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800" b="1" dirty="0"/>
              <a:t>DI</a:t>
            </a:r>
          </a:p>
        </p:txBody>
      </p:sp>
      <p:sp>
        <p:nvSpPr>
          <p:cNvPr id="27" name="Flecha: hacia abajo 26">
            <a:extLst>
              <a:ext uri="{FF2B5EF4-FFF2-40B4-BE49-F238E27FC236}">
                <a16:creationId xmlns:a16="http://schemas.microsoft.com/office/drawing/2014/main" id="{740B3A87-A112-4C01-BE60-C149D540A739}"/>
              </a:ext>
            </a:extLst>
          </p:cNvPr>
          <p:cNvSpPr/>
          <p:nvPr/>
        </p:nvSpPr>
        <p:spPr>
          <a:xfrm rot="16043200">
            <a:off x="5631480" y="2309715"/>
            <a:ext cx="624096" cy="983725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2E05C300-5711-44AA-A4C3-5C6B17578EB0}"/>
              </a:ext>
            </a:extLst>
          </p:cNvPr>
          <p:cNvSpPr/>
          <p:nvPr/>
        </p:nvSpPr>
        <p:spPr>
          <a:xfrm>
            <a:off x="4734457" y="2795314"/>
            <a:ext cx="711330" cy="615097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V1</a:t>
            </a:r>
          </a:p>
        </p:txBody>
      </p:sp>
      <p:sp>
        <p:nvSpPr>
          <p:cNvPr id="26" name="Flecha: hacia abajo 25">
            <a:extLst>
              <a:ext uri="{FF2B5EF4-FFF2-40B4-BE49-F238E27FC236}">
                <a16:creationId xmlns:a16="http://schemas.microsoft.com/office/drawing/2014/main" id="{B905613E-2AF2-44BB-B0D1-F9853B08C7FB}"/>
              </a:ext>
            </a:extLst>
          </p:cNvPr>
          <p:cNvSpPr/>
          <p:nvPr/>
        </p:nvSpPr>
        <p:spPr>
          <a:xfrm rot="10800000">
            <a:off x="6711866" y="3181875"/>
            <a:ext cx="624096" cy="983725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AAD76DAD-6316-4A1F-85F1-F3035375B3FE}"/>
              </a:ext>
            </a:extLst>
          </p:cNvPr>
          <p:cNvSpPr/>
          <p:nvPr/>
        </p:nvSpPr>
        <p:spPr>
          <a:xfrm>
            <a:off x="5560058" y="2813903"/>
            <a:ext cx="711330" cy="615097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V2</a:t>
            </a: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E59CF990-78C5-4470-A290-CCF13ECA78CB}"/>
              </a:ext>
            </a:extLst>
          </p:cNvPr>
          <p:cNvSpPr/>
          <p:nvPr/>
        </p:nvSpPr>
        <p:spPr>
          <a:xfrm>
            <a:off x="6298205" y="3671171"/>
            <a:ext cx="711330" cy="615097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V3</a:t>
            </a:r>
          </a:p>
        </p:txBody>
      </p:sp>
      <p:sp>
        <p:nvSpPr>
          <p:cNvPr id="21" name="Flecha: hacia abajo 20">
            <a:extLst>
              <a:ext uri="{FF2B5EF4-FFF2-40B4-BE49-F238E27FC236}">
                <a16:creationId xmlns:a16="http://schemas.microsoft.com/office/drawing/2014/main" id="{92F25768-7F26-46D4-9724-6ADF634F0F98}"/>
              </a:ext>
            </a:extLst>
          </p:cNvPr>
          <p:cNvSpPr/>
          <p:nvPr/>
        </p:nvSpPr>
        <p:spPr>
          <a:xfrm rot="7563875">
            <a:off x="7867364" y="2420863"/>
            <a:ext cx="624096" cy="1431053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66D92A9F-A919-4262-AF8A-92E96F8C37CA}"/>
              </a:ext>
            </a:extLst>
          </p:cNvPr>
          <p:cNvSpPr/>
          <p:nvPr/>
        </p:nvSpPr>
        <p:spPr>
          <a:xfrm>
            <a:off x="7061647" y="3671170"/>
            <a:ext cx="711330" cy="615097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V4</a:t>
            </a: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402C0119-3233-4661-AD77-E1402AA29614}"/>
              </a:ext>
            </a:extLst>
          </p:cNvPr>
          <p:cNvSpPr/>
          <p:nvPr/>
        </p:nvSpPr>
        <p:spPr>
          <a:xfrm>
            <a:off x="8000693" y="3363621"/>
            <a:ext cx="711330" cy="615097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V5</a:t>
            </a: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5EBCE358-EAAA-4C48-BCF8-F83F1B13D52F}"/>
              </a:ext>
            </a:extLst>
          </p:cNvPr>
          <p:cNvSpPr/>
          <p:nvPr/>
        </p:nvSpPr>
        <p:spPr>
          <a:xfrm>
            <a:off x="8657582" y="3056074"/>
            <a:ext cx="711330" cy="615097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V6</a:t>
            </a:r>
          </a:p>
        </p:txBody>
      </p:sp>
      <p:sp>
        <p:nvSpPr>
          <p:cNvPr id="9" name="Flecha: hacia abajo 8">
            <a:extLst>
              <a:ext uri="{FF2B5EF4-FFF2-40B4-BE49-F238E27FC236}">
                <a16:creationId xmlns:a16="http://schemas.microsoft.com/office/drawing/2014/main" id="{305BDC1F-4ECD-4C4D-9563-9D4831057962}"/>
              </a:ext>
            </a:extLst>
          </p:cNvPr>
          <p:cNvSpPr/>
          <p:nvPr/>
        </p:nvSpPr>
        <p:spPr>
          <a:xfrm rot="3855783">
            <a:off x="8516571" y="45274"/>
            <a:ext cx="624096" cy="3008567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E9023105-9EE0-4D9F-B1F4-0AABE3E1A7B9}"/>
              </a:ext>
            </a:extLst>
          </p:cNvPr>
          <p:cNvSpPr/>
          <p:nvPr/>
        </p:nvSpPr>
        <p:spPr>
          <a:xfrm>
            <a:off x="2860550" y="4724984"/>
            <a:ext cx="7458627" cy="20033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Flecha: hacia abajo 27">
            <a:extLst>
              <a:ext uri="{FF2B5EF4-FFF2-40B4-BE49-F238E27FC236}">
                <a16:creationId xmlns:a16="http://schemas.microsoft.com/office/drawing/2014/main" id="{FBB7C38B-4545-4B6F-806F-7D12BA0D6184}"/>
              </a:ext>
            </a:extLst>
          </p:cNvPr>
          <p:cNvSpPr/>
          <p:nvPr/>
        </p:nvSpPr>
        <p:spPr>
          <a:xfrm rot="10800000">
            <a:off x="5783952" y="4651020"/>
            <a:ext cx="624096" cy="983725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7247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27" grpId="0" animBg="1"/>
      <p:bldP spid="26" grpId="0" animBg="1"/>
      <p:bldP spid="21" grpId="0" animBg="1"/>
      <p:bldP spid="9" grpId="0" animBg="1"/>
      <p:bldP spid="15" grpId="0" animBg="1"/>
      <p:bldP spid="2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457BE9-E77C-875D-D9CB-87B5F6109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5812FE86-1EC8-DEA6-5A73-45579676CE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7306" y="231814"/>
            <a:ext cx="9134817" cy="6394372"/>
          </a:xfrm>
        </p:spPr>
      </p:pic>
    </p:spTree>
    <p:extLst>
      <p:ext uri="{BB962C8B-B14F-4D97-AF65-F5344CB8AC3E}">
        <p14:creationId xmlns:p14="http://schemas.microsoft.com/office/powerpoint/2010/main" val="411614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09FA3E-118F-4666-A6EF-973A6CD63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2991A5D-656D-4E2F-BAC9-280053B50E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4D15AD6-F24C-49FE-A503-139B11C21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536" y="190351"/>
            <a:ext cx="11853598" cy="6667649"/>
          </a:xfrm>
          <a:prstGeom prst="rect">
            <a:avLst/>
          </a:prstGeom>
        </p:spPr>
      </p:pic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5BD22125-21B7-4B48-808B-EDAC1BA77FD9}"/>
              </a:ext>
            </a:extLst>
          </p:cNvPr>
          <p:cNvSpPr/>
          <p:nvPr/>
        </p:nvSpPr>
        <p:spPr>
          <a:xfrm>
            <a:off x="1428069" y="5248869"/>
            <a:ext cx="1886857" cy="9434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/>
              <a:t>V1 Y V2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2D5A0101-E2F9-4FD1-8D1A-62CB2240BC9B}"/>
              </a:ext>
            </a:extLst>
          </p:cNvPr>
          <p:cNvSpPr/>
          <p:nvPr/>
        </p:nvSpPr>
        <p:spPr>
          <a:xfrm>
            <a:off x="3931783" y="5256406"/>
            <a:ext cx="1886857" cy="9434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/>
              <a:t>V3 Y V4</a:t>
            </a: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03E7F3E0-45F8-4144-B503-54E84EF2C828}"/>
              </a:ext>
            </a:extLst>
          </p:cNvPr>
          <p:cNvSpPr/>
          <p:nvPr/>
        </p:nvSpPr>
        <p:spPr>
          <a:xfrm>
            <a:off x="6774768" y="5290462"/>
            <a:ext cx="1886857" cy="9434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/>
              <a:t>V1, V2, V3 Y V4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10CBA09A-FEF0-4F74-BD5C-58A3F78FDE67}"/>
              </a:ext>
            </a:extLst>
          </p:cNvPr>
          <p:cNvSpPr/>
          <p:nvPr/>
        </p:nvSpPr>
        <p:spPr>
          <a:xfrm>
            <a:off x="9347200" y="5290462"/>
            <a:ext cx="2157412" cy="9093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/>
              <a:t>V5 Y V6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A46BCD0E-5F0A-4C3B-98B2-8DA8385C2755}"/>
              </a:ext>
            </a:extLst>
          </p:cNvPr>
          <p:cNvSpPr/>
          <p:nvPr/>
        </p:nvSpPr>
        <p:spPr>
          <a:xfrm>
            <a:off x="9730052" y="457201"/>
            <a:ext cx="2157412" cy="9093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AVL Y DI</a:t>
            </a:r>
          </a:p>
        </p:txBody>
      </p:sp>
    </p:spTree>
    <p:extLst>
      <p:ext uri="{BB962C8B-B14F-4D97-AF65-F5344CB8AC3E}">
        <p14:creationId xmlns:p14="http://schemas.microsoft.com/office/powerpoint/2010/main" val="246869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E777C1-3B4D-4992-9E9D-8785B489D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E3FBEDC-AA93-42F0-BC3D-72E35BBA8B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B381E58-AD12-4F90-AA3D-30731C377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50" y="190351"/>
            <a:ext cx="11608468" cy="652976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C1DA52D-EE15-468D-AA70-DE7B88ECC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766" y="164118"/>
            <a:ext cx="11608468" cy="6529763"/>
          </a:xfrm>
          <a:prstGeom prst="rect">
            <a:avLst/>
          </a:prstGeom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784DDAE8-344D-4AFB-8A69-19FA136F91B4}"/>
              </a:ext>
            </a:extLst>
          </p:cNvPr>
          <p:cNvSpPr/>
          <p:nvPr/>
        </p:nvSpPr>
        <p:spPr>
          <a:xfrm>
            <a:off x="803955" y="5196394"/>
            <a:ext cx="1886857" cy="9434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/>
              <a:t>V3, V4, V5 Y V6</a:t>
            </a: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F55E4C23-06AF-431F-BF6C-94F76E7C167F}"/>
              </a:ext>
            </a:extLst>
          </p:cNvPr>
          <p:cNvSpPr/>
          <p:nvPr/>
        </p:nvSpPr>
        <p:spPr>
          <a:xfrm>
            <a:off x="3532640" y="5082094"/>
            <a:ext cx="1886857" cy="9434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/>
              <a:t>V1 – V6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28693613-5B50-4BC5-852A-FBD11FCACA19}"/>
              </a:ext>
            </a:extLst>
          </p:cNvPr>
          <p:cNvSpPr/>
          <p:nvPr/>
        </p:nvSpPr>
        <p:spPr>
          <a:xfrm>
            <a:off x="5830086" y="5082094"/>
            <a:ext cx="1886857" cy="9434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/>
              <a:t>DII, DIII Y AVF</a:t>
            </a:r>
          </a:p>
        </p:txBody>
      </p:sp>
    </p:spTree>
    <p:extLst>
      <p:ext uri="{BB962C8B-B14F-4D97-AF65-F5344CB8AC3E}">
        <p14:creationId xmlns:p14="http://schemas.microsoft.com/office/powerpoint/2010/main" val="287171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8D844E-59A5-CB32-622F-FB6B9A4B6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4800" dirty="0"/>
              <a:t>POR CIERTO...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A4EA008-3DF7-F7C0-44C0-D2B8851CA4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MX" sz="9600" b="1" dirty="0"/>
              <a:t>¿ECG o EKG?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BAD40CC-B9CF-A2EC-910E-1AF88A8795F1}"/>
              </a:ext>
            </a:extLst>
          </p:cNvPr>
          <p:cNvSpPr txBox="1"/>
          <p:nvPr/>
        </p:nvSpPr>
        <p:spPr>
          <a:xfrm>
            <a:off x="1909688" y="4855923"/>
            <a:ext cx="101181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MX" dirty="0"/>
              <a:t>EKG propuesta por Einthoven y que procedía del alemán, pasó a ser ECG tras la Segunda Guerra Mundial</a:t>
            </a:r>
          </a:p>
        </p:txBody>
      </p:sp>
    </p:spTree>
    <p:extLst>
      <p:ext uri="{BB962C8B-B14F-4D97-AF65-F5344CB8AC3E}">
        <p14:creationId xmlns:p14="http://schemas.microsoft.com/office/powerpoint/2010/main" val="3679527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NOMENCLATURA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Einthoven denomino según iban apareciendo</a:t>
            </a:r>
          </a:p>
          <a:p>
            <a:endParaRPr lang="es-MX" dirty="0"/>
          </a:p>
          <a:p>
            <a:r>
              <a:rPr lang="es-MX" dirty="0"/>
              <a:t>ONDAS</a:t>
            </a:r>
          </a:p>
          <a:p>
            <a:r>
              <a:rPr lang="es-MX" dirty="0"/>
              <a:t>INTERVALOS</a:t>
            </a:r>
          </a:p>
          <a:p>
            <a:r>
              <a:rPr lang="es-MX" dirty="0"/>
              <a:t>SEGMENTOS</a:t>
            </a:r>
          </a:p>
          <a:p>
            <a:r>
              <a:rPr lang="es-MX" dirty="0"/>
              <a:t>COMPLEJOS</a:t>
            </a:r>
          </a:p>
          <a:p>
            <a:r>
              <a:rPr lang="es-MX" dirty="0"/>
              <a:t>PUNTOS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48836" y="2739869"/>
            <a:ext cx="6408738" cy="354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60375" y="6325646"/>
            <a:ext cx="6072187" cy="365125"/>
          </a:xfrm>
        </p:spPr>
        <p:txBody>
          <a:bodyPr/>
          <a:lstStyle/>
          <a:p>
            <a:pPr>
              <a:defRPr/>
            </a:pPr>
            <a:r>
              <a:rPr lang="es-MX" dirty="0">
                <a:latin typeface="Century Gothic" pitchFamily="34" charset="0"/>
              </a:rPr>
              <a:t>Castellano, Pérez de Juan, </a:t>
            </a:r>
            <a:r>
              <a:rPr lang="es-MX" dirty="0" err="1">
                <a:latin typeface="Century Gothic" pitchFamily="34" charset="0"/>
              </a:rPr>
              <a:t>Attie</a:t>
            </a:r>
            <a:r>
              <a:rPr lang="es-MX" dirty="0">
                <a:latin typeface="Century Gothic" pitchFamily="34" charset="0"/>
              </a:rPr>
              <a:t>. Electrocardiografía clínica. 2ª edición. Ed. </a:t>
            </a:r>
            <a:r>
              <a:rPr lang="es-MX" dirty="0" err="1">
                <a:latin typeface="Century Gothic" pitchFamily="34" charset="0"/>
              </a:rPr>
              <a:t>Elsevier</a:t>
            </a:r>
            <a:r>
              <a:rPr lang="es-MX" dirty="0">
                <a:latin typeface="Century Gothic" pitchFamily="34" charset="0"/>
              </a:rPr>
              <a:t>, </a:t>
            </a:r>
            <a:r>
              <a:rPr lang="es-MX" dirty="0" err="1">
                <a:latin typeface="Century Gothic" pitchFamily="34" charset="0"/>
              </a:rPr>
              <a:t>pp</a:t>
            </a:r>
            <a:r>
              <a:rPr lang="es-MX" dirty="0">
                <a:latin typeface="Century Gothic" pitchFamily="34" charset="0"/>
              </a:rPr>
              <a:t> 19-26.</a:t>
            </a:r>
          </a:p>
        </p:txBody>
      </p:sp>
    </p:spTree>
    <p:extLst>
      <p:ext uri="{BB962C8B-B14F-4D97-AF65-F5344CB8AC3E}">
        <p14:creationId xmlns:p14="http://schemas.microsoft.com/office/powerpoint/2010/main" val="29197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/>
              <a:t>SEGÚN SU FUNCIONALIDAD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Rectángulo 3"/>
          <p:cNvSpPr/>
          <p:nvPr/>
        </p:nvSpPr>
        <p:spPr>
          <a:xfrm>
            <a:off x="6463048" y="2210872"/>
            <a:ext cx="2768958" cy="6954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RAPIDA</a:t>
            </a:r>
          </a:p>
        </p:txBody>
      </p:sp>
      <p:sp>
        <p:nvSpPr>
          <p:cNvPr id="5" name="Rectángulo 4"/>
          <p:cNvSpPr/>
          <p:nvPr/>
        </p:nvSpPr>
        <p:spPr>
          <a:xfrm>
            <a:off x="8509716" y="3721350"/>
            <a:ext cx="2768958" cy="6954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PURKINJE</a:t>
            </a:r>
          </a:p>
        </p:txBody>
      </p:sp>
      <p:sp>
        <p:nvSpPr>
          <p:cNvPr id="6" name="Rectángulo 5"/>
          <p:cNvSpPr/>
          <p:nvPr/>
        </p:nvSpPr>
        <p:spPr>
          <a:xfrm>
            <a:off x="4918120" y="3721350"/>
            <a:ext cx="2768958" cy="6954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CONTRACTILES</a:t>
            </a:r>
          </a:p>
        </p:txBody>
      </p:sp>
      <p:sp>
        <p:nvSpPr>
          <p:cNvPr id="7" name="Rectángulo 6"/>
          <p:cNvSpPr/>
          <p:nvPr/>
        </p:nvSpPr>
        <p:spPr>
          <a:xfrm>
            <a:off x="1326524" y="3721350"/>
            <a:ext cx="2768958" cy="6954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CELULAS P</a:t>
            </a:r>
          </a:p>
        </p:txBody>
      </p:sp>
      <p:sp>
        <p:nvSpPr>
          <p:cNvPr id="8" name="Rectángulo 7"/>
          <p:cNvSpPr/>
          <p:nvPr/>
        </p:nvSpPr>
        <p:spPr>
          <a:xfrm>
            <a:off x="1429554" y="2210872"/>
            <a:ext cx="2768958" cy="6954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LENTA</a:t>
            </a:r>
          </a:p>
        </p:txBody>
      </p:sp>
      <p:sp>
        <p:nvSpPr>
          <p:cNvPr id="9" name="Flecha abajo 8"/>
          <p:cNvSpPr/>
          <p:nvPr/>
        </p:nvSpPr>
        <p:spPr>
          <a:xfrm>
            <a:off x="2511380" y="3014084"/>
            <a:ext cx="610942" cy="592001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Flecha abajo 9"/>
          <p:cNvSpPr/>
          <p:nvPr/>
        </p:nvSpPr>
        <p:spPr>
          <a:xfrm>
            <a:off x="8477653" y="3040423"/>
            <a:ext cx="610942" cy="592001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Flecha abajo 10"/>
          <p:cNvSpPr/>
          <p:nvPr/>
        </p:nvSpPr>
        <p:spPr>
          <a:xfrm>
            <a:off x="6742090" y="3040423"/>
            <a:ext cx="610942" cy="592001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Elipse 12"/>
          <p:cNvSpPr/>
          <p:nvPr/>
        </p:nvSpPr>
        <p:spPr>
          <a:xfrm>
            <a:off x="1590541" y="4789437"/>
            <a:ext cx="2240923" cy="117197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/>
              <a:t>0.01 – 0.1 m/s</a:t>
            </a:r>
          </a:p>
        </p:txBody>
      </p:sp>
      <p:sp>
        <p:nvSpPr>
          <p:cNvPr id="14" name="Elipse 13"/>
          <p:cNvSpPr/>
          <p:nvPr/>
        </p:nvSpPr>
        <p:spPr>
          <a:xfrm>
            <a:off x="6991083" y="4613488"/>
            <a:ext cx="2240923" cy="117197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/>
              <a:t>0.5 – 5 m/s</a:t>
            </a:r>
          </a:p>
        </p:txBody>
      </p:sp>
    </p:spTree>
    <p:extLst>
      <p:ext uri="{BB962C8B-B14F-4D97-AF65-F5344CB8AC3E}">
        <p14:creationId xmlns:p14="http://schemas.microsoft.com/office/powerpoint/2010/main" val="294317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ONDA P</a:t>
            </a: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3010962" y="1905000"/>
            <a:ext cx="8075612" cy="4525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None/>
              <a:defRPr/>
            </a:pPr>
            <a:r>
              <a:rPr lang="es-ES" sz="2800" dirty="0"/>
              <a:t>    </a:t>
            </a:r>
            <a:r>
              <a:rPr lang="es-ES" sz="2400" dirty="0">
                <a:latin typeface="Times New Roman" pitchFamily="18" charset="0"/>
              </a:rPr>
              <a:t>Es el registro de la despolarización auricular que precede y se corresponde con la contracción simultánea de ambas aurículas.   </a:t>
            </a:r>
          </a:p>
          <a:p>
            <a:pPr algn="just">
              <a:buFont typeface="Wingdings" panose="05000000000000000000" pitchFamily="2" charset="2"/>
              <a:buNone/>
              <a:defRPr/>
            </a:pPr>
            <a:r>
              <a:rPr lang="es-ES" sz="2400" dirty="0">
                <a:latin typeface="Times New Roman" pitchFamily="18" charset="0"/>
              </a:rPr>
              <a:t>Duración máxima de 0.10 s (2.5 mm)</a:t>
            </a:r>
          </a:p>
          <a:p>
            <a:pPr algn="just">
              <a:buFont typeface="Wingdings" panose="05000000000000000000" pitchFamily="2" charset="2"/>
              <a:buNone/>
              <a:defRPr/>
            </a:pPr>
            <a:r>
              <a:rPr lang="es-ES" sz="2400" dirty="0">
                <a:latin typeface="Times New Roman" pitchFamily="18" charset="0"/>
              </a:rPr>
              <a:t>Voltaje máximo  0.25 </a:t>
            </a:r>
            <a:r>
              <a:rPr lang="es-ES" sz="2400" dirty="0" err="1">
                <a:latin typeface="Times New Roman" pitchFamily="18" charset="0"/>
              </a:rPr>
              <a:t>mV</a:t>
            </a:r>
            <a:r>
              <a:rPr lang="es-ES" sz="2400" dirty="0">
                <a:latin typeface="Times New Roman" pitchFamily="18" charset="0"/>
              </a:rPr>
              <a:t> (2.5 mm)</a:t>
            </a:r>
          </a:p>
        </p:txBody>
      </p:sp>
      <p:pic>
        <p:nvPicPr>
          <p:cNvPr id="13314" name="Picture 2" descr="http://1.bp.blogspot.com/-GL7bEPkKYSM/U-uh93hpQ0I/AAAAAAAAAh4/FoEKr1bJBfs/s1600/ecgondap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050" y="2963040"/>
            <a:ext cx="3875513" cy="21898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60375" y="6325646"/>
            <a:ext cx="6072187" cy="365125"/>
          </a:xfrm>
        </p:spPr>
        <p:txBody>
          <a:bodyPr/>
          <a:lstStyle/>
          <a:p>
            <a:pPr>
              <a:defRPr/>
            </a:pPr>
            <a:r>
              <a:rPr lang="es-MX" dirty="0">
                <a:latin typeface="Century Gothic" pitchFamily="34" charset="0"/>
              </a:rPr>
              <a:t>Castellano, Pérez de Juan, </a:t>
            </a:r>
            <a:r>
              <a:rPr lang="es-MX" dirty="0" err="1">
                <a:latin typeface="Century Gothic" pitchFamily="34" charset="0"/>
              </a:rPr>
              <a:t>Attie</a:t>
            </a:r>
            <a:r>
              <a:rPr lang="es-MX" dirty="0">
                <a:latin typeface="Century Gothic" pitchFamily="34" charset="0"/>
              </a:rPr>
              <a:t>. Electrocardiografía clínica. 2ª edición. Ed. </a:t>
            </a:r>
            <a:r>
              <a:rPr lang="es-MX" dirty="0" err="1">
                <a:latin typeface="Century Gothic" pitchFamily="34" charset="0"/>
              </a:rPr>
              <a:t>Elsevier</a:t>
            </a:r>
            <a:r>
              <a:rPr lang="es-MX" dirty="0">
                <a:latin typeface="Century Gothic" pitchFamily="34" charset="0"/>
              </a:rPr>
              <a:t>, </a:t>
            </a:r>
            <a:r>
              <a:rPr lang="es-MX" dirty="0" err="1">
                <a:latin typeface="Century Gothic" pitchFamily="34" charset="0"/>
              </a:rPr>
              <a:t>pp</a:t>
            </a:r>
            <a:r>
              <a:rPr lang="es-MX" dirty="0">
                <a:latin typeface="Century Gothic" pitchFamily="34" charset="0"/>
              </a:rPr>
              <a:t> 19-26.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D8E71CE-86EF-BF5F-665E-C3350E0D35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97"/>
          <a:stretch/>
        </p:blipFill>
        <p:spPr>
          <a:xfrm>
            <a:off x="3284779" y="4790798"/>
            <a:ext cx="8010814" cy="144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568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COMPLEJO QRS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MX" dirty="0"/>
              <a:t>DESPOLARIZACIÓN DE LOS VENTRICULOS</a:t>
            </a:r>
          </a:p>
          <a:p>
            <a:pPr marL="0" indent="0">
              <a:buNone/>
            </a:pPr>
            <a:r>
              <a:rPr lang="es-MX" dirty="0"/>
              <a:t>DURACIÓN ENTRE 0.06 Y 0.10 s</a:t>
            </a:r>
          </a:p>
          <a:p>
            <a:pPr marL="0" indent="0">
              <a:buNone/>
            </a:pPr>
            <a:r>
              <a:rPr lang="es-MX" dirty="0"/>
              <a:t>Puede ser positivo, negativo o bifásico.</a:t>
            </a:r>
          </a:p>
          <a:p>
            <a:r>
              <a:rPr lang="es-MX" dirty="0"/>
              <a:t>La primera onda negativa</a:t>
            </a:r>
          </a:p>
          <a:p>
            <a:r>
              <a:rPr lang="es-MX" dirty="0"/>
              <a:t>La primera onda positiva </a:t>
            </a:r>
          </a:p>
          <a:p>
            <a:r>
              <a:rPr lang="es-MX" dirty="0"/>
              <a:t>La segunda onda negativa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1" r="54825"/>
          <a:stretch/>
        </p:blipFill>
        <p:spPr>
          <a:xfrm>
            <a:off x="8450708" y="1094705"/>
            <a:ext cx="1259962" cy="525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echa a la derecha con muesca 4"/>
          <p:cNvSpPr/>
          <p:nvPr/>
        </p:nvSpPr>
        <p:spPr>
          <a:xfrm>
            <a:off x="6080996" y="3412902"/>
            <a:ext cx="2369712" cy="309093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Flecha a la derecha con muesca 5"/>
          <p:cNvSpPr/>
          <p:nvPr/>
        </p:nvSpPr>
        <p:spPr>
          <a:xfrm rot="19295524">
            <a:off x="5534907" y="2554741"/>
            <a:ext cx="3778403" cy="358543"/>
          </a:xfrm>
          <a:prstGeom prst="notched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Flecha a la derecha con muesca 6"/>
          <p:cNvSpPr/>
          <p:nvPr/>
        </p:nvSpPr>
        <p:spPr>
          <a:xfrm>
            <a:off x="6233395" y="4276769"/>
            <a:ext cx="2897725" cy="309093"/>
          </a:xfrm>
          <a:prstGeom prst="notched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60375" y="6325646"/>
            <a:ext cx="6072187" cy="365125"/>
          </a:xfrm>
        </p:spPr>
        <p:txBody>
          <a:bodyPr/>
          <a:lstStyle/>
          <a:p>
            <a:pPr>
              <a:defRPr/>
            </a:pPr>
            <a:r>
              <a:rPr lang="es-MX" dirty="0">
                <a:latin typeface="Century Gothic" pitchFamily="34" charset="0"/>
              </a:rPr>
              <a:t>Castellano, Pérez de Juan, </a:t>
            </a:r>
            <a:r>
              <a:rPr lang="es-MX" dirty="0" err="1">
                <a:latin typeface="Century Gothic" pitchFamily="34" charset="0"/>
              </a:rPr>
              <a:t>Attie</a:t>
            </a:r>
            <a:r>
              <a:rPr lang="es-MX" dirty="0">
                <a:latin typeface="Century Gothic" pitchFamily="34" charset="0"/>
              </a:rPr>
              <a:t>. Electrocardiografía clínica. 2ª edición. Ed. </a:t>
            </a:r>
            <a:r>
              <a:rPr lang="es-MX" dirty="0" err="1">
                <a:latin typeface="Century Gothic" pitchFamily="34" charset="0"/>
              </a:rPr>
              <a:t>Elsevier</a:t>
            </a:r>
            <a:r>
              <a:rPr lang="es-MX" dirty="0">
                <a:latin typeface="Century Gothic" pitchFamily="34" charset="0"/>
              </a:rPr>
              <a:t>, </a:t>
            </a:r>
            <a:r>
              <a:rPr lang="es-MX" dirty="0" err="1">
                <a:latin typeface="Century Gothic" pitchFamily="34" charset="0"/>
              </a:rPr>
              <a:t>pp</a:t>
            </a:r>
            <a:r>
              <a:rPr lang="es-MX" dirty="0">
                <a:latin typeface="Century Gothic" pitchFamily="34" charset="0"/>
              </a:rPr>
              <a:t> 19-26.</a:t>
            </a:r>
          </a:p>
        </p:txBody>
      </p:sp>
    </p:spTree>
    <p:extLst>
      <p:ext uri="{BB962C8B-B14F-4D97-AF65-F5344CB8AC3E}">
        <p14:creationId xmlns:p14="http://schemas.microsoft.com/office/powerpoint/2010/main" val="315222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A47D620-F4C7-725C-93F2-C04C92AB7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2703" y="367881"/>
            <a:ext cx="10691446" cy="6328341"/>
          </a:xfrm>
        </p:spPr>
        <p:txBody>
          <a:bodyPr>
            <a:normAutofit/>
          </a:bodyPr>
          <a:lstStyle/>
          <a:p>
            <a:pPr algn="l"/>
            <a:r>
              <a:rPr lang="es-MX" sz="2400" b="1" i="0" u="none" strike="noStrike" baseline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OptimaLTStd"/>
              </a:rPr>
              <a:t>Onda Q: </a:t>
            </a:r>
            <a:r>
              <a:rPr lang="es-MX" sz="2400" dirty="0">
                <a:solidFill>
                  <a:srgbClr val="1D1D1B"/>
                </a:solidFill>
                <a:latin typeface="OptimaLTStd"/>
              </a:rPr>
              <a:t>C</a:t>
            </a:r>
            <a:r>
              <a:rPr lang="es-MX" sz="2400" b="0" i="0" u="none" strike="noStrike" baseline="0" dirty="0">
                <a:solidFill>
                  <a:srgbClr val="1D1D1B"/>
                </a:solidFill>
                <a:latin typeface="OptimaLTStd"/>
              </a:rPr>
              <a:t>orresponde con la despolarización del tabique interventricular, es la primera onda del complejo. NO siempre es visible.</a:t>
            </a:r>
          </a:p>
          <a:p>
            <a:pPr algn="l"/>
            <a:endParaRPr lang="es-MX" sz="2400" dirty="0">
              <a:solidFill>
                <a:srgbClr val="1D1D1B"/>
              </a:solidFill>
              <a:latin typeface="OptimaLTStd"/>
            </a:endParaRPr>
          </a:p>
          <a:p>
            <a:pPr algn="l"/>
            <a:endParaRPr lang="es-MX" sz="2400" b="0" i="0" u="none" strike="noStrike" baseline="0" dirty="0">
              <a:solidFill>
                <a:srgbClr val="1D1D1B"/>
              </a:solidFill>
              <a:latin typeface="OptimaLTStd"/>
            </a:endParaRPr>
          </a:p>
          <a:p>
            <a:pPr algn="l"/>
            <a:endParaRPr lang="es-MX" sz="2400" dirty="0">
              <a:solidFill>
                <a:srgbClr val="1D1D1B"/>
              </a:solidFill>
              <a:latin typeface="OptimaLTStd"/>
            </a:endParaRPr>
          </a:p>
          <a:p>
            <a:pPr algn="l"/>
            <a:endParaRPr lang="es-MX" sz="2400" b="0" i="0" u="none" strike="noStrike" baseline="0" dirty="0">
              <a:solidFill>
                <a:srgbClr val="1D1D1B"/>
              </a:solidFill>
              <a:latin typeface="OptimaLTStd"/>
            </a:endParaRPr>
          </a:p>
          <a:p>
            <a:pPr algn="l"/>
            <a:r>
              <a:rPr lang="es-MX" sz="2400" b="1" i="0" u="none" strike="noStrike" baseline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OptimaLTStd"/>
              </a:rPr>
              <a:t>Onda R: </a:t>
            </a:r>
            <a:r>
              <a:rPr lang="es-MX" sz="2400" b="0" i="0" u="none" strike="noStrike" baseline="0" dirty="0">
                <a:solidFill>
                  <a:srgbClr val="1D1D1B"/>
                </a:solidFill>
                <a:latin typeface="OptimaLTStd"/>
              </a:rPr>
              <a:t>Despolarización ventricular, es la onda </a:t>
            </a:r>
            <a:r>
              <a:rPr lang="es-MX" sz="2400" b="1" i="0" u="none" strike="noStrike" baseline="0" dirty="0">
                <a:solidFill>
                  <a:srgbClr val="1D1D1B"/>
                </a:solidFill>
                <a:latin typeface="OptimaLTStd"/>
              </a:rPr>
              <a:t>positiva </a:t>
            </a:r>
            <a:r>
              <a:rPr lang="es-MX" sz="2400" b="0" i="0" u="none" strike="noStrike" baseline="0" dirty="0">
                <a:solidFill>
                  <a:srgbClr val="1D1D1B"/>
                </a:solidFill>
                <a:latin typeface="OptimaLTStd"/>
              </a:rPr>
              <a:t>del complejo QRS y es la </a:t>
            </a:r>
            <a:r>
              <a:rPr lang="es-MX" sz="2400" b="1" i="0" u="none" strike="noStrike" baseline="0" dirty="0">
                <a:solidFill>
                  <a:srgbClr val="1D1D1B"/>
                </a:solidFill>
                <a:latin typeface="OptimaLTStd"/>
              </a:rPr>
              <a:t>única onda de visualización constante</a:t>
            </a:r>
            <a:r>
              <a:rPr lang="es-MX" sz="2400" b="0" i="0" u="none" strike="noStrike" baseline="0" dirty="0">
                <a:solidFill>
                  <a:srgbClr val="1D1D1B"/>
                </a:solidFill>
                <a:latin typeface="OptimaLTStd"/>
              </a:rPr>
              <a:t>. El voltaje de la onda R no debe ser mayor de 25 mm en V5-V6, de 20 mm en I y de 15 mm en VL aunque puede haber excepciones, sobre todo, en adolescentes deportistas y en ancianos delgados.</a:t>
            </a:r>
          </a:p>
          <a:p>
            <a:pPr algn="l"/>
            <a:r>
              <a:rPr lang="es-MX" sz="2400" b="1" i="0" u="none" strike="noStrike" baseline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OptimaLTStd"/>
              </a:rPr>
              <a:t>Onda S: </a:t>
            </a:r>
            <a:r>
              <a:rPr lang="es-MX" sz="2400" b="0" i="0" u="none" strike="noStrike" baseline="0" dirty="0">
                <a:solidFill>
                  <a:srgbClr val="1D1D1B"/>
                </a:solidFill>
                <a:latin typeface="OptimaLTStd"/>
              </a:rPr>
              <a:t>Despolarización basal de los ventrículos, son ondas </a:t>
            </a:r>
            <a:r>
              <a:rPr lang="es-MX" sz="2400" b="1" i="0" u="none" strike="noStrike" baseline="0" dirty="0">
                <a:solidFill>
                  <a:srgbClr val="1D1D1B"/>
                </a:solidFill>
                <a:latin typeface="OptimaLTStd"/>
              </a:rPr>
              <a:t>negativas</a:t>
            </a:r>
            <a:r>
              <a:rPr lang="es-MX" sz="2400" b="0" i="0" u="none" strike="noStrike" baseline="0" dirty="0">
                <a:solidFill>
                  <a:srgbClr val="1D1D1B"/>
                </a:solidFill>
                <a:latin typeface="OptimaLTStd"/>
              </a:rPr>
              <a:t> que siguen a las ondas R.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5DE576F-7C59-46FC-9C04-5A7AC6C9B0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949" b="-1"/>
          <a:stretch/>
        </p:blipFill>
        <p:spPr>
          <a:xfrm>
            <a:off x="2058736" y="1477108"/>
            <a:ext cx="9046881" cy="149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96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A974463E-F301-1D4C-B27E-892293EB2000}"/>
              </a:ext>
            </a:extLst>
          </p:cNvPr>
          <p:cNvSpPr txBox="1"/>
          <p:nvPr/>
        </p:nvSpPr>
        <p:spPr>
          <a:xfrm>
            <a:off x="1772529" y="661182"/>
            <a:ext cx="1017094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MX" sz="2000" b="1" i="0" u="none" strike="noStrike" baseline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OptimaLTStd"/>
              </a:rPr>
              <a:t>Onda T:  </a:t>
            </a:r>
            <a:r>
              <a:rPr lang="es-MX" sz="2000" b="1" i="0" u="none" strike="noStrike" baseline="0" dirty="0">
                <a:solidFill>
                  <a:srgbClr val="1D1D1B"/>
                </a:solidFill>
                <a:latin typeface="OptimaLTStd"/>
              </a:rPr>
              <a:t>Repolarización ventricular.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MX" sz="2000" b="0" i="0" u="none" strike="noStrike" baseline="0" dirty="0">
                <a:solidFill>
                  <a:srgbClr val="1D1D1B"/>
                </a:solidFill>
                <a:latin typeface="OptimaLTStd"/>
              </a:rPr>
              <a:t>Asimétrica, con la porción ascendente más lenta que la descendente.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MX" sz="2000" b="0" i="0" u="none" strike="noStrike" baseline="0" dirty="0">
                <a:solidFill>
                  <a:srgbClr val="1D1D1B"/>
                </a:solidFill>
                <a:latin typeface="OptimaLTStd"/>
              </a:rPr>
              <a:t>La altura de la onda T normal, en general, no pasa de 6 mm en el plano frontal y de 10 mm en el plano horizontal.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38F50E9-8D04-FE30-1799-51865C83D277}"/>
              </a:ext>
            </a:extLst>
          </p:cNvPr>
          <p:cNvSpPr txBox="1"/>
          <p:nvPr/>
        </p:nvSpPr>
        <p:spPr>
          <a:xfrm>
            <a:off x="403933" y="2756657"/>
            <a:ext cx="569206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MX" sz="2000" b="1" i="0" u="none" strike="noStrike" baseline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OptimaLTStd"/>
              </a:rPr>
              <a:t>Onda U</a:t>
            </a:r>
            <a:r>
              <a:rPr lang="es-MX" sz="2000" b="0" i="0" u="none" strike="noStrike" baseline="0" dirty="0">
                <a:solidFill>
                  <a:srgbClr val="1D1D1B"/>
                </a:solidFill>
                <a:latin typeface="OptimaLTStd"/>
              </a:rPr>
              <a:t>: puede corresponder a la </a:t>
            </a:r>
            <a:r>
              <a:rPr lang="es-MX" sz="2000" b="1" i="0" u="none" strike="noStrike" baseline="0" dirty="0">
                <a:solidFill>
                  <a:srgbClr val="1D1D1B"/>
                </a:solidFill>
                <a:latin typeface="OptimaLTStd"/>
              </a:rPr>
              <a:t>repolarización de los músculos papilares o del Purkinje ventricular. </a:t>
            </a:r>
          </a:p>
          <a:p>
            <a:pPr algn="l"/>
            <a:endParaRPr lang="es-MX" sz="2000" dirty="0">
              <a:solidFill>
                <a:srgbClr val="1D1D1B"/>
              </a:solidFill>
              <a:latin typeface="OptimaLTStd"/>
            </a:endParaRPr>
          </a:p>
          <a:p>
            <a:pPr algn="l"/>
            <a:r>
              <a:rPr lang="es-MX" sz="2000" b="0" i="0" u="none" strike="noStrike" baseline="0" dirty="0">
                <a:solidFill>
                  <a:srgbClr val="1D1D1B"/>
                </a:solidFill>
                <a:latin typeface="OptimaLTStd"/>
              </a:rPr>
              <a:t>Es una onda muy pequeña, puede ser positiva o negativa.</a:t>
            </a:r>
          </a:p>
          <a:p>
            <a:pPr algn="l"/>
            <a:r>
              <a:rPr lang="es-MX" sz="2000" b="0" i="0" u="none" strike="noStrike" baseline="0" dirty="0">
                <a:solidFill>
                  <a:srgbClr val="1D1D1B"/>
                </a:solidFill>
                <a:latin typeface="OptimaLTStd"/>
              </a:rPr>
              <a:t>Cuando está presente tiene la misma polaridad de la onda T a la que sigue.</a:t>
            </a:r>
          </a:p>
          <a:p>
            <a:pPr algn="l"/>
            <a:r>
              <a:rPr lang="es-MX" sz="2000" b="0" i="0" u="none" strike="noStrike" baseline="0" dirty="0">
                <a:solidFill>
                  <a:srgbClr val="1D1D1B"/>
                </a:solidFill>
                <a:latin typeface="OptimaLTStd"/>
              </a:rPr>
              <a:t>Se registra sobre todo en pacientes con bradicardia,</a:t>
            </a:r>
          </a:p>
          <a:p>
            <a:pPr algn="l"/>
            <a:r>
              <a:rPr lang="es-MX" sz="2000" b="0" i="0" u="none" strike="noStrike" baseline="0" dirty="0">
                <a:solidFill>
                  <a:srgbClr val="1D1D1B"/>
                </a:solidFill>
                <a:latin typeface="OptimaLTStd"/>
              </a:rPr>
              <a:t>especialmente ancianos.</a:t>
            </a:r>
            <a:endParaRPr lang="es-MX" sz="2000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0372FC7A-C271-F4D1-A5CC-555D06BF7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157950"/>
            <a:ext cx="5847470" cy="316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8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074058" y="150254"/>
            <a:ext cx="8915400" cy="3777622"/>
          </a:xfrm>
        </p:spPr>
        <p:txBody>
          <a:bodyPr/>
          <a:lstStyle/>
          <a:p>
            <a:r>
              <a:rPr lang="es-MX" dirty="0"/>
              <a:t>Cuando son menores de 5 mm minúsculas: q r s</a:t>
            </a:r>
          </a:p>
          <a:p>
            <a:r>
              <a:rPr lang="es-MX" dirty="0"/>
              <a:t>Mayores de 5 mm MAYUSCULAS: Q R S</a:t>
            </a:r>
          </a:p>
        </p:txBody>
      </p:sp>
      <p:sp>
        <p:nvSpPr>
          <p:cNvPr id="5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60375" y="6325646"/>
            <a:ext cx="6072187" cy="365125"/>
          </a:xfrm>
        </p:spPr>
        <p:txBody>
          <a:bodyPr/>
          <a:lstStyle/>
          <a:p>
            <a:pPr>
              <a:defRPr/>
            </a:pPr>
            <a:r>
              <a:rPr lang="es-MX" dirty="0">
                <a:latin typeface="Century Gothic" pitchFamily="34" charset="0"/>
              </a:rPr>
              <a:t>Castellano, Pérez de Juan, </a:t>
            </a:r>
            <a:r>
              <a:rPr lang="es-MX" dirty="0" err="1">
                <a:latin typeface="Century Gothic" pitchFamily="34" charset="0"/>
              </a:rPr>
              <a:t>Attie</a:t>
            </a:r>
            <a:r>
              <a:rPr lang="es-MX" dirty="0">
                <a:latin typeface="Century Gothic" pitchFamily="34" charset="0"/>
              </a:rPr>
              <a:t>. Electrocardiografía clínica. 2ª edición. Ed. </a:t>
            </a:r>
            <a:r>
              <a:rPr lang="es-MX" dirty="0" err="1">
                <a:latin typeface="Century Gothic" pitchFamily="34" charset="0"/>
              </a:rPr>
              <a:t>Elsevier</a:t>
            </a:r>
            <a:r>
              <a:rPr lang="es-MX" dirty="0">
                <a:latin typeface="Century Gothic" pitchFamily="34" charset="0"/>
              </a:rPr>
              <a:t>, </a:t>
            </a:r>
            <a:r>
              <a:rPr lang="es-MX" dirty="0" err="1">
                <a:latin typeface="Century Gothic" pitchFamily="34" charset="0"/>
              </a:rPr>
              <a:t>pp</a:t>
            </a:r>
            <a:r>
              <a:rPr lang="es-MX" dirty="0">
                <a:latin typeface="Century Gothic" pitchFamily="34" charset="0"/>
              </a:rPr>
              <a:t> 19-26.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B374452-26BF-5D14-9F2B-EA8997365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783" y="1353596"/>
            <a:ext cx="6457950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60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Onda T</a:t>
            </a:r>
            <a:br>
              <a:rPr lang="es-MX" dirty="0"/>
            </a:br>
            <a:r>
              <a:rPr lang="es-MX" dirty="0"/>
              <a:t>Onda U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89212" y="2133600"/>
            <a:ext cx="2253244" cy="3777622"/>
          </a:xfrm>
        </p:spPr>
        <p:txBody>
          <a:bodyPr/>
          <a:lstStyle/>
          <a:p>
            <a:r>
              <a:rPr lang="es-MX" dirty="0"/>
              <a:t>Repolarización de los </a:t>
            </a:r>
            <a:r>
              <a:rPr lang="es-MX" dirty="0" err="1"/>
              <a:t>ventriculos</a:t>
            </a:r>
            <a:endParaRPr lang="es-MX" dirty="0"/>
          </a:p>
        </p:txBody>
      </p:sp>
      <p:pic>
        <p:nvPicPr>
          <p:cNvPr id="19460" name="Picture 4" descr="https://upload.wikimedia.org/wikipedia/commons/thumb/e/e8/EKG_Complex_es.svg/350px-EKG_Complex_es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156" y="1310308"/>
            <a:ext cx="6709892" cy="525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60375" y="6325646"/>
            <a:ext cx="6072187" cy="365125"/>
          </a:xfrm>
        </p:spPr>
        <p:txBody>
          <a:bodyPr/>
          <a:lstStyle/>
          <a:p>
            <a:pPr>
              <a:defRPr/>
            </a:pPr>
            <a:r>
              <a:rPr lang="es-MX" dirty="0">
                <a:latin typeface="Century Gothic" pitchFamily="34" charset="0"/>
              </a:rPr>
              <a:t>Castellano, Pérez de Juan, </a:t>
            </a:r>
            <a:r>
              <a:rPr lang="es-MX" dirty="0" err="1">
                <a:latin typeface="Century Gothic" pitchFamily="34" charset="0"/>
              </a:rPr>
              <a:t>Attie</a:t>
            </a:r>
            <a:r>
              <a:rPr lang="es-MX" dirty="0">
                <a:latin typeface="Century Gothic" pitchFamily="34" charset="0"/>
              </a:rPr>
              <a:t>. Electrocardiografía clínica. 2ª edición. Ed. </a:t>
            </a:r>
            <a:r>
              <a:rPr lang="es-MX" dirty="0" err="1">
                <a:latin typeface="Century Gothic" pitchFamily="34" charset="0"/>
              </a:rPr>
              <a:t>Elsevier</a:t>
            </a:r>
            <a:r>
              <a:rPr lang="es-MX" dirty="0">
                <a:latin typeface="Century Gothic" pitchFamily="34" charset="0"/>
              </a:rPr>
              <a:t>, </a:t>
            </a:r>
            <a:r>
              <a:rPr lang="es-MX" dirty="0" err="1">
                <a:latin typeface="Century Gothic" pitchFamily="34" charset="0"/>
              </a:rPr>
              <a:t>pp</a:t>
            </a:r>
            <a:r>
              <a:rPr lang="es-MX" dirty="0">
                <a:latin typeface="Century Gothic" pitchFamily="34" charset="0"/>
              </a:rPr>
              <a:t> 19-26.</a:t>
            </a:r>
          </a:p>
        </p:txBody>
      </p:sp>
    </p:spTree>
    <p:extLst>
      <p:ext uri="{BB962C8B-B14F-4D97-AF65-F5344CB8AC3E}">
        <p14:creationId xmlns:p14="http://schemas.microsoft.com/office/powerpoint/2010/main" val="253762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12609" y="1615783"/>
            <a:ext cx="8911687" cy="1280890"/>
          </a:xfrm>
        </p:spPr>
        <p:txBody>
          <a:bodyPr/>
          <a:lstStyle/>
          <a:p>
            <a:r>
              <a:rPr lang="es-MX" dirty="0"/>
              <a:t>INTERVALOS</a:t>
            </a:r>
            <a:br>
              <a:rPr lang="es-MX" dirty="0"/>
            </a:br>
            <a:r>
              <a:rPr lang="es-MX" dirty="0"/>
              <a:t>SEGMENTOS</a:t>
            </a:r>
          </a:p>
        </p:txBody>
      </p:sp>
      <p:pic>
        <p:nvPicPr>
          <p:cNvPr id="21508" name="Picture 4" descr="http://www.portalesmedicos.com/imagenes/publicaciones_2/0910_ECG_electrocardiografia_basica/grafico_intervalo_p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843" y="1207549"/>
            <a:ext cx="6928664" cy="5221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brir llave 5"/>
          <p:cNvSpPr/>
          <p:nvPr/>
        </p:nvSpPr>
        <p:spPr>
          <a:xfrm rot="5400000">
            <a:off x="8044846" y="-1829728"/>
            <a:ext cx="334851" cy="5348714"/>
          </a:xfrm>
          <a:prstGeom prst="leftBrac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Rectángulo 6"/>
          <p:cNvSpPr/>
          <p:nvPr/>
        </p:nvSpPr>
        <p:spPr>
          <a:xfrm>
            <a:off x="7478175" y="83677"/>
            <a:ext cx="1468192" cy="54871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RR</a:t>
            </a:r>
          </a:p>
        </p:txBody>
      </p:sp>
      <p:sp>
        <p:nvSpPr>
          <p:cNvPr id="10" name="Abrir llave 9"/>
          <p:cNvSpPr/>
          <p:nvPr/>
        </p:nvSpPr>
        <p:spPr>
          <a:xfrm rot="16200000">
            <a:off x="6750419" y="2788260"/>
            <a:ext cx="334851" cy="5155328"/>
          </a:xfrm>
          <a:prstGeom prst="leftBrac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Rectángulo 10"/>
          <p:cNvSpPr/>
          <p:nvPr/>
        </p:nvSpPr>
        <p:spPr>
          <a:xfrm>
            <a:off x="6183748" y="5692296"/>
            <a:ext cx="1468192" cy="54871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PP</a:t>
            </a:r>
          </a:p>
        </p:txBody>
      </p:sp>
      <p:sp>
        <p:nvSpPr>
          <p:cNvPr id="13" name="Abrir llave 12"/>
          <p:cNvSpPr/>
          <p:nvPr/>
        </p:nvSpPr>
        <p:spPr>
          <a:xfrm rot="16200000">
            <a:off x="4462531" y="5417099"/>
            <a:ext cx="334851" cy="940160"/>
          </a:xfrm>
          <a:prstGeom prst="leftBrac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Rectángulo 13"/>
          <p:cNvSpPr/>
          <p:nvPr/>
        </p:nvSpPr>
        <p:spPr>
          <a:xfrm>
            <a:off x="3895860" y="6082755"/>
            <a:ext cx="1468192" cy="54871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PR</a:t>
            </a:r>
          </a:p>
        </p:txBody>
      </p:sp>
      <p:sp>
        <p:nvSpPr>
          <p:cNvPr id="15" name="Abrir llave 14"/>
          <p:cNvSpPr/>
          <p:nvPr/>
        </p:nvSpPr>
        <p:spPr>
          <a:xfrm rot="16200000">
            <a:off x="6253637" y="3917547"/>
            <a:ext cx="334851" cy="474629"/>
          </a:xfrm>
          <a:prstGeom prst="leftBrac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Rectángulo 15"/>
          <p:cNvSpPr/>
          <p:nvPr/>
        </p:nvSpPr>
        <p:spPr>
          <a:xfrm>
            <a:off x="4942003" y="5045835"/>
            <a:ext cx="1468192" cy="54871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QRS</a:t>
            </a:r>
          </a:p>
        </p:txBody>
      </p:sp>
      <p:sp>
        <p:nvSpPr>
          <p:cNvPr id="8" name="Rectángulo 7"/>
          <p:cNvSpPr/>
          <p:nvPr/>
        </p:nvSpPr>
        <p:spPr>
          <a:xfrm>
            <a:off x="1381856" y="4503787"/>
            <a:ext cx="2331076" cy="10907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PR: 0.12 – 0.20</a:t>
            </a:r>
          </a:p>
          <a:p>
            <a:pPr algn="ctr"/>
            <a:r>
              <a:rPr lang="es-MX" dirty="0"/>
              <a:t>QRS: 0.06 – 0.10</a:t>
            </a:r>
          </a:p>
        </p:txBody>
      </p:sp>
      <p:sp>
        <p:nvSpPr>
          <p:cNvPr id="18" name="Abrir llave 17"/>
          <p:cNvSpPr/>
          <p:nvPr/>
        </p:nvSpPr>
        <p:spPr>
          <a:xfrm rot="16200000">
            <a:off x="5661074" y="4428926"/>
            <a:ext cx="334851" cy="1015297"/>
          </a:xfrm>
          <a:prstGeom prst="leftBrac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Rectángulo 18"/>
          <p:cNvSpPr/>
          <p:nvPr/>
        </p:nvSpPr>
        <p:spPr>
          <a:xfrm>
            <a:off x="6028944" y="4381966"/>
            <a:ext cx="888900" cy="54871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ST</a:t>
            </a:r>
          </a:p>
        </p:txBody>
      </p:sp>
      <p:sp>
        <p:nvSpPr>
          <p:cNvPr id="20" name="Abrir llave 19"/>
          <p:cNvSpPr/>
          <p:nvPr/>
        </p:nvSpPr>
        <p:spPr>
          <a:xfrm rot="5400000">
            <a:off x="6208562" y="1847828"/>
            <a:ext cx="334851" cy="2551903"/>
          </a:xfrm>
          <a:prstGeom prst="leftBrac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Rectángulo 20"/>
          <p:cNvSpPr/>
          <p:nvPr/>
        </p:nvSpPr>
        <p:spPr>
          <a:xfrm>
            <a:off x="5891698" y="2267615"/>
            <a:ext cx="888900" cy="54871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QT</a:t>
            </a:r>
          </a:p>
        </p:txBody>
      </p:sp>
      <p:sp>
        <p:nvSpPr>
          <p:cNvPr id="22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60375" y="6325646"/>
            <a:ext cx="6072187" cy="365125"/>
          </a:xfrm>
        </p:spPr>
        <p:txBody>
          <a:bodyPr/>
          <a:lstStyle/>
          <a:p>
            <a:pPr>
              <a:defRPr/>
            </a:pPr>
            <a:r>
              <a:rPr lang="es-MX" dirty="0">
                <a:latin typeface="Century Gothic" pitchFamily="34" charset="0"/>
              </a:rPr>
              <a:t>Castellano, Pérez de Juan, </a:t>
            </a:r>
            <a:r>
              <a:rPr lang="es-MX" dirty="0" err="1">
                <a:latin typeface="Century Gothic" pitchFamily="34" charset="0"/>
              </a:rPr>
              <a:t>Attie</a:t>
            </a:r>
            <a:r>
              <a:rPr lang="es-MX" dirty="0">
                <a:latin typeface="Century Gothic" pitchFamily="34" charset="0"/>
              </a:rPr>
              <a:t>. Electrocardiografía clínica. 2ª edición. Ed. </a:t>
            </a:r>
            <a:r>
              <a:rPr lang="es-MX" dirty="0" err="1">
                <a:latin typeface="Century Gothic" pitchFamily="34" charset="0"/>
              </a:rPr>
              <a:t>Elsevier</a:t>
            </a:r>
            <a:r>
              <a:rPr lang="es-MX" dirty="0">
                <a:latin typeface="Century Gothic" pitchFamily="34" charset="0"/>
              </a:rPr>
              <a:t>, </a:t>
            </a:r>
            <a:r>
              <a:rPr lang="es-MX" dirty="0" err="1">
                <a:latin typeface="Century Gothic" pitchFamily="34" charset="0"/>
              </a:rPr>
              <a:t>pp</a:t>
            </a:r>
            <a:r>
              <a:rPr lang="es-MX" dirty="0">
                <a:latin typeface="Century Gothic" pitchFamily="34" charset="0"/>
              </a:rPr>
              <a:t> 19-26.</a:t>
            </a:r>
          </a:p>
        </p:txBody>
      </p:sp>
    </p:spTree>
    <p:extLst>
      <p:ext uri="{BB962C8B-B14F-4D97-AF65-F5344CB8AC3E}">
        <p14:creationId xmlns:p14="http://schemas.microsoft.com/office/powerpoint/2010/main" val="398458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4" grpId="0" animBg="1"/>
      <p:bldP spid="16" grpId="0" animBg="1"/>
      <p:bldP spid="8" grpId="0" animBg="1"/>
      <p:bldP spid="19" grpId="0" animBg="1"/>
      <p:bldP spid="2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25769" y="483245"/>
            <a:ext cx="8911687" cy="1280890"/>
          </a:xfrm>
        </p:spPr>
        <p:txBody>
          <a:bodyPr/>
          <a:lstStyle/>
          <a:p>
            <a:r>
              <a:rPr lang="es-MX" dirty="0"/>
              <a:t>ACTIVACIÓN NORMAL DE LOS ATRIOS</a:t>
            </a:r>
          </a:p>
        </p:txBody>
      </p:sp>
      <p:sp>
        <p:nvSpPr>
          <p:cNvPr id="5" name="Rectángulo 4"/>
          <p:cNvSpPr/>
          <p:nvPr/>
        </p:nvSpPr>
        <p:spPr>
          <a:xfrm>
            <a:off x="1725769" y="2485623"/>
            <a:ext cx="2588654" cy="1275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err="1"/>
              <a:t>APd</a:t>
            </a:r>
            <a:r>
              <a:rPr lang="es-MX" dirty="0"/>
              <a:t>: abajo, derecha, adelante.</a:t>
            </a:r>
          </a:p>
          <a:p>
            <a:pPr algn="ctr"/>
            <a:r>
              <a:rPr lang="es-MX" b="1" dirty="0" err="1"/>
              <a:t>APi</a:t>
            </a:r>
            <a:r>
              <a:rPr lang="es-MX" b="1" dirty="0"/>
              <a:t>: </a:t>
            </a:r>
            <a:r>
              <a:rPr lang="es-MX" dirty="0"/>
              <a:t>Izquierda, </a:t>
            </a:r>
            <a:r>
              <a:rPr lang="es-MX" dirty="0" err="1"/>
              <a:t>atras</a:t>
            </a:r>
            <a:endParaRPr lang="es-MX" dirty="0"/>
          </a:p>
        </p:txBody>
      </p:sp>
      <p:sp>
        <p:nvSpPr>
          <p:cNvPr id="6" name="Rectángulo 5"/>
          <p:cNvSpPr/>
          <p:nvPr/>
        </p:nvSpPr>
        <p:spPr>
          <a:xfrm>
            <a:off x="1725769" y="3978498"/>
            <a:ext cx="2588654" cy="1275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VECTOR DE DESPOLARIZACION DE AMBOS ATRIOS: </a:t>
            </a:r>
            <a:r>
              <a:rPr lang="es-MX" b="1" dirty="0"/>
              <a:t>AP +54°</a:t>
            </a:r>
          </a:p>
        </p:txBody>
      </p:sp>
      <p:sp>
        <p:nvSpPr>
          <p:cNvPr id="7" name="Rectángulo 6"/>
          <p:cNvSpPr/>
          <p:nvPr/>
        </p:nvSpPr>
        <p:spPr>
          <a:xfrm>
            <a:off x="1725769" y="5471373"/>
            <a:ext cx="746975" cy="5173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DII</a:t>
            </a:r>
            <a:endParaRPr lang="es-MX" b="1" dirty="0"/>
          </a:p>
        </p:txBody>
      </p:sp>
      <p:sp>
        <p:nvSpPr>
          <p:cNvPr id="8" name="Rectángulo 7"/>
          <p:cNvSpPr/>
          <p:nvPr/>
        </p:nvSpPr>
        <p:spPr>
          <a:xfrm>
            <a:off x="2722809" y="5471372"/>
            <a:ext cx="2320343" cy="13866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Atrás adelante, derecha a izquierda: PRECORDIALES</a:t>
            </a:r>
            <a:endParaRPr lang="es-MX" b="1" dirty="0"/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D120F91D-794F-1D3B-FE97-D4999211D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CF6A7B2-8D62-A1C7-D328-61A16FC932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037"/>
          <a:stretch/>
        </p:blipFill>
        <p:spPr>
          <a:xfrm>
            <a:off x="5287063" y="1147470"/>
            <a:ext cx="6904937" cy="563652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79BC2DA-855B-D957-DD37-46BE2885A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566" y="1111124"/>
            <a:ext cx="10791825" cy="582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167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6178" y="2730586"/>
            <a:ext cx="2990068" cy="3777622"/>
          </a:xfrm>
        </p:spPr>
        <p:txBody>
          <a:bodyPr/>
          <a:lstStyle/>
          <a:p>
            <a:r>
              <a:rPr lang="es-MX" dirty="0"/>
              <a:t>NEGATIVA AVR Y POSITIVA EN EL RESTO</a:t>
            </a:r>
          </a:p>
          <a:p>
            <a:r>
              <a:rPr lang="es-MX" dirty="0"/>
              <a:t>MAYOR VOLTAJE EN DII</a:t>
            </a:r>
          </a:p>
          <a:p>
            <a:r>
              <a:rPr lang="es-MX" dirty="0"/>
              <a:t>V1 ISODIFASICA</a:t>
            </a:r>
          </a:p>
        </p:txBody>
      </p:sp>
      <p:sp>
        <p:nvSpPr>
          <p:cNvPr id="5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60375" y="6325646"/>
            <a:ext cx="6072187" cy="365125"/>
          </a:xfrm>
        </p:spPr>
        <p:txBody>
          <a:bodyPr/>
          <a:lstStyle/>
          <a:p>
            <a:pPr>
              <a:defRPr/>
            </a:pPr>
            <a:r>
              <a:rPr lang="es-MX" dirty="0">
                <a:latin typeface="Century Gothic" pitchFamily="34" charset="0"/>
              </a:rPr>
              <a:t>Castellano, Pérez de Juan, </a:t>
            </a:r>
            <a:r>
              <a:rPr lang="es-MX" dirty="0" err="1">
                <a:latin typeface="Century Gothic" pitchFamily="34" charset="0"/>
              </a:rPr>
              <a:t>Attie</a:t>
            </a:r>
            <a:r>
              <a:rPr lang="es-MX" dirty="0">
                <a:latin typeface="Century Gothic" pitchFamily="34" charset="0"/>
              </a:rPr>
              <a:t>. Electrocardiografía clínica. 2ª edición. Ed. </a:t>
            </a:r>
            <a:r>
              <a:rPr lang="es-MX" dirty="0" err="1">
                <a:latin typeface="Century Gothic" pitchFamily="34" charset="0"/>
              </a:rPr>
              <a:t>Elsevier</a:t>
            </a:r>
            <a:r>
              <a:rPr lang="es-MX" dirty="0">
                <a:latin typeface="Century Gothic" pitchFamily="34" charset="0"/>
              </a:rPr>
              <a:t>, </a:t>
            </a:r>
            <a:r>
              <a:rPr lang="es-MX" dirty="0" err="1">
                <a:latin typeface="Century Gothic" pitchFamily="34" charset="0"/>
              </a:rPr>
              <a:t>pp</a:t>
            </a:r>
            <a:r>
              <a:rPr lang="es-MX" dirty="0">
                <a:latin typeface="Century Gothic" pitchFamily="34" charset="0"/>
              </a:rPr>
              <a:t> 19-26.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7184975-614C-A7E1-F805-C1E5F52952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037"/>
          <a:stretch/>
        </p:blipFill>
        <p:spPr>
          <a:xfrm>
            <a:off x="4003695" y="167229"/>
            <a:ext cx="6904937" cy="563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14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ACTIVACIÓN NORMAL DEL NODO ATRIOVENTRICULAR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ATRIO DERECHO</a:t>
            </a:r>
          </a:p>
          <a:p>
            <a:r>
              <a:rPr lang="es-MX" dirty="0"/>
              <a:t>ATRIO IZQUIERDO</a:t>
            </a:r>
          </a:p>
          <a:p>
            <a:r>
              <a:rPr lang="es-MX" dirty="0"/>
              <a:t>UNION ATRIOVENTRICULAR: NODO </a:t>
            </a:r>
          </a:p>
          <a:p>
            <a:pPr lvl="1"/>
            <a:r>
              <a:rPr lang="es-MX" dirty="0"/>
              <a:t>RETRASO ATRIOVENTRICULAR: PR</a:t>
            </a:r>
          </a:p>
          <a:p>
            <a:pPr lvl="2"/>
            <a:r>
              <a:rPr lang="es-MX" dirty="0"/>
              <a:t>Desde el comienzo de la onda P hasta el comienzo de la onda R.</a:t>
            </a:r>
          </a:p>
          <a:p>
            <a:pPr lvl="2"/>
            <a:r>
              <a:rPr lang="es-MX" sz="3600" b="1" dirty="0"/>
              <a:t>Entre 0.12-0.20 segundos</a:t>
            </a:r>
            <a:r>
              <a:rPr lang="es-MX" dirty="0"/>
              <a:t>.</a:t>
            </a:r>
          </a:p>
        </p:txBody>
      </p:sp>
      <p:sp>
        <p:nvSpPr>
          <p:cNvPr id="4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60375" y="6325646"/>
            <a:ext cx="6072187" cy="365125"/>
          </a:xfrm>
        </p:spPr>
        <p:txBody>
          <a:bodyPr/>
          <a:lstStyle/>
          <a:p>
            <a:pPr>
              <a:defRPr/>
            </a:pPr>
            <a:r>
              <a:rPr lang="es-MX" dirty="0">
                <a:latin typeface="Century Gothic" pitchFamily="34" charset="0"/>
              </a:rPr>
              <a:t>Castellano, Pérez de Juan, </a:t>
            </a:r>
            <a:r>
              <a:rPr lang="es-MX" dirty="0" err="1">
                <a:latin typeface="Century Gothic" pitchFamily="34" charset="0"/>
              </a:rPr>
              <a:t>Attie</a:t>
            </a:r>
            <a:r>
              <a:rPr lang="es-MX" dirty="0">
                <a:latin typeface="Century Gothic" pitchFamily="34" charset="0"/>
              </a:rPr>
              <a:t>. Electrocardiografía clínica. 2ª edición. Ed. </a:t>
            </a:r>
            <a:r>
              <a:rPr lang="es-MX" dirty="0" err="1">
                <a:latin typeface="Century Gothic" pitchFamily="34" charset="0"/>
              </a:rPr>
              <a:t>Elsevier</a:t>
            </a:r>
            <a:r>
              <a:rPr lang="es-MX" dirty="0">
                <a:latin typeface="Century Gothic" pitchFamily="34" charset="0"/>
              </a:rPr>
              <a:t>, </a:t>
            </a:r>
            <a:r>
              <a:rPr lang="es-MX" dirty="0" err="1">
                <a:latin typeface="Century Gothic" pitchFamily="34" charset="0"/>
              </a:rPr>
              <a:t>pp</a:t>
            </a:r>
            <a:r>
              <a:rPr lang="es-MX" dirty="0">
                <a:latin typeface="Century Gothic" pitchFamily="34" charset="0"/>
              </a:rPr>
              <a:t> 19-26.</a:t>
            </a:r>
          </a:p>
        </p:txBody>
      </p:sp>
    </p:spTree>
    <p:extLst>
      <p:ext uri="{BB962C8B-B14F-4D97-AF65-F5344CB8AC3E}">
        <p14:creationId xmlns:p14="http://schemas.microsoft.com/office/powerpoint/2010/main" val="257384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NODO SINOAURICULAR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14400" y="2068776"/>
            <a:ext cx="10590212" cy="3777622"/>
          </a:xfrm>
        </p:spPr>
        <p:txBody>
          <a:bodyPr/>
          <a:lstStyle/>
          <a:p>
            <a:r>
              <a:rPr lang="es-MX" dirty="0"/>
              <a:t>EN REPOSO </a:t>
            </a:r>
          </a:p>
          <a:p>
            <a:r>
              <a:rPr lang="es-MX" dirty="0"/>
              <a:t>ENTRA </a:t>
            </a:r>
            <a:r>
              <a:rPr lang="es-MX" dirty="0" err="1"/>
              <a:t>Na</a:t>
            </a:r>
            <a:endParaRPr lang="es-MX" dirty="0"/>
          </a:p>
          <a:p>
            <a:pPr lvl="1"/>
            <a:r>
              <a:rPr lang="es-MX" dirty="0"/>
              <a:t>Aumenta el potencial</a:t>
            </a:r>
          </a:p>
          <a:p>
            <a:r>
              <a:rPr lang="es-MX" dirty="0"/>
              <a:t>-40 </a:t>
            </a:r>
            <a:r>
              <a:rPr lang="es-MX" dirty="0" err="1"/>
              <a:t>Mv</a:t>
            </a:r>
            <a:endParaRPr lang="es-MX" dirty="0"/>
          </a:p>
          <a:p>
            <a:pPr lvl="1"/>
            <a:r>
              <a:rPr lang="es-MX" dirty="0"/>
              <a:t>Activa canales de Ca: ASCENSO</a:t>
            </a:r>
          </a:p>
          <a:p>
            <a:r>
              <a:rPr lang="es-MX" dirty="0"/>
              <a:t>SALIDA DE K</a:t>
            </a:r>
          </a:p>
          <a:p>
            <a:pPr lvl="1"/>
            <a:r>
              <a:rPr lang="es-MX" dirty="0"/>
              <a:t>Inactiva corriente de Ca+</a:t>
            </a:r>
          </a:p>
          <a:p>
            <a:r>
              <a:rPr lang="es-MX" dirty="0"/>
              <a:t>REDUCE POTENCIAL DE MEMBRANA</a:t>
            </a:r>
          </a:p>
          <a:p>
            <a:r>
              <a:rPr lang="es-MX" dirty="0"/>
              <a:t>BOMBA </a:t>
            </a:r>
            <a:r>
              <a:rPr lang="es-MX" dirty="0" err="1"/>
              <a:t>Na</a:t>
            </a:r>
            <a:r>
              <a:rPr lang="es-MX" dirty="0"/>
              <a:t>/K </a:t>
            </a:r>
          </a:p>
        </p:txBody>
      </p:sp>
      <p:pic>
        <p:nvPicPr>
          <p:cNvPr id="6146" name="Picture 2" descr="https://encrypted-tbn1.gstatic.com/images?q=tbn:ANd9GcQEWvV5vSWhJi0sglMbeZpmoOSbcWF8r2Nk4qDpwgxFeJkG8KU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859" y="2103120"/>
            <a:ext cx="4395588" cy="393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ector angular 4"/>
          <p:cNvCxnSpPr/>
          <p:nvPr/>
        </p:nvCxnSpPr>
        <p:spPr>
          <a:xfrm>
            <a:off x="2910625" y="2266682"/>
            <a:ext cx="3940936" cy="2382591"/>
          </a:xfrm>
          <a:prstGeom prst="bentConnector3">
            <a:avLst>
              <a:gd name="adj1" fmla="val 67647"/>
            </a:avLst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angular 8"/>
          <p:cNvCxnSpPr/>
          <p:nvPr/>
        </p:nvCxnSpPr>
        <p:spPr>
          <a:xfrm>
            <a:off x="2737274" y="2638023"/>
            <a:ext cx="5234749" cy="1650642"/>
          </a:xfrm>
          <a:prstGeom prst="bentConnector3">
            <a:avLst>
              <a:gd name="adj1" fmla="val 50000"/>
            </a:avLst>
          </a:prstGeom>
          <a:ln w="76200"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angular 10"/>
          <p:cNvCxnSpPr/>
          <p:nvPr/>
        </p:nvCxnSpPr>
        <p:spPr>
          <a:xfrm>
            <a:off x="2404369" y="3457977"/>
            <a:ext cx="4620543" cy="611103"/>
          </a:xfrm>
          <a:prstGeom prst="bentConnector3">
            <a:avLst>
              <a:gd name="adj1" fmla="val 56132"/>
            </a:avLst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/>
          <p:cNvCxnSpPr/>
          <p:nvPr/>
        </p:nvCxnSpPr>
        <p:spPr>
          <a:xfrm flipV="1">
            <a:off x="4881093" y="3457977"/>
            <a:ext cx="3206839" cy="19962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/>
          <p:nvPr/>
        </p:nvCxnSpPr>
        <p:spPr>
          <a:xfrm flipV="1">
            <a:off x="3110762" y="2897746"/>
            <a:ext cx="5762782" cy="1171334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n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1722" y="6686550"/>
            <a:ext cx="2457450" cy="17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506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9892" y="123945"/>
            <a:ext cx="8911687" cy="1280890"/>
          </a:xfrm>
        </p:spPr>
        <p:txBody>
          <a:bodyPr/>
          <a:lstStyle/>
          <a:p>
            <a:r>
              <a:rPr lang="es-MX" dirty="0"/>
              <a:t>ACTIVACIÓN VENTRICULAR NORMAL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7389" y="1733564"/>
            <a:ext cx="3884611" cy="4709440"/>
          </a:xfrm>
        </p:spPr>
        <p:txBody>
          <a:bodyPr/>
          <a:lstStyle/>
          <a:p>
            <a:r>
              <a:rPr lang="es-MX" b="1" dirty="0"/>
              <a:t>PRIMERO</a:t>
            </a:r>
            <a:r>
              <a:rPr lang="es-MX" dirty="0"/>
              <a:t> el tabique </a:t>
            </a:r>
            <a:r>
              <a:rPr lang="es-MX" dirty="0" err="1"/>
              <a:t>medioseptal</a:t>
            </a:r>
            <a:r>
              <a:rPr lang="es-MX" dirty="0"/>
              <a:t> izquierdo</a:t>
            </a:r>
          </a:p>
          <a:p>
            <a:r>
              <a:rPr lang="es-MX" b="1" dirty="0"/>
              <a:t>LUEGO</a:t>
            </a:r>
            <a:r>
              <a:rPr lang="es-MX" dirty="0"/>
              <a:t>: Pared libre del </a:t>
            </a:r>
            <a:r>
              <a:rPr lang="es-MX" dirty="0" err="1"/>
              <a:t>ventriculo</a:t>
            </a:r>
            <a:r>
              <a:rPr lang="es-MX" dirty="0"/>
              <a:t> izquierdo y derecho de ambas ramas.</a:t>
            </a:r>
          </a:p>
          <a:p>
            <a:r>
              <a:rPr lang="es-MX" dirty="0" err="1"/>
              <a:t>Despolarizacion</a:t>
            </a:r>
            <a:r>
              <a:rPr lang="es-MX" dirty="0"/>
              <a:t> de las masas </a:t>
            </a:r>
            <a:r>
              <a:rPr lang="es-MX" dirty="0" err="1"/>
              <a:t>paraseptales</a:t>
            </a:r>
            <a:r>
              <a:rPr lang="es-MX" dirty="0"/>
              <a:t> altas.</a:t>
            </a:r>
          </a:p>
          <a:p>
            <a:r>
              <a:rPr lang="es-MX" dirty="0"/>
              <a:t>3 vectores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60375" y="6325646"/>
            <a:ext cx="6072187" cy="365125"/>
          </a:xfrm>
        </p:spPr>
        <p:txBody>
          <a:bodyPr/>
          <a:lstStyle/>
          <a:p>
            <a:pPr>
              <a:defRPr/>
            </a:pPr>
            <a:r>
              <a:rPr lang="es-MX" dirty="0">
                <a:latin typeface="Century Gothic" pitchFamily="34" charset="0"/>
              </a:rPr>
              <a:t>Castellano, Pérez de Juan, </a:t>
            </a:r>
            <a:r>
              <a:rPr lang="es-MX" dirty="0" err="1">
                <a:latin typeface="Century Gothic" pitchFamily="34" charset="0"/>
              </a:rPr>
              <a:t>Attie</a:t>
            </a:r>
            <a:r>
              <a:rPr lang="es-MX" dirty="0">
                <a:latin typeface="Century Gothic" pitchFamily="34" charset="0"/>
              </a:rPr>
              <a:t>. Electrocardiografía clínica. 2ª edición. Ed. </a:t>
            </a:r>
            <a:r>
              <a:rPr lang="es-MX" dirty="0" err="1">
                <a:latin typeface="Century Gothic" pitchFamily="34" charset="0"/>
              </a:rPr>
              <a:t>Elsevier</a:t>
            </a:r>
            <a:r>
              <a:rPr lang="es-MX" dirty="0">
                <a:latin typeface="Century Gothic" pitchFamily="34" charset="0"/>
              </a:rPr>
              <a:t>, </a:t>
            </a:r>
            <a:r>
              <a:rPr lang="es-MX" dirty="0" err="1">
                <a:latin typeface="Century Gothic" pitchFamily="34" charset="0"/>
              </a:rPr>
              <a:t>pp</a:t>
            </a:r>
            <a:r>
              <a:rPr lang="es-MX" dirty="0">
                <a:latin typeface="Century Gothic" pitchFamily="34" charset="0"/>
              </a:rPr>
              <a:t> 19-26.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80C6D89-AE72-FBA6-68E1-1968A9611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815" y="695001"/>
            <a:ext cx="6430293" cy="606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75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FF2B5EF4-FFF2-40B4-BE49-F238E27FC236}">
                <a16:creationId xmlns:a16="http://schemas.microsoft.com/office/drawing/2014/main" id="{46BAB4AA-B564-0AFC-8192-D69F91DF7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0543" y="-68890"/>
            <a:ext cx="6959025" cy="558923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2577" y="6195985"/>
            <a:ext cx="8911687" cy="1280890"/>
          </a:xfrm>
        </p:spPr>
        <p:txBody>
          <a:bodyPr/>
          <a:lstStyle/>
          <a:p>
            <a:r>
              <a:rPr lang="es-MX" dirty="0"/>
              <a:t>Plano horizontal</a:t>
            </a:r>
          </a:p>
        </p:txBody>
      </p:sp>
      <p:sp>
        <p:nvSpPr>
          <p:cNvPr id="5" name="Cerrar llave 4"/>
          <p:cNvSpPr/>
          <p:nvPr/>
        </p:nvSpPr>
        <p:spPr>
          <a:xfrm rot="5400000">
            <a:off x="5896575" y="4534522"/>
            <a:ext cx="779173" cy="2109593"/>
          </a:xfrm>
          <a:prstGeom prst="rightBrac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Cerrar llave 5"/>
          <p:cNvSpPr/>
          <p:nvPr/>
        </p:nvSpPr>
        <p:spPr>
          <a:xfrm rot="5400000">
            <a:off x="10228919" y="4636021"/>
            <a:ext cx="779173" cy="2099500"/>
          </a:xfrm>
          <a:prstGeom prst="rightBrac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Rectángulo 7"/>
          <p:cNvSpPr/>
          <p:nvPr/>
        </p:nvSpPr>
        <p:spPr>
          <a:xfrm>
            <a:off x="4778061" y="6059007"/>
            <a:ext cx="2781837" cy="7826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Vector 1 se acerca.</a:t>
            </a:r>
          </a:p>
          <a:p>
            <a:pPr algn="ctr"/>
            <a:r>
              <a:rPr lang="es-MX" dirty="0"/>
              <a:t>Vector 2 se aleja</a:t>
            </a:r>
          </a:p>
        </p:txBody>
      </p:sp>
      <p:sp>
        <p:nvSpPr>
          <p:cNvPr id="9" name="Rectángulo 8"/>
          <p:cNvSpPr/>
          <p:nvPr/>
        </p:nvSpPr>
        <p:spPr>
          <a:xfrm>
            <a:off x="9227586" y="6075357"/>
            <a:ext cx="2781837" cy="7826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Vector 1 se aleja.</a:t>
            </a:r>
          </a:p>
          <a:p>
            <a:pPr algn="ctr"/>
            <a:r>
              <a:rPr lang="es-MX" dirty="0"/>
              <a:t>Vector 2 se acerca</a:t>
            </a:r>
          </a:p>
          <a:p>
            <a:pPr algn="ctr"/>
            <a:r>
              <a:rPr lang="es-MX" dirty="0"/>
              <a:t>Vector 3 se aleja</a:t>
            </a:r>
          </a:p>
        </p:txBody>
      </p:sp>
      <p:sp>
        <p:nvSpPr>
          <p:cNvPr id="11" name="Llamada de nube 10"/>
          <p:cNvSpPr/>
          <p:nvPr/>
        </p:nvSpPr>
        <p:spPr>
          <a:xfrm>
            <a:off x="6532748" y="5257575"/>
            <a:ext cx="978794" cy="721330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 err="1"/>
              <a:t>rS</a:t>
            </a:r>
            <a:endParaRPr lang="es-MX" dirty="0"/>
          </a:p>
        </p:txBody>
      </p:sp>
      <p:sp>
        <p:nvSpPr>
          <p:cNvPr id="12" name="Llamada de nube 11"/>
          <p:cNvSpPr/>
          <p:nvPr/>
        </p:nvSpPr>
        <p:spPr>
          <a:xfrm>
            <a:off x="8010659" y="5296183"/>
            <a:ext cx="978794" cy="721330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/>
              <a:t>RS</a:t>
            </a:r>
          </a:p>
        </p:txBody>
      </p:sp>
      <p:sp>
        <p:nvSpPr>
          <p:cNvPr id="13" name="Llamada de nube 12"/>
          <p:cNvSpPr/>
          <p:nvPr/>
        </p:nvSpPr>
        <p:spPr>
          <a:xfrm>
            <a:off x="11033175" y="5228653"/>
            <a:ext cx="978794" cy="721330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 err="1"/>
              <a:t>qRs</a:t>
            </a:r>
            <a:endParaRPr lang="es-MX" dirty="0"/>
          </a:p>
        </p:txBody>
      </p:sp>
      <p:sp>
        <p:nvSpPr>
          <p:cNvPr id="14" name="Cerrar llave 13"/>
          <p:cNvSpPr/>
          <p:nvPr/>
        </p:nvSpPr>
        <p:spPr>
          <a:xfrm rot="5400000">
            <a:off x="8081062" y="4900233"/>
            <a:ext cx="779173" cy="2099500"/>
          </a:xfrm>
          <a:prstGeom prst="rightBrac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Rectángulo 14"/>
          <p:cNvSpPr/>
          <p:nvPr/>
        </p:nvSpPr>
        <p:spPr>
          <a:xfrm>
            <a:off x="7690859" y="6195985"/>
            <a:ext cx="1488371" cy="4954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 err="1"/>
              <a:t>isodifasico</a:t>
            </a:r>
            <a:endParaRPr lang="es-MX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B824A58-B8E2-F2FC-81F7-290AC99C3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77" y="0"/>
            <a:ext cx="3959675" cy="3737222"/>
          </a:xfrm>
          <a:prstGeom prst="rect">
            <a:avLst/>
          </a:prstGeom>
        </p:spPr>
      </p:pic>
      <p:sp>
        <p:nvSpPr>
          <p:cNvPr id="16" name="Marcador de contenido 15">
            <a:extLst>
              <a:ext uri="{FF2B5EF4-FFF2-40B4-BE49-F238E27FC236}">
                <a16:creationId xmlns:a16="http://schemas.microsoft.com/office/drawing/2014/main" id="{FC84A325-E8B7-E01B-88CE-6BEF78DF9F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5001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D55C76C8-01F5-FAB3-3FB7-CB72A05BB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9478" y="0"/>
            <a:ext cx="7752522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62615" y="484339"/>
            <a:ext cx="8911687" cy="1280890"/>
          </a:xfrm>
        </p:spPr>
        <p:txBody>
          <a:bodyPr/>
          <a:lstStyle/>
          <a:p>
            <a:r>
              <a:rPr lang="es-MX" dirty="0"/>
              <a:t>PLANO FRONTAL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E9A32CF-B84E-B803-0C69-56835DBB5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77" y="1355550"/>
            <a:ext cx="3959675" cy="3737222"/>
          </a:xfrm>
          <a:prstGeom prst="rect">
            <a:avLst/>
          </a:prstGeom>
        </p:spPr>
      </p:pic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EFEFFBEE-EB6B-3CBB-9EE1-58DC6C8CB5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6196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8FEE6DC-FDC2-42BF-4C24-DC344C1DD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408" y="0"/>
            <a:ext cx="106165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77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42DAE0-9F4F-681B-58F9-F5D2D1F48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D8B40B-7172-791C-CBB9-1EB26EE6F1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D1B57E8-E08B-4B5E-02F8-C1A88500C7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351" r="73"/>
          <a:stretch/>
        </p:blipFill>
        <p:spPr>
          <a:xfrm>
            <a:off x="185716" y="624110"/>
            <a:ext cx="4300025" cy="4931715"/>
          </a:xfrm>
          <a:prstGeom prst="rect">
            <a:avLst/>
          </a:prstGeom>
        </p:spPr>
      </p:pic>
      <p:pic>
        <p:nvPicPr>
          <p:cNvPr id="5" name="Marcador de contenido 8">
            <a:extLst>
              <a:ext uri="{FF2B5EF4-FFF2-40B4-BE49-F238E27FC236}">
                <a16:creationId xmlns:a16="http://schemas.microsoft.com/office/drawing/2014/main" id="{B018E895-8A75-308D-2316-5B4226D6B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3355" y="758793"/>
            <a:ext cx="4826920" cy="47970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sp>
        <p:nvSpPr>
          <p:cNvPr id="6" name="Cara sonriente 5">
            <a:extLst>
              <a:ext uri="{FF2B5EF4-FFF2-40B4-BE49-F238E27FC236}">
                <a16:creationId xmlns:a16="http://schemas.microsoft.com/office/drawing/2014/main" id="{BC200BF4-98D7-88D9-56DC-76CED1902E8D}"/>
              </a:ext>
            </a:extLst>
          </p:cNvPr>
          <p:cNvSpPr/>
          <p:nvPr/>
        </p:nvSpPr>
        <p:spPr>
          <a:xfrm>
            <a:off x="3390313" y="3545058"/>
            <a:ext cx="1505243" cy="1392702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ara sonriente 6">
            <a:extLst>
              <a:ext uri="{FF2B5EF4-FFF2-40B4-BE49-F238E27FC236}">
                <a16:creationId xmlns:a16="http://schemas.microsoft.com/office/drawing/2014/main" id="{FBBE98FA-A2F6-317F-2EB5-93D648DBDAC2}"/>
              </a:ext>
            </a:extLst>
          </p:cNvPr>
          <p:cNvSpPr/>
          <p:nvPr/>
        </p:nvSpPr>
        <p:spPr>
          <a:xfrm>
            <a:off x="9808794" y="3546911"/>
            <a:ext cx="1505243" cy="1392702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6E586AB-B3F9-8B31-6760-61273EEBDA56}"/>
              </a:ext>
            </a:extLst>
          </p:cNvPr>
          <p:cNvSpPr/>
          <p:nvPr/>
        </p:nvSpPr>
        <p:spPr>
          <a:xfrm>
            <a:off x="185715" y="4022411"/>
            <a:ext cx="692247" cy="123890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E2BC7537-FC4E-812A-281F-052DB07EF773}"/>
              </a:ext>
            </a:extLst>
          </p:cNvPr>
          <p:cNvSpPr/>
          <p:nvPr/>
        </p:nvSpPr>
        <p:spPr>
          <a:xfrm>
            <a:off x="1712047" y="2175584"/>
            <a:ext cx="1247362" cy="123890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E2C2DB1F-0D3D-E6D3-1CDE-76D185B8E959}"/>
              </a:ext>
            </a:extLst>
          </p:cNvPr>
          <p:cNvSpPr/>
          <p:nvPr/>
        </p:nvSpPr>
        <p:spPr>
          <a:xfrm>
            <a:off x="7916171" y="2190094"/>
            <a:ext cx="1213761" cy="90172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68AB0D09-BCE4-1EA6-E322-8F50031F6A97}"/>
              </a:ext>
            </a:extLst>
          </p:cNvPr>
          <p:cNvSpPr/>
          <p:nvPr/>
        </p:nvSpPr>
        <p:spPr>
          <a:xfrm>
            <a:off x="6014493" y="3621956"/>
            <a:ext cx="1064789" cy="123890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7924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346" y="101257"/>
            <a:ext cx="7476500" cy="6451943"/>
          </a:xfrm>
        </p:spPr>
      </p:pic>
    </p:spTree>
    <p:extLst>
      <p:ext uri="{BB962C8B-B14F-4D97-AF65-F5344CB8AC3E}">
        <p14:creationId xmlns:p14="http://schemas.microsoft.com/office/powerpoint/2010/main" val="356097159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B44DDB-F678-FD1C-D2DD-D107731EF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REPOLARIZACION VENTRICULAR: ST y T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A023297-0EA6-4EBA-E4D4-BE4E79A59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4055" y="1434905"/>
            <a:ext cx="9830557" cy="4476317"/>
          </a:xfrm>
        </p:spPr>
        <p:txBody>
          <a:bodyPr/>
          <a:lstStyle/>
          <a:p>
            <a:r>
              <a:rPr lang="es-MX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Segmento ST</a:t>
            </a:r>
            <a:r>
              <a:rPr lang="es-MX" dirty="0"/>
              <a:t>: es un período de inactividad que separa la despolarización ventricular de la repolarización ventricular. </a:t>
            </a:r>
          </a:p>
          <a:p>
            <a:pPr lvl="1"/>
            <a:r>
              <a:rPr lang="es-MX" dirty="0"/>
              <a:t>Isoeléctrico. </a:t>
            </a:r>
          </a:p>
          <a:p>
            <a:r>
              <a:rPr lang="es-MX" dirty="0"/>
              <a:t>Al punto de unión entre el complejo QRS y el segmento ST se le llama </a:t>
            </a:r>
            <a:r>
              <a:rPr lang="es-MX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punto J.</a:t>
            </a:r>
            <a:endParaRPr lang="es-MX" dirty="0"/>
          </a:p>
        </p:txBody>
      </p:sp>
      <p:pic>
        <p:nvPicPr>
          <p:cNvPr id="6" name="Marcador de contenido 8">
            <a:extLst>
              <a:ext uri="{FF2B5EF4-FFF2-40B4-BE49-F238E27FC236}">
                <a16:creationId xmlns:a16="http://schemas.microsoft.com/office/drawing/2014/main" id="{C04B157D-40FC-1F08-A941-ACA9192CB2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743"/>
          <a:stretch/>
        </p:blipFill>
        <p:spPr>
          <a:xfrm>
            <a:off x="961405" y="4343484"/>
            <a:ext cx="3479181" cy="236007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7872A985-50AA-C446-01B2-BFFAC2EF7656}"/>
              </a:ext>
            </a:extLst>
          </p:cNvPr>
          <p:cNvSpPr/>
          <p:nvPr/>
        </p:nvSpPr>
        <p:spPr>
          <a:xfrm>
            <a:off x="961405" y="3313751"/>
            <a:ext cx="3516923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¿Dónde comienza la repolarización en el modelo dipolo de la </a:t>
            </a:r>
            <a:r>
              <a:rPr lang="es-MX" dirty="0" err="1"/>
              <a:t>ceula</a:t>
            </a:r>
            <a:r>
              <a:rPr lang="es-MX" dirty="0"/>
              <a:t> aislada?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0B1065E-ED79-8E59-7495-44CF120549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94518" y="3450911"/>
            <a:ext cx="5793903" cy="28656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A1B2A987-16F0-6CC2-2D99-89501EBF4EF5}"/>
              </a:ext>
            </a:extLst>
          </p:cNvPr>
          <p:cNvSpPr/>
          <p:nvPr/>
        </p:nvSpPr>
        <p:spPr>
          <a:xfrm rot="21235479">
            <a:off x="8314006" y="4541687"/>
            <a:ext cx="2471453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458009AF-59A2-2D5D-682B-A35ECFA957DA}"/>
              </a:ext>
            </a:extLst>
          </p:cNvPr>
          <p:cNvSpPr/>
          <p:nvPr/>
        </p:nvSpPr>
        <p:spPr>
          <a:xfrm rot="21235479">
            <a:off x="5157102" y="5200822"/>
            <a:ext cx="1402455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EF9F0C80-3BF6-0094-8465-27638646BADF}"/>
              </a:ext>
            </a:extLst>
          </p:cNvPr>
          <p:cNvSpPr/>
          <p:nvPr/>
        </p:nvSpPr>
        <p:spPr>
          <a:xfrm rot="21235479" flipV="1">
            <a:off x="7491220" y="5464542"/>
            <a:ext cx="3298154" cy="4571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2ABE2B6A-3CCC-0AB8-D78F-CA2CB54A0891}"/>
              </a:ext>
            </a:extLst>
          </p:cNvPr>
          <p:cNvSpPr/>
          <p:nvPr/>
        </p:nvSpPr>
        <p:spPr>
          <a:xfrm rot="21235479" flipV="1">
            <a:off x="5322969" y="6146481"/>
            <a:ext cx="561051" cy="4571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0242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  <p:bldP spid="14" grpId="0" animBg="1"/>
      <p:bldP spid="1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DF34E54-87A4-7EC0-E9DC-4CBF3C8BB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339" y="-28135"/>
            <a:ext cx="4624464" cy="5002237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826BE677-BC61-2AB2-C87B-562828BFAFEE}"/>
              </a:ext>
            </a:extLst>
          </p:cNvPr>
          <p:cNvSpPr/>
          <p:nvPr/>
        </p:nvSpPr>
        <p:spPr>
          <a:xfrm>
            <a:off x="2672584" y="1469017"/>
            <a:ext cx="2152358" cy="345106"/>
          </a:xfrm>
          <a:prstGeom prst="rect">
            <a:avLst/>
          </a:prstGeom>
          <a:solidFill>
            <a:srgbClr val="FF33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tx1"/>
                </a:solidFill>
              </a:rPr>
              <a:t>subendocardio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A2A974B3-6684-B845-79E4-F8375FA2F9C7}"/>
              </a:ext>
            </a:extLst>
          </p:cNvPr>
          <p:cNvSpPr/>
          <p:nvPr/>
        </p:nvSpPr>
        <p:spPr>
          <a:xfrm>
            <a:off x="4824942" y="4120105"/>
            <a:ext cx="2152358" cy="345106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err="1">
                <a:solidFill>
                  <a:schemeClr val="tx1"/>
                </a:solidFill>
              </a:rPr>
              <a:t>subepicardio</a:t>
            </a:r>
            <a:endParaRPr lang="es-MX" b="1" dirty="0">
              <a:solidFill>
                <a:schemeClr val="tx1"/>
              </a:solidFill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23B8BE54-8EF9-C31A-7000-C008E6BB7F12}"/>
              </a:ext>
            </a:extLst>
          </p:cNvPr>
          <p:cNvSpPr txBox="1"/>
          <p:nvPr/>
        </p:nvSpPr>
        <p:spPr>
          <a:xfrm>
            <a:off x="2477257" y="5434274"/>
            <a:ext cx="97147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/>
              <a:t>Representa la repolarización ventricular, es positiva en todas las derivaciones excepto…..  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6977E3A0-96E0-7E11-8259-5E8F4B4286D2}"/>
              </a:ext>
            </a:extLst>
          </p:cNvPr>
          <p:cNvSpPr txBox="1"/>
          <p:nvPr/>
        </p:nvSpPr>
        <p:spPr>
          <a:xfrm>
            <a:off x="7153561" y="245519"/>
            <a:ext cx="4636605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400" b="1" dirty="0"/>
              <a:t>Sin embargo</a:t>
            </a:r>
            <a:r>
              <a:rPr lang="es-MX" sz="2400" dirty="0"/>
              <a:t>, las células </a:t>
            </a:r>
            <a:r>
              <a:rPr lang="es-MX" sz="2400" b="1" i="1" u="sng" dirty="0" err="1"/>
              <a:t>epicárdicas</a:t>
            </a:r>
            <a:r>
              <a:rPr lang="es-MX" sz="2400" b="1" i="1" u="sng" dirty="0"/>
              <a:t> se repolarizan más rápidamente que las células endocárdicas </a:t>
            </a:r>
            <a:r>
              <a:rPr lang="es-MX" sz="2400" dirty="0"/>
              <a:t>(debido a que en estas últimas la presión ejercida por la sangre es mayor) lo que hace que </a:t>
            </a:r>
            <a:r>
              <a:rPr lang="es-MX" sz="2400" b="1" dirty="0"/>
              <a:t>la onda de repolarización se dirija en dirección opuesta a la onda de despolarización.</a:t>
            </a:r>
            <a:endParaRPr lang="es-MX" sz="2400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C1F20740-9D4B-9FE8-11E1-263C8BD594B7}"/>
              </a:ext>
            </a:extLst>
          </p:cNvPr>
          <p:cNvSpPr txBox="1"/>
          <p:nvPr/>
        </p:nvSpPr>
        <p:spPr>
          <a:xfrm>
            <a:off x="4285456" y="5986730"/>
            <a:ext cx="60983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aVR y en ocasiones en V1.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5" name="Entrada de lápiz 24">
                <a:extLst>
                  <a:ext uri="{FF2B5EF4-FFF2-40B4-BE49-F238E27FC236}">
                    <a16:creationId xmlns:a16="http://schemas.microsoft.com/office/drawing/2014/main" id="{91289A16-F038-2949-447E-8E1134A64066}"/>
                  </a:ext>
                </a:extLst>
              </p14:cNvPr>
              <p14:cNvContentPartPr/>
              <p14:nvPr/>
            </p14:nvContentPartPr>
            <p14:xfrm>
              <a:off x="4642283" y="1293923"/>
              <a:ext cx="648720" cy="2394720"/>
            </p14:xfrm>
          </p:contentPart>
        </mc:Choice>
        <mc:Fallback xmlns="">
          <p:pic>
            <p:nvPicPr>
              <p:cNvPr id="25" name="Entrada de lápiz 24">
                <a:extLst>
                  <a:ext uri="{FF2B5EF4-FFF2-40B4-BE49-F238E27FC236}">
                    <a16:creationId xmlns:a16="http://schemas.microsoft.com/office/drawing/2014/main" id="{91289A16-F038-2949-447E-8E1134A6406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88283" y="1185923"/>
                <a:ext cx="756360" cy="261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6" name="Entrada de lápiz 25">
                <a:extLst>
                  <a:ext uri="{FF2B5EF4-FFF2-40B4-BE49-F238E27FC236}">
                    <a16:creationId xmlns:a16="http://schemas.microsoft.com/office/drawing/2014/main" id="{FCD3B2B8-CAE2-BF93-E49C-E0D85B403CD5}"/>
                  </a:ext>
                </a:extLst>
              </p14:cNvPr>
              <p14:cNvContentPartPr/>
              <p14:nvPr/>
            </p14:nvContentPartPr>
            <p14:xfrm>
              <a:off x="5131883" y="1509563"/>
              <a:ext cx="807480" cy="2599200"/>
            </p14:xfrm>
          </p:contentPart>
        </mc:Choice>
        <mc:Fallback xmlns="">
          <p:pic>
            <p:nvPicPr>
              <p:cNvPr id="26" name="Entrada de lápiz 25">
                <a:extLst>
                  <a:ext uri="{FF2B5EF4-FFF2-40B4-BE49-F238E27FC236}">
                    <a16:creationId xmlns:a16="http://schemas.microsoft.com/office/drawing/2014/main" id="{FCD3B2B8-CAE2-BF93-E49C-E0D85B403CD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78243" y="1401923"/>
                <a:ext cx="915120" cy="2814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9779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379" y="0"/>
            <a:ext cx="7902239" cy="6819341"/>
          </a:xfrm>
        </p:spPr>
      </p:pic>
    </p:spTree>
    <p:extLst>
      <p:ext uri="{BB962C8B-B14F-4D97-AF65-F5344CB8AC3E}">
        <p14:creationId xmlns:p14="http://schemas.microsoft.com/office/powerpoint/2010/main" val="134836875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2A503F-8B02-4104-827E-4F22222F4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ANALIZAR UN EKG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381CE2-328E-4346-8652-F122C09AA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1 ANALISIS DEL RITMO</a:t>
            </a:r>
          </a:p>
          <a:p>
            <a:r>
              <a:rPr lang="es-MX" dirty="0"/>
              <a:t>2 CALCULO DE LA FC</a:t>
            </a:r>
          </a:p>
          <a:p>
            <a:r>
              <a:rPr lang="es-MX" dirty="0"/>
              <a:t>3 CALCULO DEL SEGMENTO PR</a:t>
            </a:r>
          </a:p>
          <a:p>
            <a:r>
              <a:rPr lang="es-MX" dirty="0"/>
              <a:t>4 CALCULO DEL INTERVALO QT</a:t>
            </a:r>
          </a:p>
          <a:p>
            <a:r>
              <a:rPr lang="es-MX" dirty="0"/>
              <a:t>5 CALCULO DEL EJE ELECTRICO DEL CORAZON</a:t>
            </a:r>
          </a:p>
          <a:p>
            <a:r>
              <a:rPr lang="es-MX" dirty="0"/>
              <a:t>6 ANALISIS DE LA MORFOLOGIA DE LAS ONDAS</a:t>
            </a:r>
          </a:p>
        </p:txBody>
      </p:sp>
    </p:spTree>
    <p:extLst>
      <p:ext uri="{BB962C8B-B14F-4D97-AF65-F5344CB8AC3E}">
        <p14:creationId xmlns:p14="http://schemas.microsoft.com/office/powerpoint/2010/main" val="955434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CCCE42-BD90-092C-51F4-390C29D76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57878D5-5A18-793E-1630-9FE7DBB4D5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82C1C38-0B35-F664-966F-D5FCC46FE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729" y="95534"/>
            <a:ext cx="9413660" cy="676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57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RITMO SINUSAL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7388" y="1722783"/>
            <a:ext cx="10817224" cy="4188439"/>
          </a:xfrm>
        </p:spPr>
        <p:txBody>
          <a:bodyPr/>
          <a:lstStyle/>
          <a:p>
            <a:pPr>
              <a:buFont typeface="+mj-lt"/>
              <a:buAutoNum type="arabicPeriod"/>
            </a:pPr>
            <a:r>
              <a:rPr lang="es-MX" sz="2800" dirty="0"/>
              <a:t>ONDAS P: NEGATIVA EN AVR, ISODIFASICA EN V1</a:t>
            </a:r>
          </a:p>
          <a:p>
            <a:pPr>
              <a:buFont typeface="+mj-lt"/>
              <a:buAutoNum type="arabicPeriod"/>
            </a:pPr>
            <a:r>
              <a:rPr lang="es-MX" sz="2800" dirty="0"/>
              <a:t>CADA ONDA P SEGUIDA DE QRS</a:t>
            </a:r>
          </a:p>
          <a:p>
            <a:pPr>
              <a:buFont typeface="+mj-lt"/>
              <a:buAutoNum type="arabicPeriod"/>
            </a:pPr>
            <a:r>
              <a:rPr lang="es-MX" sz="2800" dirty="0"/>
              <a:t>RR CONSTANTE</a:t>
            </a:r>
          </a:p>
          <a:p>
            <a:pPr>
              <a:buFont typeface="+mj-lt"/>
              <a:buAutoNum type="arabicPeriod"/>
            </a:pPr>
            <a:r>
              <a:rPr lang="es-MX" sz="2800" dirty="0"/>
              <a:t>PR CONSTANTE: IGUAL O MAYOR A 0.12 S</a:t>
            </a:r>
          </a:p>
          <a:p>
            <a:pPr>
              <a:buFont typeface="+mj-lt"/>
              <a:buAutoNum type="arabicPeriod"/>
            </a:pPr>
            <a:r>
              <a:rPr lang="es-MX" sz="2800" dirty="0"/>
              <a:t>FC 60-100</a:t>
            </a:r>
          </a:p>
          <a:p>
            <a:pPr lvl="1"/>
            <a:r>
              <a:rPr lang="es-MX" sz="2400" dirty="0"/>
              <a:t>BRADICARDIA SINUSAL</a:t>
            </a:r>
          </a:p>
          <a:p>
            <a:pPr lvl="1"/>
            <a:r>
              <a:rPr lang="es-MX" sz="2400" dirty="0"/>
              <a:t>TAQUICARDIA SINUSAL</a:t>
            </a:r>
          </a:p>
          <a:p>
            <a:pPr>
              <a:buFont typeface="+mj-lt"/>
              <a:buAutoNum type="arabicPeriod"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4478182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73655" y="166991"/>
            <a:ext cx="8911687" cy="1280890"/>
          </a:xfrm>
        </p:spPr>
        <p:txBody>
          <a:bodyPr/>
          <a:lstStyle/>
          <a:p>
            <a:r>
              <a:rPr lang="es-MX" dirty="0"/>
              <a:t>RITMO SINUSAL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7058" y="1447881"/>
            <a:ext cx="10817224" cy="4188439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es-MX" sz="1600" dirty="0"/>
              <a:t>ONDAS P: NEGATIVA EN AVR, ISODIFASICA EN V1</a:t>
            </a:r>
          </a:p>
          <a:p>
            <a:pPr>
              <a:buFont typeface="+mj-lt"/>
              <a:buAutoNum type="arabicPeriod"/>
            </a:pPr>
            <a:r>
              <a:rPr lang="es-MX" sz="1600" dirty="0"/>
              <a:t>CADA ONDA P SEGUIDA DE QRS</a:t>
            </a:r>
          </a:p>
          <a:p>
            <a:pPr>
              <a:buFont typeface="+mj-lt"/>
              <a:buAutoNum type="arabicPeriod"/>
            </a:pPr>
            <a:r>
              <a:rPr lang="es-MX" sz="1600" dirty="0"/>
              <a:t>RR CONSTANTE</a:t>
            </a:r>
          </a:p>
          <a:p>
            <a:pPr>
              <a:buFont typeface="+mj-lt"/>
              <a:buAutoNum type="arabicPeriod"/>
            </a:pPr>
            <a:r>
              <a:rPr lang="es-MX" sz="1600" dirty="0"/>
              <a:t>PR CONSTANTE: IGUAL O </a:t>
            </a:r>
          </a:p>
          <a:p>
            <a:pPr marL="0" indent="0">
              <a:buNone/>
            </a:pPr>
            <a:r>
              <a:rPr lang="es-MX" sz="1600" dirty="0"/>
              <a:t>               MAYOR A 0.12 S</a:t>
            </a:r>
          </a:p>
          <a:p>
            <a:pPr>
              <a:buFont typeface="+mj-lt"/>
              <a:buAutoNum type="arabicPeriod"/>
            </a:pPr>
            <a:r>
              <a:rPr lang="es-MX" sz="1600" dirty="0"/>
              <a:t>FC 60-100</a:t>
            </a:r>
          </a:p>
          <a:p>
            <a:pPr lvl="1"/>
            <a:r>
              <a:rPr lang="es-MX" sz="1400" dirty="0"/>
              <a:t>BRADICARDIA SINUSAL</a:t>
            </a:r>
          </a:p>
          <a:p>
            <a:pPr lvl="1"/>
            <a:r>
              <a:rPr lang="es-MX" sz="1400" dirty="0"/>
              <a:t>TAQUICARDIA SINUSAL</a:t>
            </a:r>
          </a:p>
          <a:p>
            <a:pPr>
              <a:buFont typeface="+mj-lt"/>
              <a:buAutoNum type="arabicPeriod"/>
            </a:pPr>
            <a:endParaRPr lang="es-MX" sz="11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231B526-5673-DEA9-255E-B5D4D6CE9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4917" y="1870158"/>
            <a:ext cx="7210425" cy="465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05343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GRACIAS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E313C069-71A6-457E-A27D-EDA5D5B866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377" y="180734"/>
            <a:ext cx="11371536" cy="6639510"/>
          </a:xfrm>
        </p:spPr>
      </p:pic>
    </p:spTree>
    <p:extLst>
      <p:ext uri="{BB962C8B-B14F-4D97-AF65-F5344CB8AC3E}">
        <p14:creationId xmlns:p14="http://schemas.microsoft.com/office/powerpoint/2010/main" val="176262606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C23D64-552C-C682-9E07-43ED35D97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20A15705-B42B-17AB-F39C-28D2CAFCAC78}"/>
              </a:ext>
            </a:extLst>
          </p:cNvPr>
          <p:cNvSpPr/>
          <p:nvPr/>
        </p:nvSpPr>
        <p:spPr>
          <a:xfrm>
            <a:off x="295422" y="1547446"/>
            <a:ext cx="11732455" cy="113948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Abrir llave 4">
            <a:extLst>
              <a:ext uri="{FF2B5EF4-FFF2-40B4-BE49-F238E27FC236}">
                <a16:creationId xmlns:a16="http://schemas.microsoft.com/office/drawing/2014/main" id="{DF0FDBA7-9603-4705-92F2-E56F29246A28}"/>
              </a:ext>
            </a:extLst>
          </p:cNvPr>
          <p:cNvSpPr/>
          <p:nvPr/>
        </p:nvSpPr>
        <p:spPr>
          <a:xfrm rot="16200000">
            <a:off x="5585180" y="-2255963"/>
            <a:ext cx="1152939" cy="11732455"/>
          </a:xfrm>
          <a:prstGeom prst="leftBrac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aphicFrame>
        <p:nvGraphicFramePr>
          <p:cNvPr id="10" name="Tabla 10">
            <a:extLst>
              <a:ext uri="{FF2B5EF4-FFF2-40B4-BE49-F238E27FC236}">
                <a16:creationId xmlns:a16="http://schemas.microsoft.com/office/drawing/2014/main" id="{D8B9D2BB-8C73-1A00-82A6-B5D9E78490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7490609"/>
              </p:ext>
            </p:extLst>
          </p:nvPr>
        </p:nvGraphicFramePr>
        <p:xfrm>
          <a:off x="295419" y="1547445"/>
          <a:ext cx="11732460" cy="7044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3246">
                  <a:extLst>
                    <a:ext uri="{9D8B030D-6E8A-4147-A177-3AD203B41FA5}">
                      <a16:colId xmlns:a16="http://schemas.microsoft.com/office/drawing/2014/main" val="699763496"/>
                    </a:ext>
                  </a:extLst>
                </a:gridCol>
                <a:gridCol w="1173246">
                  <a:extLst>
                    <a:ext uri="{9D8B030D-6E8A-4147-A177-3AD203B41FA5}">
                      <a16:colId xmlns:a16="http://schemas.microsoft.com/office/drawing/2014/main" val="1595485333"/>
                    </a:ext>
                  </a:extLst>
                </a:gridCol>
                <a:gridCol w="1173246">
                  <a:extLst>
                    <a:ext uri="{9D8B030D-6E8A-4147-A177-3AD203B41FA5}">
                      <a16:colId xmlns:a16="http://schemas.microsoft.com/office/drawing/2014/main" val="3994015642"/>
                    </a:ext>
                  </a:extLst>
                </a:gridCol>
                <a:gridCol w="1173246">
                  <a:extLst>
                    <a:ext uri="{9D8B030D-6E8A-4147-A177-3AD203B41FA5}">
                      <a16:colId xmlns:a16="http://schemas.microsoft.com/office/drawing/2014/main" val="2899078407"/>
                    </a:ext>
                  </a:extLst>
                </a:gridCol>
                <a:gridCol w="1173246">
                  <a:extLst>
                    <a:ext uri="{9D8B030D-6E8A-4147-A177-3AD203B41FA5}">
                      <a16:colId xmlns:a16="http://schemas.microsoft.com/office/drawing/2014/main" val="2593541395"/>
                    </a:ext>
                  </a:extLst>
                </a:gridCol>
                <a:gridCol w="1173246">
                  <a:extLst>
                    <a:ext uri="{9D8B030D-6E8A-4147-A177-3AD203B41FA5}">
                      <a16:colId xmlns:a16="http://schemas.microsoft.com/office/drawing/2014/main" val="1602289282"/>
                    </a:ext>
                  </a:extLst>
                </a:gridCol>
                <a:gridCol w="1173246">
                  <a:extLst>
                    <a:ext uri="{9D8B030D-6E8A-4147-A177-3AD203B41FA5}">
                      <a16:colId xmlns:a16="http://schemas.microsoft.com/office/drawing/2014/main" val="4085979174"/>
                    </a:ext>
                  </a:extLst>
                </a:gridCol>
                <a:gridCol w="1173246">
                  <a:extLst>
                    <a:ext uri="{9D8B030D-6E8A-4147-A177-3AD203B41FA5}">
                      <a16:colId xmlns:a16="http://schemas.microsoft.com/office/drawing/2014/main" val="1893828520"/>
                    </a:ext>
                  </a:extLst>
                </a:gridCol>
                <a:gridCol w="1173246">
                  <a:extLst>
                    <a:ext uri="{9D8B030D-6E8A-4147-A177-3AD203B41FA5}">
                      <a16:colId xmlns:a16="http://schemas.microsoft.com/office/drawing/2014/main" val="308768826"/>
                    </a:ext>
                  </a:extLst>
                </a:gridCol>
                <a:gridCol w="1173246">
                  <a:extLst>
                    <a:ext uri="{9D8B030D-6E8A-4147-A177-3AD203B41FA5}">
                      <a16:colId xmlns:a16="http://schemas.microsoft.com/office/drawing/2014/main" val="665318057"/>
                    </a:ext>
                  </a:extLst>
                </a:gridCol>
              </a:tblGrid>
              <a:tr h="704419">
                <a:tc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1389048"/>
                  </a:ext>
                </a:extLst>
              </a:tr>
            </a:tbl>
          </a:graphicData>
        </a:graphic>
      </p:graphicFrame>
      <p:sp>
        <p:nvSpPr>
          <p:cNvPr id="6" name="Rectángulo 5">
            <a:extLst>
              <a:ext uri="{FF2B5EF4-FFF2-40B4-BE49-F238E27FC236}">
                <a16:creationId xmlns:a16="http://schemas.microsoft.com/office/drawing/2014/main" id="{328490CE-68AB-D205-7D4F-86CEC2B521D5}"/>
              </a:ext>
            </a:extLst>
          </p:cNvPr>
          <p:cNvSpPr/>
          <p:nvPr/>
        </p:nvSpPr>
        <p:spPr>
          <a:xfrm>
            <a:off x="5233997" y="4415334"/>
            <a:ext cx="1855304" cy="6228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1 METRO</a:t>
            </a:r>
          </a:p>
        </p:txBody>
      </p:sp>
      <p:sp>
        <p:nvSpPr>
          <p:cNvPr id="11" name="Abrir llave 10">
            <a:extLst>
              <a:ext uri="{FF2B5EF4-FFF2-40B4-BE49-F238E27FC236}">
                <a16:creationId xmlns:a16="http://schemas.microsoft.com/office/drawing/2014/main" id="{5C97513F-348D-2323-E013-2E3B4A5059BB}"/>
              </a:ext>
            </a:extLst>
          </p:cNvPr>
          <p:cNvSpPr/>
          <p:nvPr/>
        </p:nvSpPr>
        <p:spPr>
          <a:xfrm rot="5400000">
            <a:off x="3150536" y="642972"/>
            <a:ext cx="118266" cy="1233486"/>
          </a:xfrm>
          <a:prstGeom prst="leftBrac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4A6F3BB8-4E0F-C9B3-F612-B5797CDF9CB9}"/>
              </a:ext>
            </a:extLst>
          </p:cNvPr>
          <p:cNvSpPr/>
          <p:nvPr/>
        </p:nvSpPr>
        <p:spPr>
          <a:xfrm>
            <a:off x="2404046" y="457126"/>
            <a:ext cx="1855304" cy="6228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10 CM</a:t>
            </a:r>
          </a:p>
        </p:txBody>
      </p:sp>
    </p:spTree>
    <p:extLst>
      <p:ext uri="{BB962C8B-B14F-4D97-AF65-F5344CB8AC3E}">
        <p14:creationId xmlns:p14="http://schemas.microsoft.com/office/powerpoint/2010/main" val="152370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 animBg="1"/>
      <p:bldP spid="12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0CEFE7-FD18-4131-A8F1-CAE309496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3055" y="88653"/>
            <a:ext cx="8911687" cy="1280890"/>
          </a:xfrm>
        </p:spPr>
        <p:txBody>
          <a:bodyPr/>
          <a:lstStyle/>
          <a:p>
            <a:r>
              <a:rPr lang="es-MX" dirty="0"/>
              <a:t>PAPEL 25 mm/s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177F483D-3099-486F-92CE-48C652D389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9F82177B-FE7D-4DE7-88EE-4CC62BB3F6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4" t="19686" r="39736" b="36679"/>
          <a:stretch/>
        </p:blipFill>
        <p:spPr>
          <a:xfrm>
            <a:off x="225287" y="535685"/>
            <a:ext cx="3909980" cy="49693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2FC7C413-140B-4A8F-A6F8-A8134C4C61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4" t="19686" r="39736" b="36679"/>
          <a:stretch/>
        </p:blipFill>
        <p:spPr>
          <a:xfrm>
            <a:off x="3909959" y="548944"/>
            <a:ext cx="3909980" cy="49693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02FB4703-E52C-4011-AB27-38018BFEBF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4" t="19686" r="39736" b="36679"/>
          <a:stretch/>
        </p:blipFill>
        <p:spPr>
          <a:xfrm>
            <a:off x="7607883" y="562185"/>
            <a:ext cx="3909980" cy="49693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brir llave 11">
            <a:extLst>
              <a:ext uri="{FF2B5EF4-FFF2-40B4-BE49-F238E27FC236}">
                <a16:creationId xmlns:a16="http://schemas.microsoft.com/office/drawing/2014/main" id="{E457783B-D4E4-4705-9A52-D5F758B49081}"/>
              </a:ext>
            </a:extLst>
          </p:cNvPr>
          <p:cNvSpPr/>
          <p:nvPr/>
        </p:nvSpPr>
        <p:spPr>
          <a:xfrm rot="16200000">
            <a:off x="4337569" y="429650"/>
            <a:ext cx="1152939" cy="9377502"/>
          </a:xfrm>
          <a:prstGeom prst="leftBrac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4727B952-2AF2-41B7-9450-3D98AC6562F0}"/>
              </a:ext>
            </a:extLst>
          </p:cNvPr>
          <p:cNvSpPr/>
          <p:nvPr/>
        </p:nvSpPr>
        <p:spPr>
          <a:xfrm>
            <a:off x="4015409" y="5817704"/>
            <a:ext cx="1855304" cy="6228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1 segundo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E40D0253-E946-4B95-8521-1CB46A712C2F}"/>
              </a:ext>
            </a:extLst>
          </p:cNvPr>
          <p:cNvSpPr/>
          <p:nvPr/>
        </p:nvSpPr>
        <p:spPr>
          <a:xfrm>
            <a:off x="6244228" y="1163129"/>
            <a:ext cx="5105409" cy="148974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400" b="1" dirty="0"/>
          </a:p>
          <a:p>
            <a:pPr algn="ctr"/>
            <a:endParaRPr lang="es-MX" sz="2400" b="1" dirty="0"/>
          </a:p>
          <a:p>
            <a:pPr algn="ctr"/>
            <a:r>
              <a:rPr lang="es-MX" sz="2400" b="1" dirty="0"/>
              <a:t>1 SEGUNDO  _____ 5 CUADROS</a:t>
            </a:r>
          </a:p>
          <a:p>
            <a:r>
              <a:rPr lang="es-MX" sz="2400" b="1" dirty="0"/>
              <a:t>60 SEGUNDOS _____       X</a:t>
            </a:r>
          </a:p>
          <a:p>
            <a:pPr algn="ctr"/>
            <a:endParaRPr lang="es-MX" sz="2400" b="1" dirty="0"/>
          </a:p>
          <a:p>
            <a:pPr algn="ctr"/>
            <a:endParaRPr lang="es-MX" sz="2400" b="1" dirty="0"/>
          </a:p>
        </p:txBody>
      </p:sp>
      <p:sp>
        <p:nvSpPr>
          <p:cNvPr id="18" name="Diagrama de flujo: proceso 17">
            <a:extLst>
              <a:ext uri="{FF2B5EF4-FFF2-40B4-BE49-F238E27FC236}">
                <a16:creationId xmlns:a16="http://schemas.microsoft.com/office/drawing/2014/main" id="{C3D5D5C8-95D8-4AE4-9FD8-1B685F61036F}"/>
              </a:ext>
            </a:extLst>
          </p:cNvPr>
          <p:cNvSpPr/>
          <p:nvPr/>
        </p:nvSpPr>
        <p:spPr>
          <a:xfrm>
            <a:off x="9233614" y="1896084"/>
            <a:ext cx="2148576" cy="704808"/>
          </a:xfrm>
          <a:prstGeom prst="flowChart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300 CUADROS</a:t>
            </a:r>
          </a:p>
        </p:txBody>
      </p:sp>
    </p:spTree>
    <p:extLst>
      <p:ext uri="{BB962C8B-B14F-4D97-AF65-F5344CB8AC3E}">
        <p14:creationId xmlns:p14="http://schemas.microsoft.com/office/powerpoint/2010/main" val="406818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8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B16540-0014-4331-AF51-D1D75CDCB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2638" y="1516107"/>
            <a:ext cx="4459089" cy="789761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MX" b="1" dirty="0"/>
              <a:t>ONDA R:  1 LATIDO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18D9ABD-B4BF-4092-BE1D-69BEC1D30818}"/>
              </a:ext>
            </a:extLst>
          </p:cNvPr>
          <p:cNvSpPr/>
          <p:nvPr/>
        </p:nvSpPr>
        <p:spPr>
          <a:xfrm>
            <a:off x="2042559" y="551897"/>
            <a:ext cx="5791200" cy="7897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/>
              <a:t>1 MINUTO  HAY 300 CUADROS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30F1DF5-D4D4-48B4-8B92-267060072B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875" t="58266" r="2845"/>
          <a:stretch/>
        </p:blipFill>
        <p:spPr>
          <a:xfrm>
            <a:off x="768626" y="3113348"/>
            <a:ext cx="7984534" cy="3357928"/>
          </a:xfrm>
          <a:prstGeom prst="rect">
            <a:avLst/>
          </a:prstGeom>
        </p:spPr>
      </p:pic>
      <p:sp>
        <p:nvSpPr>
          <p:cNvPr id="7" name="Abrir llave 6">
            <a:extLst>
              <a:ext uri="{FF2B5EF4-FFF2-40B4-BE49-F238E27FC236}">
                <a16:creationId xmlns:a16="http://schemas.microsoft.com/office/drawing/2014/main" id="{747A6A29-7719-4286-906A-7B5404652A04}"/>
              </a:ext>
            </a:extLst>
          </p:cNvPr>
          <p:cNvSpPr/>
          <p:nvPr/>
        </p:nvSpPr>
        <p:spPr>
          <a:xfrm rot="16200000">
            <a:off x="5928569" y="4325053"/>
            <a:ext cx="838451" cy="1272209"/>
          </a:xfrm>
          <a:prstGeom prst="leftBrac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B647223-6724-4AEA-8EAC-9E1A986027CE}"/>
              </a:ext>
            </a:extLst>
          </p:cNvPr>
          <p:cNvSpPr/>
          <p:nvPr/>
        </p:nvSpPr>
        <p:spPr>
          <a:xfrm>
            <a:off x="5642183" y="5367131"/>
            <a:ext cx="1590261" cy="8384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4.3 CUADROS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AD9422C-1D25-48E2-969E-962C1F5C137D}"/>
              </a:ext>
            </a:extLst>
          </p:cNvPr>
          <p:cNvSpPr/>
          <p:nvPr/>
        </p:nvSpPr>
        <p:spPr>
          <a:xfrm>
            <a:off x="8753160" y="2955235"/>
            <a:ext cx="2550944" cy="21733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300 / 4.6 = 65 LATIDOS POR MINUTO</a:t>
            </a:r>
          </a:p>
        </p:txBody>
      </p:sp>
    </p:spTree>
    <p:extLst>
      <p:ext uri="{BB962C8B-B14F-4D97-AF65-F5344CB8AC3E}">
        <p14:creationId xmlns:p14="http://schemas.microsoft.com/office/powerpoint/2010/main" val="428400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95AC2E5C-D610-56E4-7A85-9D37CE886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374" y="55748"/>
            <a:ext cx="12192000" cy="619829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7E60835-686C-4480-953C-9DACDE0BF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61CFF2C-5CDB-4E32-9F8C-F483A6E263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B419D5C-C731-DA3B-A3E3-31DDE670E5B8}"/>
              </a:ext>
            </a:extLst>
          </p:cNvPr>
          <p:cNvSpPr/>
          <p:nvPr/>
        </p:nvSpPr>
        <p:spPr>
          <a:xfrm>
            <a:off x="199642" y="5633217"/>
            <a:ext cx="2757267" cy="3868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1 segundo = 5 cuadros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86B2689-A7D2-C46A-797E-ABABD0CCA742}"/>
              </a:ext>
            </a:extLst>
          </p:cNvPr>
          <p:cNvSpPr/>
          <p:nvPr/>
        </p:nvSpPr>
        <p:spPr>
          <a:xfrm>
            <a:off x="188244" y="5951156"/>
            <a:ext cx="3428002" cy="3868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10 segundo = 50 cuadros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2672571-7301-2C58-78F7-2ADEAF528A49}"/>
              </a:ext>
            </a:extLst>
          </p:cNvPr>
          <p:cNvSpPr/>
          <p:nvPr/>
        </p:nvSpPr>
        <p:spPr>
          <a:xfrm>
            <a:off x="4019366" y="5763846"/>
            <a:ext cx="3541063" cy="932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Los complejos que encuentre en  50 cuadros equivale a los latidos en 10 segundos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803A084-B93C-B183-7F89-0C837412B8EF}"/>
              </a:ext>
            </a:extLst>
          </p:cNvPr>
          <p:cNvSpPr/>
          <p:nvPr/>
        </p:nvSpPr>
        <p:spPr>
          <a:xfrm>
            <a:off x="7963549" y="5813076"/>
            <a:ext cx="3541063" cy="932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Los complejos que encuentre en  50 cuadros los multiplico por 6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2FFB44B-280B-8FF5-52D6-A0CD51D28E5A}"/>
              </a:ext>
            </a:extLst>
          </p:cNvPr>
          <p:cNvSpPr txBox="1"/>
          <p:nvPr/>
        </p:nvSpPr>
        <p:spPr>
          <a:xfrm>
            <a:off x="1724228" y="1174487"/>
            <a:ext cx="89431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800" b="1" i="0" dirty="0">
                <a:solidFill>
                  <a:srgbClr val="666666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 12</a:t>
            </a:r>
            <a:r>
              <a:rPr lang="es-MX" sz="2800" b="1" i="0" dirty="0">
                <a:solidFill>
                  <a:schemeClr val="accent4">
                    <a:lumMod val="75000"/>
                  </a:schemeClr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 complejos QRS en todo el EKG. FC = </a:t>
            </a:r>
            <a:r>
              <a:rPr lang="es-MX" sz="2800" b="1" dirty="0">
                <a:solidFill>
                  <a:schemeClr val="accent4">
                    <a:lumMod val="75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72 </a:t>
            </a:r>
            <a:r>
              <a:rPr lang="es-MX" sz="2800" b="1" i="0" dirty="0" err="1">
                <a:solidFill>
                  <a:schemeClr val="accent4">
                    <a:lumMod val="75000"/>
                  </a:schemeClr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lpm</a:t>
            </a:r>
            <a:endParaRPr lang="es-MX" sz="2800" b="1" i="0" dirty="0">
              <a:solidFill>
                <a:schemeClr val="accent4">
                  <a:lumMod val="75000"/>
                </a:schemeClr>
              </a:solidFill>
              <a:effectLst/>
              <a:highlight>
                <a:srgbClr val="FFFF00"/>
              </a:highlight>
              <a:latin typeface="Arial" panose="020B060402020202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0336073B-4035-D63E-4B2F-15F9DB4E6BD1}"/>
              </a:ext>
            </a:extLst>
          </p:cNvPr>
          <p:cNvSpPr/>
          <p:nvPr/>
        </p:nvSpPr>
        <p:spPr>
          <a:xfrm>
            <a:off x="199642" y="6310762"/>
            <a:ext cx="3428002" cy="38686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/>
              <a:t>6 segundo = 30 cuadros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8625EDAE-F753-3264-2E38-512B6D3B8B87}"/>
              </a:ext>
            </a:extLst>
          </p:cNvPr>
          <p:cNvSpPr/>
          <p:nvPr/>
        </p:nvSpPr>
        <p:spPr>
          <a:xfrm>
            <a:off x="4030764" y="5801800"/>
            <a:ext cx="3541063" cy="93249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Los complejos que encuentre en  30 cuadros equivale a los latidos en 6 segundos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F80DC63F-AD32-B22B-3D94-E24E2156953A}"/>
              </a:ext>
            </a:extLst>
          </p:cNvPr>
          <p:cNvSpPr/>
          <p:nvPr/>
        </p:nvSpPr>
        <p:spPr>
          <a:xfrm>
            <a:off x="7974947" y="5823093"/>
            <a:ext cx="3541063" cy="93249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Los complejos que encuentre en  30 cuadros los multiplico por 10</a:t>
            </a:r>
          </a:p>
        </p:txBody>
      </p:sp>
      <p:sp>
        <p:nvSpPr>
          <p:cNvPr id="15" name="Abrir llave 14">
            <a:extLst>
              <a:ext uri="{FF2B5EF4-FFF2-40B4-BE49-F238E27FC236}">
                <a16:creationId xmlns:a16="http://schemas.microsoft.com/office/drawing/2014/main" id="{2F85FCF2-B97C-8872-6D88-AE640E757471}"/>
              </a:ext>
            </a:extLst>
          </p:cNvPr>
          <p:cNvSpPr/>
          <p:nvPr/>
        </p:nvSpPr>
        <p:spPr>
          <a:xfrm rot="5400000">
            <a:off x="3093085" y="720468"/>
            <a:ext cx="1151868" cy="7360787"/>
          </a:xfrm>
          <a:prstGeom prst="leftBrac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4E6F85A-18B1-4AEF-EE8C-551FC479ED87}"/>
              </a:ext>
            </a:extLst>
          </p:cNvPr>
          <p:cNvSpPr txBox="1"/>
          <p:nvPr/>
        </p:nvSpPr>
        <p:spPr>
          <a:xfrm>
            <a:off x="-11374" y="2745440"/>
            <a:ext cx="894318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i="0" dirty="0">
                <a:solidFill>
                  <a:srgbClr val="666666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7 </a:t>
            </a:r>
            <a:r>
              <a:rPr lang="es-MX" sz="2800" b="1" i="0" dirty="0">
                <a:solidFill>
                  <a:schemeClr val="accent4">
                    <a:lumMod val="75000"/>
                  </a:schemeClr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complejos QRS en 30 cuadros (6 segundos). </a:t>
            </a:r>
          </a:p>
          <a:p>
            <a:pPr algn="ctr"/>
            <a:r>
              <a:rPr lang="es-MX" sz="2800" b="1" i="0" dirty="0">
                <a:solidFill>
                  <a:schemeClr val="accent4">
                    <a:lumMod val="75000"/>
                  </a:schemeClr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FC 7 x10 = 70 </a:t>
            </a:r>
            <a:r>
              <a:rPr lang="es-MX" sz="2800" b="1" i="0" dirty="0" err="1">
                <a:solidFill>
                  <a:schemeClr val="accent4">
                    <a:lumMod val="75000"/>
                  </a:schemeClr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lpm</a:t>
            </a:r>
            <a:endParaRPr lang="es-MX" sz="2800" b="1" i="0" dirty="0">
              <a:solidFill>
                <a:schemeClr val="accent4">
                  <a:lumMod val="75000"/>
                </a:schemeClr>
              </a:solidFill>
              <a:effectLst/>
              <a:highlight>
                <a:srgbClr val="FFFF00"/>
              </a:highligh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/>
      <p:bldP spid="12" grpId="0" animBg="1"/>
      <p:bldP spid="13" grpId="0" animBg="1"/>
      <p:bldP spid="14" grpId="0" animBg="1"/>
      <p:bldP spid="15" grpId="0" animBg="1"/>
      <p:bldP spid="16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96F264-D9EB-4E37-5E85-509F289D1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010AFF3-11B8-7239-C1C0-107CC5EAA1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18670B4-6DD0-C1DC-747D-5891A1702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388" y="624110"/>
            <a:ext cx="11177222" cy="481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61222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AB68C0-86C4-FA16-9780-A0A1EF0D0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53FF474-953D-2EE0-025D-88A1B09D92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9A7C65C-41F6-64C6-B026-136EEAB9F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374" y="55748"/>
            <a:ext cx="12192000" cy="6198295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E2303FDF-C9D6-68D9-5284-0267D023271D}"/>
              </a:ext>
            </a:extLst>
          </p:cNvPr>
          <p:cNvSpPr/>
          <p:nvPr/>
        </p:nvSpPr>
        <p:spPr>
          <a:xfrm>
            <a:off x="787035" y="4305669"/>
            <a:ext cx="3067513" cy="192822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89C42F7-528B-0EAA-DB26-B8FCD1FEC1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7" t="68413" r="62009" b="697"/>
          <a:stretch/>
        </p:blipFill>
        <p:spPr>
          <a:xfrm>
            <a:off x="434169" y="1927055"/>
            <a:ext cx="10100806" cy="4360985"/>
          </a:xfrm>
          <a:prstGeom prst="rect">
            <a:avLst/>
          </a:prstGeom>
        </p:spPr>
      </p:pic>
      <p:sp>
        <p:nvSpPr>
          <p:cNvPr id="5" name="Flecha: hacia abajo 4">
            <a:extLst>
              <a:ext uri="{FF2B5EF4-FFF2-40B4-BE49-F238E27FC236}">
                <a16:creationId xmlns:a16="http://schemas.microsoft.com/office/drawing/2014/main" id="{8C1ACAA4-39D0-1E2D-3281-A0E79F7CC66E}"/>
              </a:ext>
            </a:extLst>
          </p:cNvPr>
          <p:cNvSpPr/>
          <p:nvPr/>
        </p:nvSpPr>
        <p:spPr>
          <a:xfrm rot="10800000">
            <a:off x="3475103" y="4992830"/>
            <a:ext cx="717452" cy="9284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72C5EB9A-5B2E-2317-BA07-8AAAFB8DD757}"/>
              </a:ext>
            </a:extLst>
          </p:cNvPr>
          <p:cNvSpPr/>
          <p:nvPr/>
        </p:nvSpPr>
        <p:spPr>
          <a:xfrm rot="16200000">
            <a:off x="3857511" y="3063515"/>
            <a:ext cx="1040795" cy="27441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000" b="1" dirty="0"/>
              <a:t>300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4E4C177A-49E0-6267-0A25-781B9AFB925C}"/>
              </a:ext>
            </a:extLst>
          </p:cNvPr>
          <p:cNvSpPr/>
          <p:nvPr/>
        </p:nvSpPr>
        <p:spPr>
          <a:xfrm rot="16200000">
            <a:off x="4407403" y="3063515"/>
            <a:ext cx="1040797" cy="2744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000" b="1" dirty="0"/>
              <a:t>150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0F6A6723-B5FE-47DC-7E6F-5F52F48434EB}"/>
              </a:ext>
            </a:extLst>
          </p:cNvPr>
          <p:cNvSpPr/>
          <p:nvPr/>
        </p:nvSpPr>
        <p:spPr>
          <a:xfrm rot="16200000">
            <a:off x="4948068" y="3077039"/>
            <a:ext cx="1095983" cy="27441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000" b="1" dirty="0"/>
              <a:t>100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AFC1247D-EFDF-15EA-68B6-91E0BBD1ACAE}"/>
              </a:ext>
            </a:extLst>
          </p:cNvPr>
          <p:cNvSpPr/>
          <p:nvPr/>
        </p:nvSpPr>
        <p:spPr>
          <a:xfrm rot="16200000">
            <a:off x="5508999" y="3063514"/>
            <a:ext cx="1040797" cy="27441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000" b="1" dirty="0"/>
              <a:t>75</a:t>
            </a:r>
          </a:p>
        </p:txBody>
      </p:sp>
    </p:spTree>
    <p:extLst>
      <p:ext uri="{BB962C8B-B14F-4D97-AF65-F5344CB8AC3E}">
        <p14:creationId xmlns:p14="http://schemas.microsoft.com/office/powerpoint/2010/main" val="33719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DE5B1DD-D849-A2C2-8818-3D2F66C0C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1" y="2309141"/>
            <a:ext cx="6096000" cy="454885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92758E1-60AA-C97F-C56E-DEF5BA78C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EJE CARDIACO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22FE1BC-FB72-2750-F283-B5E362461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621" y="2713227"/>
            <a:ext cx="8915400" cy="3777622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s-MX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Entre </a:t>
            </a:r>
            <a:r>
              <a:rPr lang="es-MX" b="1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-30º y 90º</a:t>
            </a:r>
            <a:r>
              <a:rPr lang="es-MX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el eje es normal.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MX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Entre </a:t>
            </a:r>
            <a:r>
              <a:rPr lang="es-MX" b="1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90º y 180º</a:t>
            </a:r>
            <a:r>
              <a:rPr lang="es-MX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el </a:t>
            </a:r>
            <a:r>
              <a:rPr lang="es-MX" dirty="0">
                <a:solidFill>
                  <a:schemeClr val="tx1"/>
                </a:solidFill>
                <a:latin typeface="Arial" panose="020B0604020202020204" pitchFamily="34" charset="0"/>
              </a:rPr>
              <a:t>eje está desviado a la derecha</a:t>
            </a:r>
            <a:endParaRPr lang="es-MX" b="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s-MX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Entre </a:t>
            </a:r>
            <a:r>
              <a:rPr lang="es-MX" b="1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-30º y -90º</a:t>
            </a:r>
            <a:r>
              <a:rPr lang="es-MX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el </a:t>
            </a:r>
            <a:r>
              <a:rPr lang="es-MX" dirty="0">
                <a:solidFill>
                  <a:schemeClr val="tx1"/>
                </a:solidFill>
                <a:latin typeface="Arial" panose="020B0604020202020204" pitchFamily="34" charset="0"/>
              </a:rPr>
              <a:t>eje está desviado a la izquierda</a:t>
            </a:r>
            <a:endParaRPr lang="es-MX" b="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s-MX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Entre </a:t>
            </a:r>
            <a:r>
              <a:rPr lang="es-MX" b="1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-90º y -180º</a:t>
            </a:r>
            <a:r>
              <a:rPr lang="es-MX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el </a:t>
            </a:r>
            <a:r>
              <a:rPr lang="es-MX" dirty="0">
                <a:solidFill>
                  <a:schemeClr val="tx1"/>
                </a:solidFill>
                <a:latin typeface="Arial" panose="020B0604020202020204" pitchFamily="34" charset="0"/>
              </a:rPr>
              <a:t>eje tiene desviación extrema</a:t>
            </a:r>
            <a:endParaRPr lang="es-MX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s-MX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66958E1-C8EB-5998-23DE-316F6C9A8A5D}"/>
              </a:ext>
            </a:extLst>
          </p:cNvPr>
          <p:cNvSpPr txBox="1"/>
          <p:nvPr/>
        </p:nvSpPr>
        <p:spPr>
          <a:xfrm>
            <a:off x="4439114" y="1499181"/>
            <a:ext cx="706549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MX" sz="2000" b="1" dirty="0">
                <a:solidFill>
                  <a:srgbClr val="000000"/>
                </a:solidFill>
                <a:latin typeface="Arial" panose="020B0604020202020204" pitchFamily="34" charset="0"/>
              </a:rPr>
              <a:t>L</a:t>
            </a:r>
            <a:r>
              <a:rPr lang="es-MX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 dirección </a:t>
            </a:r>
            <a:r>
              <a:rPr lang="es-MX" sz="2000" b="1" dirty="0">
                <a:solidFill>
                  <a:srgbClr val="000000"/>
                </a:solidFill>
                <a:latin typeface="Arial" panose="020B0604020202020204" pitchFamily="34" charset="0"/>
              </a:rPr>
              <a:t>TOTAL del vector resultante </a:t>
            </a:r>
            <a:r>
              <a:rPr lang="es-MX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 la despolarización de los ventrículos.</a:t>
            </a:r>
          </a:p>
          <a:p>
            <a:pPr algn="r"/>
            <a:endParaRPr lang="es-MX" sz="24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1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CELULAS MUSCULARES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-90mV</a:t>
            </a:r>
          </a:p>
          <a:p>
            <a:r>
              <a:rPr lang="es-MX" dirty="0"/>
              <a:t>-65 </a:t>
            </a:r>
            <a:r>
              <a:rPr lang="es-MX" dirty="0" err="1"/>
              <a:t>Mv</a:t>
            </a:r>
            <a:r>
              <a:rPr lang="es-MX" dirty="0"/>
              <a:t> Umbral </a:t>
            </a:r>
          </a:p>
          <a:p>
            <a:endParaRPr lang="es-MX" dirty="0"/>
          </a:p>
        </p:txBody>
      </p:sp>
      <p:pic>
        <p:nvPicPr>
          <p:cNvPr id="4" name="Picture 2" descr="http://www.elsevier.es/imatges/4/4v20n11/grande/4v20n11-13023366fig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545" y="1631158"/>
            <a:ext cx="6014433" cy="480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4810" y="6686550"/>
            <a:ext cx="2457450" cy="17145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5F876A4-55C2-25FD-4CF6-1B9514E7A1D6}"/>
              </a:ext>
            </a:extLst>
          </p:cNvPr>
          <p:cNvSpPr txBox="1"/>
          <p:nvPr/>
        </p:nvSpPr>
        <p:spPr>
          <a:xfrm>
            <a:off x="589923" y="3244841"/>
            <a:ext cx="4334988" cy="34163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b="0" i="0" dirty="0">
                <a:solidFill>
                  <a:srgbClr val="666666"/>
                </a:solidFill>
                <a:effectLst/>
                <a:latin typeface="Open Sans"/>
              </a:rPr>
              <a:t>El potencial de acción se divide en cinco fases</a:t>
            </a:r>
          </a:p>
          <a:p>
            <a:r>
              <a:rPr lang="es-MX" b="0" i="0" dirty="0">
                <a:solidFill>
                  <a:srgbClr val="666666"/>
                </a:solidFill>
                <a:effectLst/>
                <a:latin typeface="Open Sans"/>
              </a:rPr>
              <a:t>La fase ascendente rápida del potencial de acción se denomina </a:t>
            </a:r>
            <a:r>
              <a:rPr lang="es-MX" b="1" i="0" dirty="0">
                <a:solidFill>
                  <a:srgbClr val="666666"/>
                </a:solidFill>
                <a:effectLst/>
                <a:latin typeface="Open Sans"/>
              </a:rPr>
              <a:t>fase 0. </a:t>
            </a:r>
            <a:r>
              <a:rPr lang="es-MX" b="0" i="0" dirty="0">
                <a:solidFill>
                  <a:srgbClr val="666666"/>
                </a:solidFill>
                <a:effectLst/>
                <a:latin typeface="Open Sans"/>
              </a:rPr>
              <a:t>La cual va seguida de un breve período de repolarización parcial precoz </a:t>
            </a:r>
            <a:r>
              <a:rPr lang="es-MX" b="1" i="0" dirty="0">
                <a:solidFill>
                  <a:srgbClr val="666666"/>
                </a:solidFill>
                <a:effectLst/>
                <a:latin typeface="Open Sans"/>
              </a:rPr>
              <a:t>(fase 1) </a:t>
            </a:r>
            <a:r>
              <a:rPr lang="es-MX" b="0" i="0" dirty="0">
                <a:solidFill>
                  <a:srgbClr val="666666"/>
                </a:solidFill>
                <a:effectLst/>
                <a:latin typeface="Open Sans"/>
              </a:rPr>
              <a:t>y de una fase de meseta (</a:t>
            </a:r>
            <a:r>
              <a:rPr lang="es-MX" b="1" i="0" dirty="0">
                <a:solidFill>
                  <a:srgbClr val="666666"/>
                </a:solidFill>
                <a:effectLst/>
                <a:latin typeface="Open Sans"/>
              </a:rPr>
              <a:t>fase 2), </a:t>
            </a:r>
            <a:r>
              <a:rPr lang="es-MX" b="0" i="0" dirty="0">
                <a:solidFill>
                  <a:srgbClr val="666666"/>
                </a:solidFill>
                <a:effectLst/>
                <a:latin typeface="Open Sans"/>
              </a:rPr>
              <a:t>que persiste durante 0,1-0,2 segundos. Después, la membrana se repolariza</a:t>
            </a:r>
            <a:r>
              <a:rPr lang="es-MX" b="1" i="0" dirty="0">
                <a:solidFill>
                  <a:srgbClr val="666666"/>
                </a:solidFill>
                <a:effectLst/>
                <a:latin typeface="Open Sans"/>
              </a:rPr>
              <a:t> (fase 3) </a:t>
            </a:r>
            <a:r>
              <a:rPr lang="es-MX" b="0" i="0" dirty="0">
                <a:solidFill>
                  <a:srgbClr val="666666"/>
                </a:solidFill>
                <a:effectLst/>
                <a:latin typeface="Open Sans"/>
              </a:rPr>
              <a:t>hasta que se recupera de nuevo el estado de reposo de la polarización </a:t>
            </a:r>
            <a:r>
              <a:rPr lang="es-MX" b="1" i="0" dirty="0">
                <a:solidFill>
                  <a:srgbClr val="666666"/>
                </a:solidFill>
                <a:effectLst/>
                <a:latin typeface="Open Sans"/>
              </a:rPr>
              <a:t>(fase 4).</a:t>
            </a:r>
            <a:endParaRPr lang="es-MX" b="1" dirty="0"/>
          </a:p>
        </p:txBody>
      </p:sp>
    </p:spTree>
    <p:extLst>
      <p:ext uri="{BB962C8B-B14F-4D97-AF65-F5344CB8AC3E}">
        <p14:creationId xmlns:p14="http://schemas.microsoft.com/office/powerpoint/2010/main" val="312736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4DAA0B-29C7-4551-8B45-32378B687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F296309-9EFC-8B5D-E468-377CCCA575A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6F97F96-8CA7-4B74-AF41-2DE0C2C0BB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8E492E5-D295-4EFF-97C9-02E5422DF3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5730" y="124530"/>
            <a:ext cx="9713182" cy="6545141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134020CF-09B7-2925-0FF9-325B88161551}"/>
              </a:ext>
            </a:extLst>
          </p:cNvPr>
          <p:cNvSpPr/>
          <p:nvPr/>
        </p:nvSpPr>
        <p:spPr>
          <a:xfrm>
            <a:off x="1754373" y="988833"/>
            <a:ext cx="1807535" cy="1860697"/>
          </a:xfrm>
          <a:prstGeom prst="ellipse">
            <a:avLst/>
          </a:prstGeom>
          <a:noFill/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E1402EC5-E5EB-C7F5-9A84-93A78D08A5DC}"/>
              </a:ext>
            </a:extLst>
          </p:cNvPr>
          <p:cNvSpPr/>
          <p:nvPr/>
        </p:nvSpPr>
        <p:spPr>
          <a:xfrm>
            <a:off x="5056659" y="994276"/>
            <a:ext cx="1807535" cy="1860697"/>
          </a:xfrm>
          <a:prstGeom prst="ellipse">
            <a:avLst/>
          </a:prstGeom>
          <a:noFill/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3297B234-A338-7494-94B7-38B2B9AF9FBF}"/>
              </a:ext>
            </a:extLst>
          </p:cNvPr>
          <p:cNvSpPr/>
          <p:nvPr/>
        </p:nvSpPr>
        <p:spPr>
          <a:xfrm>
            <a:off x="8328840" y="4219929"/>
            <a:ext cx="1807535" cy="1860697"/>
          </a:xfrm>
          <a:prstGeom prst="ellipse">
            <a:avLst/>
          </a:prstGeom>
          <a:noFill/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B950AA54-CB1D-73FC-B149-98346FAE6288}"/>
              </a:ext>
            </a:extLst>
          </p:cNvPr>
          <p:cNvSpPr/>
          <p:nvPr/>
        </p:nvSpPr>
        <p:spPr>
          <a:xfrm>
            <a:off x="8327046" y="1024180"/>
            <a:ext cx="1807535" cy="1860697"/>
          </a:xfrm>
          <a:prstGeom prst="ellipse">
            <a:avLst/>
          </a:prstGeom>
          <a:noFill/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ACED8CF6-0F9E-A0B0-7C36-3920C8D5DB3F}"/>
              </a:ext>
            </a:extLst>
          </p:cNvPr>
          <p:cNvSpPr/>
          <p:nvPr/>
        </p:nvSpPr>
        <p:spPr>
          <a:xfrm>
            <a:off x="5046025" y="4212312"/>
            <a:ext cx="1807535" cy="1860697"/>
          </a:xfrm>
          <a:prstGeom prst="ellipse">
            <a:avLst/>
          </a:prstGeom>
          <a:noFill/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A75B97A8-0161-66B4-0C61-82F910949849}"/>
              </a:ext>
            </a:extLst>
          </p:cNvPr>
          <p:cNvSpPr/>
          <p:nvPr/>
        </p:nvSpPr>
        <p:spPr>
          <a:xfrm>
            <a:off x="1741779" y="4219930"/>
            <a:ext cx="1807535" cy="1860697"/>
          </a:xfrm>
          <a:prstGeom prst="ellipse">
            <a:avLst/>
          </a:prstGeom>
          <a:noFill/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2" name="Flecha: a la derecha 11">
            <a:extLst>
              <a:ext uri="{FF2B5EF4-FFF2-40B4-BE49-F238E27FC236}">
                <a16:creationId xmlns:a16="http://schemas.microsoft.com/office/drawing/2014/main" id="{DB04F708-4CAC-E6CC-5F7B-619C1C717C45}"/>
              </a:ext>
            </a:extLst>
          </p:cNvPr>
          <p:cNvSpPr/>
          <p:nvPr/>
        </p:nvSpPr>
        <p:spPr>
          <a:xfrm rot="2753541">
            <a:off x="2521484" y="2210270"/>
            <a:ext cx="1119659" cy="311357"/>
          </a:xfrm>
          <a:prstGeom prst="rightArrow">
            <a:avLst>
              <a:gd name="adj1" fmla="val 50000"/>
              <a:gd name="adj2" fmla="val 67454"/>
            </a:avLst>
          </a:prstGeom>
          <a:solidFill>
            <a:srgbClr val="FF33CC"/>
          </a:solidFill>
          <a:ln>
            <a:solidFill>
              <a:srgbClr val="730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Flecha: a la derecha 13">
            <a:extLst>
              <a:ext uri="{FF2B5EF4-FFF2-40B4-BE49-F238E27FC236}">
                <a16:creationId xmlns:a16="http://schemas.microsoft.com/office/drawing/2014/main" id="{8BDB3141-42F8-5699-380B-27A34994A219}"/>
              </a:ext>
            </a:extLst>
          </p:cNvPr>
          <p:cNvSpPr/>
          <p:nvPr/>
        </p:nvSpPr>
        <p:spPr>
          <a:xfrm rot="13466101">
            <a:off x="4983204" y="1324533"/>
            <a:ext cx="1119659" cy="311357"/>
          </a:xfrm>
          <a:prstGeom prst="rightArrow">
            <a:avLst>
              <a:gd name="adj1" fmla="val 50000"/>
              <a:gd name="adj2" fmla="val 67454"/>
            </a:avLst>
          </a:prstGeom>
          <a:solidFill>
            <a:srgbClr val="FF33CC"/>
          </a:solidFill>
          <a:ln>
            <a:solidFill>
              <a:srgbClr val="730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CBB72930-D9D7-4CC3-08EE-144E8A6BB5D1}"/>
              </a:ext>
            </a:extLst>
          </p:cNvPr>
          <p:cNvSpPr/>
          <p:nvPr/>
        </p:nvSpPr>
        <p:spPr>
          <a:xfrm rot="20724261">
            <a:off x="9252881" y="1682231"/>
            <a:ext cx="1119659" cy="311357"/>
          </a:xfrm>
          <a:prstGeom prst="rightArrow">
            <a:avLst>
              <a:gd name="adj1" fmla="val 50000"/>
              <a:gd name="adj2" fmla="val 67454"/>
            </a:avLst>
          </a:prstGeom>
          <a:solidFill>
            <a:srgbClr val="FF33CC"/>
          </a:solidFill>
          <a:ln>
            <a:solidFill>
              <a:srgbClr val="730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Flecha: a la derecha 15">
            <a:extLst>
              <a:ext uri="{FF2B5EF4-FFF2-40B4-BE49-F238E27FC236}">
                <a16:creationId xmlns:a16="http://schemas.microsoft.com/office/drawing/2014/main" id="{FE1F1458-408E-E4EC-BE27-C73E74031616}"/>
              </a:ext>
            </a:extLst>
          </p:cNvPr>
          <p:cNvSpPr/>
          <p:nvPr/>
        </p:nvSpPr>
        <p:spPr>
          <a:xfrm rot="18111271">
            <a:off x="8963547" y="4440960"/>
            <a:ext cx="1119659" cy="311357"/>
          </a:xfrm>
          <a:prstGeom prst="rightArrow">
            <a:avLst>
              <a:gd name="adj1" fmla="val 50000"/>
              <a:gd name="adj2" fmla="val 67454"/>
            </a:avLst>
          </a:prstGeom>
          <a:solidFill>
            <a:srgbClr val="FF33CC"/>
          </a:solidFill>
          <a:ln>
            <a:solidFill>
              <a:srgbClr val="730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Flecha: a la derecha 16">
            <a:extLst>
              <a:ext uri="{FF2B5EF4-FFF2-40B4-BE49-F238E27FC236}">
                <a16:creationId xmlns:a16="http://schemas.microsoft.com/office/drawing/2014/main" id="{3FE1E3F9-DA1D-83D9-FD2A-D67B961471D0}"/>
              </a:ext>
            </a:extLst>
          </p:cNvPr>
          <p:cNvSpPr/>
          <p:nvPr/>
        </p:nvSpPr>
        <p:spPr>
          <a:xfrm rot="18923476">
            <a:off x="5858745" y="4518082"/>
            <a:ext cx="1119659" cy="311357"/>
          </a:xfrm>
          <a:prstGeom prst="rightArrow">
            <a:avLst>
              <a:gd name="adj1" fmla="val 50000"/>
              <a:gd name="adj2" fmla="val 67454"/>
            </a:avLst>
          </a:prstGeom>
          <a:solidFill>
            <a:srgbClr val="FF33CC"/>
          </a:solidFill>
          <a:ln>
            <a:solidFill>
              <a:srgbClr val="730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4586E4E0-0831-524A-0EC2-41BE6960D42C}"/>
              </a:ext>
            </a:extLst>
          </p:cNvPr>
          <p:cNvSpPr/>
          <p:nvPr/>
        </p:nvSpPr>
        <p:spPr>
          <a:xfrm rot="8193162">
            <a:off x="1695447" y="5454233"/>
            <a:ext cx="1119659" cy="311357"/>
          </a:xfrm>
          <a:prstGeom prst="rightArrow">
            <a:avLst>
              <a:gd name="adj1" fmla="val 50000"/>
              <a:gd name="adj2" fmla="val 67454"/>
            </a:avLst>
          </a:prstGeom>
          <a:solidFill>
            <a:srgbClr val="FF33CC"/>
          </a:solidFill>
          <a:ln>
            <a:solidFill>
              <a:srgbClr val="730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9146281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A53C374-BC9E-9BD0-7082-88A982466A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65" t="8985" r="9038"/>
          <a:stretch/>
        </p:blipFill>
        <p:spPr>
          <a:xfrm>
            <a:off x="8142265" y="3280382"/>
            <a:ext cx="3903260" cy="357761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97928DB-AB18-84C8-6232-F9AD317B5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9878" y="532322"/>
            <a:ext cx="8911687" cy="1280890"/>
          </a:xfrm>
        </p:spPr>
        <p:txBody>
          <a:bodyPr/>
          <a:lstStyle/>
          <a:p>
            <a:pPr algn="ctr"/>
            <a:r>
              <a:rPr lang="es-MX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EJE EXACTO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A59BA99-707F-2186-7499-C8E1753AA2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911" y="1296537"/>
            <a:ext cx="10030654" cy="5561463"/>
          </a:xfrm>
        </p:spPr>
        <p:txBody>
          <a:bodyPr>
            <a:normAutofit fontScale="85000" lnSpcReduction="20000"/>
          </a:bodyPr>
          <a:lstStyle/>
          <a:p>
            <a:pPr marL="0" indent="0" algn="l" fontAlgn="base">
              <a:buNone/>
            </a:pPr>
            <a:r>
              <a:rPr lang="es-MX" sz="2400" b="0" i="1" dirty="0">
                <a:solidFill>
                  <a:schemeClr val="tx1"/>
                </a:solidFill>
                <a:effectLst/>
                <a:latin typeface="Open Sans"/>
              </a:rPr>
              <a:t>1.- Identifica la </a:t>
            </a:r>
            <a:r>
              <a:rPr lang="es-MX" sz="2400" b="1" i="1" dirty="0">
                <a:solidFill>
                  <a:schemeClr val="tx1"/>
                </a:solidFill>
                <a:effectLst/>
                <a:latin typeface="Open Sans"/>
              </a:rPr>
              <a:t>derivación frontal </a:t>
            </a:r>
            <a:r>
              <a:rPr lang="es-MX" sz="2400" b="0" i="1" dirty="0">
                <a:solidFill>
                  <a:schemeClr val="tx1"/>
                </a:solidFill>
                <a:effectLst/>
                <a:latin typeface="Open Sans"/>
              </a:rPr>
              <a:t>que tiene un QRS </a:t>
            </a:r>
            <a:r>
              <a:rPr lang="es-MX" sz="2400" b="1" i="1" dirty="0" err="1">
                <a:solidFill>
                  <a:schemeClr val="tx1"/>
                </a:solidFill>
                <a:effectLst/>
                <a:latin typeface="Open Sans"/>
              </a:rPr>
              <a:t>isodifásico</a:t>
            </a:r>
            <a:r>
              <a:rPr lang="es-MX" sz="2400" b="1" i="1" dirty="0">
                <a:solidFill>
                  <a:schemeClr val="tx1"/>
                </a:solidFill>
                <a:effectLst/>
                <a:latin typeface="Open Sans"/>
              </a:rPr>
              <a:t>.</a:t>
            </a:r>
            <a:r>
              <a:rPr lang="es-MX" sz="2400" b="1" i="0" dirty="0">
                <a:solidFill>
                  <a:schemeClr val="tx1"/>
                </a:solidFill>
                <a:effectLst/>
                <a:latin typeface="Open Sans"/>
              </a:rPr>
              <a:t> </a:t>
            </a:r>
          </a:p>
          <a:p>
            <a:pPr fontAlgn="base"/>
            <a:r>
              <a:rPr lang="es-MX" sz="2400" b="0" i="0" dirty="0">
                <a:solidFill>
                  <a:schemeClr val="tx1"/>
                </a:solidFill>
                <a:effectLst/>
                <a:latin typeface="Open Sans"/>
              </a:rPr>
              <a:t>El eje cardíaco es perpendicular a esta derivación.</a:t>
            </a:r>
          </a:p>
          <a:p>
            <a:pPr marL="0" indent="0" fontAlgn="base">
              <a:buNone/>
            </a:pPr>
            <a:endParaRPr lang="es-MX" sz="2400" b="0" i="0" dirty="0">
              <a:solidFill>
                <a:schemeClr val="tx1"/>
              </a:solidFill>
              <a:effectLst/>
              <a:latin typeface="Open Sans"/>
            </a:endParaRPr>
          </a:p>
          <a:p>
            <a:pPr marL="0" indent="0" algn="l" fontAlgn="base">
              <a:buNone/>
            </a:pPr>
            <a:r>
              <a:rPr lang="es-MX" sz="2400" b="0" i="1" dirty="0">
                <a:solidFill>
                  <a:schemeClr val="tx1"/>
                </a:solidFill>
                <a:effectLst/>
                <a:latin typeface="Open Sans"/>
              </a:rPr>
              <a:t>2.- Encontrar la </a:t>
            </a:r>
            <a:r>
              <a:rPr lang="es-MX" sz="2400" b="1" i="1" dirty="0">
                <a:solidFill>
                  <a:schemeClr val="tx1"/>
                </a:solidFill>
                <a:effectLst/>
                <a:latin typeface="Open Sans"/>
              </a:rPr>
              <a:t>derivación perpendicular </a:t>
            </a:r>
            <a:r>
              <a:rPr lang="es-MX" sz="2400" b="0" i="1" dirty="0">
                <a:solidFill>
                  <a:schemeClr val="tx1"/>
                </a:solidFill>
                <a:effectLst/>
                <a:latin typeface="Open Sans"/>
              </a:rPr>
              <a:t>a la del QRS </a:t>
            </a:r>
            <a:r>
              <a:rPr lang="es-MX" sz="2400" b="0" i="1" dirty="0" err="1">
                <a:solidFill>
                  <a:schemeClr val="tx1"/>
                </a:solidFill>
                <a:effectLst/>
                <a:latin typeface="Open Sans"/>
              </a:rPr>
              <a:t>isodifásico</a:t>
            </a:r>
            <a:r>
              <a:rPr lang="es-MX" sz="2400" b="0" i="1" dirty="0">
                <a:solidFill>
                  <a:schemeClr val="tx1"/>
                </a:solidFill>
                <a:effectLst/>
                <a:latin typeface="Open Sans"/>
              </a:rPr>
              <a:t>.</a:t>
            </a:r>
            <a:r>
              <a:rPr lang="es-MX" sz="2400" b="0" i="0" dirty="0">
                <a:solidFill>
                  <a:schemeClr val="tx1"/>
                </a:solidFill>
                <a:effectLst/>
                <a:latin typeface="Open Sans"/>
              </a:rPr>
              <a:t> </a:t>
            </a:r>
          </a:p>
          <a:p>
            <a:pPr fontAlgn="base"/>
            <a:endParaRPr lang="es-MX" sz="2400" b="0" i="0" dirty="0">
              <a:solidFill>
                <a:schemeClr val="tx1"/>
              </a:solidFill>
              <a:effectLst/>
              <a:latin typeface="Open Sans"/>
            </a:endParaRPr>
          </a:p>
          <a:p>
            <a:pPr fontAlgn="base"/>
            <a:endParaRPr lang="es-MX" sz="2400" dirty="0">
              <a:solidFill>
                <a:schemeClr val="tx1"/>
              </a:solidFill>
              <a:latin typeface="Open Sans"/>
            </a:endParaRPr>
          </a:p>
          <a:p>
            <a:pPr marL="0" indent="0" fontAlgn="base">
              <a:buNone/>
            </a:pPr>
            <a:r>
              <a:rPr lang="es-MX" sz="2400" b="0" i="0" dirty="0">
                <a:solidFill>
                  <a:schemeClr val="tx1"/>
                </a:solidFill>
                <a:effectLst/>
                <a:latin typeface="Open Sans"/>
              </a:rPr>
              <a:t>    </a:t>
            </a:r>
          </a:p>
          <a:p>
            <a:pPr marL="0" indent="0" fontAlgn="base">
              <a:buNone/>
            </a:pPr>
            <a:endParaRPr lang="es-MX" sz="2400" b="0" i="0" dirty="0">
              <a:solidFill>
                <a:schemeClr val="tx1"/>
              </a:solidFill>
              <a:effectLst/>
              <a:latin typeface="Open Sans"/>
            </a:endParaRPr>
          </a:p>
          <a:p>
            <a:pPr marL="0" indent="0" fontAlgn="base">
              <a:buNone/>
            </a:pPr>
            <a:r>
              <a:rPr lang="es-MX" sz="2400" b="0" i="0" dirty="0">
                <a:solidFill>
                  <a:schemeClr val="tx1"/>
                </a:solidFill>
                <a:effectLst/>
                <a:latin typeface="Open Sans"/>
              </a:rPr>
              <a:t> </a:t>
            </a:r>
          </a:p>
          <a:p>
            <a:pPr marL="0" indent="0" fontAlgn="base">
              <a:buNone/>
            </a:pPr>
            <a:r>
              <a:rPr lang="es-MX" sz="2400" b="0" i="0" dirty="0">
                <a:solidFill>
                  <a:schemeClr val="tx1"/>
                </a:solidFill>
                <a:effectLst/>
                <a:latin typeface="Open Sans"/>
              </a:rPr>
              <a:t>aV</a:t>
            </a:r>
            <a:r>
              <a:rPr lang="es-MX" sz="3000" b="1" i="0" dirty="0">
                <a:solidFill>
                  <a:schemeClr val="tx1"/>
                </a:solidFill>
                <a:effectLst/>
                <a:latin typeface="Open Sans"/>
              </a:rPr>
              <a:t>F</a:t>
            </a:r>
            <a:r>
              <a:rPr lang="es-MX" sz="2400" b="0" i="0" dirty="0">
                <a:solidFill>
                  <a:schemeClr val="tx1"/>
                </a:solidFill>
                <a:effectLst/>
                <a:latin typeface="Open Sans"/>
              </a:rPr>
              <a:t> a </a:t>
            </a:r>
            <a:r>
              <a:rPr lang="es-MX" sz="2400" b="1" i="0" dirty="0">
                <a:solidFill>
                  <a:srgbClr val="FF0000"/>
                </a:solidFill>
                <a:effectLst/>
                <a:latin typeface="Open Sans"/>
              </a:rPr>
              <a:t>DI  </a:t>
            </a:r>
            <a:r>
              <a:rPr lang="es-MX" sz="2400" b="0" i="0" dirty="0">
                <a:solidFill>
                  <a:schemeClr val="tx1"/>
                </a:solidFill>
                <a:effectLst/>
                <a:latin typeface="Open Sans"/>
              </a:rPr>
              <a:t>              aV</a:t>
            </a:r>
            <a:r>
              <a:rPr lang="es-MX" sz="3000" b="1" i="0" dirty="0">
                <a:solidFill>
                  <a:schemeClr val="tx1"/>
                </a:solidFill>
                <a:effectLst/>
                <a:latin typeface="Open Sans"/>
              </a:rPr>
              <a:t>L </a:t>
            </a:r>
            <a:r>
              <a:rPr lang="es-MX" sz="2400" b="0" i="0" dirty="0">
                <a:solidFill>
                  <a:schemeClr val="tx1"/>
                </a:solidFill>
                <a:effectLst/>
                <a:latin typeface="Open Sans"/>
              </a:rPr>
              <a:t>a </a:t>
            </a:r>
            <a:r>
              <a:rPr lang="es-MX" sz="2400" b="1" i="0" dirty="0">
                <a:solidFill>
                  <a:srgbClr val="FF0000"/>
                </a:solidFill>
                <a:effectLst/>
                <a:latin typeface="Open Sans"/>
              </a:rPr>
              <a:t>DII</a:t>
            </a:r>
            <a:r>
              <a:rPr lang="es-MX" sz="2400" b="0" i="0" dirty="0">
                <a:solidFill>
                  <a:schemeClr val="tx1"/>
                </a:solidFill>
                <a:effectLst/>
                <a:latin typeface="Open Sans"/>
              </a:rPr>
              <a:t>             aV</a:t>
            </a:r>
            <a:r>
              <a:rPr lang="es-MX" sz="3000" b="1" i="0" dirty="0">
                <a:solidFill>
                  <a:schemeClr val="tx1"/>
                </a:solidFill>
                <a:effectLst/>
                <a:latin typeface="Open Sans"/>
              </a:rPr>
              <a:t>R</a:t>
            </a:r>
            <a:r>
              <a:rPr lang="es-MX" sz="2400" b="0" i="0" dirty="0">
                <a:solidFill>
                  <a:schemeClr val="tx1"/>
                </a:solidFill>
                <a:effectLst/>
                <a:latin typeface="Open Sans"/>
              </a:rPr>
              <a:t> a </a:t>
            </a:r>
            <a:r>
              <a:rPr lang="es-MX" sz="2400" b="1" i="0" dirty="0">
                <a:solidFill>
                  <a:srgbClr val="FF0000"/>
                </a:solidFill>
                <a:effectLst/>
                <a:latin typeface="Open Sans"/>
              </a:rPr>
              <a:t>DIII. </a:t>
            </a:r>
          </a:p>
          <a:p>
            <a:pPr marL="0" indent="0" fontAlgn="base">
              <a:buNone/>
            </a:pPr>
            <a:endParaRPr lang="es-MX" sz="2400" b="0" i="1" dirty="0">
              <a:solidFill>
                <a:schemeClr val="tx1"/>
              </a:solidFill>
              <a:effectLst/>
              <a:latin typeface="Open Sans"/>
            </a:endParaRPr>
          </a:p>
          <a:p>
            <a:pPr marL="0" indent="0" fontAlgn="base">
              <a:buNone/>
            </a:pPr>
            <a:r>
              <a:rPr lang="es-MX" sz="2400" b="0" i="1" dirty="0">
                <a:solidFill>
                  <a:schemeClr val="tx1"/>
                </a:solidFill>
                <a:effectLst/>
                <a:latin typeface="Open Sans"/>
              </a:rPr>
              <a:t>3.- </a:t>
            </a:r>
            <a:r>
              <a:rPr lang="es-MX" sz="2400" i="1" dirty="0">
                <a:solidFill>
                  <a:schemeClr val="tx1"/>
                </a:solidFill>
                <a:latin typeface="Open Sans"/>
              </a:rPr>
              <a:t>La derivación resultante es la </a:t>
            </a:r>
            <a:r>
              <a:rPr lang="es-MX" sz="2400" b="0" i="1" dirty="0">
                <a:solidFill>
                  <a:schemeClr val="tx1"/>
                </a:solidFill>
                <a:effectLst/>
                <a:latin typeface="Open Sans"/>
              </a:rPr>
              <a:t>dirección</a:t>
            </a:r>
            <a:r>
              <a:rPr lang="es-MX" sz="2400" b="0" i="0" dirty="0">
                <a:solidFill>
                  <a:schemeClr val="tx1"/>
                </a:solidFill>
                <a:effectLst/>
                <a:latin typeface="Open Sans"/>
              </a:rPr>
              <a:t> del eje cardíaco.</a:t>
            </a:r>
          </a:p>
          <a:p>
            <a:pPr lvl="1" fontAlgn="base"/>
            <a:r>
              <a:rPr lang="es-MX" sz="2200" b="0" i="0" dirty="0">
                <a:solidFill>
                  <a:schemeClr val="tx1"/>
                </a:solidFill>
                <a:effectLst/>
                <a:latin typeface="Open Sans"/>
              </a:rPr>
              <a:t>Si es positivo se acerca al electrodo positivo </a:t>
            </a:r>
          </a:p>
          <a:p>
            <a:pPr lvl="1" fontAlgn="base"/>
            <a:r>
              <a:rPr lang="es-MX" sz="2200" b="0" i="0" dirty="0">
                <a:solidFill>
                  <a:schemeClr val="tx1"/>
                </a:solidFill>
                <a:effectLst/>
                <a:latin typeface="Open Sans"/>
              </a:rPr>
              <a:t>Si es negativo se aleja del electrodo positivo. </a:t>
            </a:r>
            <a:endParaRPr lang="es-MX" sz="2200" dirty="0">
              <a:solidFill>
                <a:schemeClr val="tx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220E76D-256F-CF9A-D88D-3B17FC16E0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63" t="20440" r="17424" b="9360"/>
          <a:stretch/>
        </p:blipFill>
        <p:spPr>
          <a:xfrm>
            <a:off x="8683179" y="1436994"/>
            <a:ext cx="2821433" cy="1579161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275F7D7-0605-7AAB-239F-C55FB84A55C0}"/>
              </a:ext>
            </a:extLst>
          </p:cNvPr>
          <p:cNvSpPr txBox="1"/>
          <p:nvPr/>
        </p:nvSpPr>
        <p:spPr>
          <a:xfrm>
            <a:off x="2912704" y="2747188"/>
            <a:ext cx="216658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 fontAlgn="base">
              <a:buNone/>
            </a:pPr>
            <a:r>
              <a:rPr lang="es-MX" sz="6000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Open Sans"/>
              </a:rPr>
              <a:t>FLoR</a:t>
            </a:r>
            <a:r>
              <a:rPr lang="es-MX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Open Sans"/>
              </a:rPr>
              <a:t>  </a:t>
            </a:r>
          </a:p>
        </p:txBody>
      </p:sp>
      <p:sp>
        <p:nvSpPr>
          <p:cNvPr id="8" name="Flecha: hacia arriba 7">
            <a:extLst>
              <a:ext uri="{FF2B5EF4-FFF2-40B4-BE49-F238E27FC236}">
                <a16:creationId xmlns:a16="http://schemas.microsoft.com/office/drawing/2014/main" id="{4FD1EBF2-1CB8-DCCF-30BC-025456426F82}"/>
              </a:ext>
            </a:extLst>
          </p:cNvPr>
          <p:cNvSpPr/>
          <p:nvPr/>
        </p:nvSpPr>
        <p:spPr>
          <a:xfrm rot="3612738">
            <a:off x="1890894" y="3104987"/>
            <a:ext cx="331408" cy="1859348"/>
          </a:xfrm>
          <a:prstGeom prst="upArrow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Flecha: hacia arriba 8">
            <a:extLst>
              <a:ext uri="{FF2B5EF4-FFF2-40B4-BE49-F238E27FC236}">
                <a16:creationId xmlns:a16="http://schemas.microsoft.com/office/drawing/2014/main" id="{A7F77D49-2CBA-3A93-90B6-5087462B3260}"/>
              </a:ext>
            </a:extLst>
          </p:cNvPr>
          <p:cNvSpPr/>
          <p:nvPr/>
        </p:nvSpPr>
        <p:spPr>
          <a:xfrm rot="19762586">
            <a:off x="4651109" y="3593656"/>
            <a:ext cx="293398" cy="882011"/>
          </a:xfrm>
          <a:prstGeom prst="upArrow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Flecha: hacia arriba 9">
            <a:extLst>
              <a:ext uri="{FF2B5EF4-FFF2-40B4-BE49-F238E27FC236}">
                <a16:creationId xmlns:a16="http://schemas.microsoft.com/office/drawing/2014/main" id="{56B6DDF5-7028-F9DD-FC09-A0D55C0A9966}"/>
              </a:ext>
            </a:extLst>
          </p:cNvPr>
          <p:cNvSpPr/>
          <p:nvPr/>
        </p:nvSpPr>
        <p:spPr>
          <a:xfrm rot="878816">
            <a:off x="3146066" y="3686045"/>
            <a:ext cx="300565" cy="816284"/>
          </a:xfrm>
          <a:prstGeom prst="upArrow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54571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64682D-4214-EBD5-55E4-8AE077AE4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7BA806E-A257-7F6A-2998-630EE9FF46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8BAB2D0-C886-0958-AE7B-86FC866090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56"/>
          <a:stretch/>
        </p:blipFill>
        <p:spPr>
          <a:xfrm>
            <a:off x="1944533" y="149268"/>
            <a:ext cx="10204758" cy="670873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027AB72-3BA8-FA3F-3206-EF8C8EDC9F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6"/>
          <a:stretch/>
        </p:blipFill>
        <p:spPr>
          <a:xfrm>
            <a:off x="0" y="0"/>
            <a:ext cx="5974936" cy="454885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613323A-FCDA-AB4D-4DD6-034841018C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138" b="2656"/>
          <a:stretch/>
        </p:blipFill>
        <p:spPr>
          <a:xfrm>
            <a:off x="6383124" y="149268"/>
            <a:ext cx="4986255" cy="670873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E8DDF34-A566-D840-8128-562F8A5DD4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89065"/>
            <a:ext cx="3153479" cy="1422157"/>
          </a:xfrm>
          <a:prstGeom prst="rect">
            <a:avLst/>
          </a:prstGeom>
        </p:spPr>
      </p:pic>
      <p:sp>
        <p:nvSpPr>
          <p:cNvPr id="10" name="Elipse 9">
            <a:extLst>
              <a:ext uri="{FF2B5EF4-FFF2-40B4-BE49-F238E27FC236}">
                <a16:creationId xmlns:a16="http://schemas.microsoft.com/office/drawing/2014/main" id="{95802BCE-FBA4-B7AE-48F3-9DD526571031}"/>
              </a:ext>
            </a:extLst>
          </p:cNvPr>
          <p:cNvSpPr/>
          <p:nvPr/>
        </p:nvSpPr>
        <p:spPr>
          <a:xfrm>
            <a:off x="3561667" y="3516004"/>
            <a:ext cx="1243112" cy="97306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0568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5EA8B5-1A7B-FFC5-05C0-2A0385277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9540E94-32ED-55BD-240B-9B88D5B41E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D7E6792-22FA-92C1-7F8C-134C7B43E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663" y="862012"/>
            <a:ext cx="8616282" cy="476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71496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FA27C4-4A6E-4655-A4D5-AA11D75AE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AEF1E41-9936-4B2C-AF8D-F0BAFD23E7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5CB9164-A616-432A-AC29-1F2B18EA1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9852"/>
            <a:ext cx="12192000" cy="61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63324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532E8F-D589-0CF4-BF20-D758DD505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A9530A3-B6C0-AFC2-25B2-40D9355C1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39239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5C7B70-FCF3-913C-0C31-9B26E7025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B5A46A-9235-EF7A-571E-ABA9A1E4C5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485FA11-EB55-042C-9CF6-49C9634B0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600" y="166688"/>
            <a:ext cx="7430921" cy="662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65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piral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736C20D8FF4849B46FE7A012E3E3B4" ma:contentTypeVersion="7" ma:contentTypeDescription="Create a new document." ma:contentTypeScope="" ma:versionID="9e9cc5e8b660abd387a9373868ea0241">
  <xsd:schema xmlns:xsd="http://www.w3.org/2001/XMLSchema" xmlns:xs="http://www.w3.org/2001/XMLSchema" xmlns:p="http://schemas.microsoft.com/office/2006/metadata/properties" xmlns:ns2="b1481a5f-df65-4a17-90e4-3542ffa613bf" targetNamespace="http://schemas.microsoft.com/office/2006/metadata/properties" ma:root="true" ma:fieldsID="2be052b885180f0ba076f250bcce9f88" ns2:_="">
    <xsd:import namespace="b1481a5f-df65-4a17-90e4-3542ffa613b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81a5f-df65-4a17-90e4-3542ffa613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46E627D-AAB5-4A48-9054-EDD21D08B6C0}"/>
</file>

<file path=customXml/itemProps2.xml><?xml version="1.0" encoding="utf-8"?>
<ds:datastoreItem xmlns:ds="http://schemas.openxmlformats.org/officeDocument/2006/customXml" ds:itemID="{DCC0CFC6-2F14-4C97-AEFE-E9DFF54EBE35}"/>
</file>

<file path=customXml/itemProps3.xml><?xml version="1.0" encoding="utf-8"?>
<ds:datastoreItem xmlns:ds="http://schemas.openxmlformats.org/officeDocument/2006/customXml" ds:itemID="{8063EF24-2C85-427E-9E90-8EBC8DD181B8}"/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52047</TotalTime>
  <Words>2058</Words>
  <Application>Microsoft Office PowerPoint</Application>
  <PresentationFormat>Panorámica</PresentationFormat>
  <Paragraphs>328</Paragraphs>
  <Slides>85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85</vt:i4>
      </vt:variant>
    </vt:vector>
  </HeadingPairs>
  <TitlesOfParts>
    <vt:vector size="94" baseType="lpstr">
      <vt:lpstr>Arial</vt:lpstr>
      <vt:lpstr>Calibri</vt:lpstr>
      <vt:lpstr>Century Gothic</vt:lpstr>
      <vt:lpstr>Open Sans</vt:lpstr>
      <vt:lpstr>OptimaLTStd</vt:lpstr>
      <vt:lpstr>Times New Roman</vt:lpstr>
      <vt:lpstr>Wingdings</vt:lpstr>
      <vt:lpstr>Wingdings 3</vt:lpstr>
      <vt:lpstr>Espiral</vt:lpstr>
      <vt:lpstr>Presentación de PowerPoint</vt:lpstr>
      <vt:lpstr>ELECTROCARDIOGRAMA</vt:lpstr>
      <vt:lpstr>CARACTERISTICAS DE LAS CELULAS</vt:lpstr>
      <vt:lpstr>TIPOS DE CELULAS CARDIACAS</vt:lpstr>
      <vt:lpstr>SEGÚN SU FUNCIONALIDAD</vt:lpstr>
      <vt:lpstr>NODO SINOAURICULAR</vt:lpstr>
      <vt:lpstr>Presentación de PowerPoint</vt:lpstr>
      <vt:lpstr>CELULAS MUSCULARES</vt:lpstr>
      <vt:lpstr>Presentación de PowerPoint</vt:lpstr>
      <vt:lpstr>TEORIA DIPOLO</vt:lpstr>
      <vt:lpstr>VECTOR</vt:lpstr>
      <vt:lpstr>Presentación de PowerPoint</vt:lpstr>
      <vt:lpstr>Depende colocación del electrodo explorador con respecto al dipolo</vt:lpstr>
      <vt:lpstr>Presentación de PowerPoint</vt:lpstr>
      <vt:lpstr>Presentación de PowerPoint</vt:lpstr>
      <vt:lpstr>Presentación de PowerPoint</vt:lpstr>
      <vt:lpstr>PASAMOS DE ESTO….. </vt:lpstr>
      <vt:lpstr>Presentación de PowerPoint</vt:lpstr>
      <vt:lpstr>Presentación de PowerPoint</vt:lpstr>
      <vt:lpstr>Presentación de PowerPoint</vt:lpstr>
      <vt:lpstr>ELECTROCARDIOGRAMA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FRONTALES:  BIPOLARES</vt:lpstr>
      <vt:lpstr>Presentación de PowerPoint</vt:lpstr>
      <vt:lpstr>DERIVACIONES FRONTALES: MONOPOLARES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DERIVACIONES DEL PLANO HORIZONTAL: PRECORDIALES MONOPOLARES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POR CIERTO...</vt:lpstr>
      <vt:lpstr>NOMENCLATURA</vt:lpstr>
      <vt:lpstr>ONDA P</vt:lpstr>
      <vt:lpstr>COMPLEJO QRS</vt:lpstr>
      <vt:lpstr>Presentación de PowerPoint</vt:lpstr>
      <vt:lpstr>Presentación de PowerPoint</vt:lpstr>
      <vt:lpstr>Presentación de PowerPoint</vt:lpstr>
      <vt:lpstr>Onda T Onda U</vt:lpstr>
      <vt:lpstr>INTERVALOS SEGMENTOS</vt:lpstr>
      <vt:lpstr>ACTIVACIÓN NORMAL DE LOS ATRIOS</vt:lpstr>
      <vt:lpstr>Presentación de PowerPoint</vt:lpstr>
      <vt:lpstr>ACTIVACIÓN NORMAL DEL NODO ATRIOVENTRICULAR</vt:lpstr>
      <vt:lpstr>ACTIVACIÓN VENTRICULAR NORMAL</vt:lpstr>
      <vt:lpstr>Plano horizontal</vt:lpstr>
      <vt:lpstr>PLANO FRONTAL</vt:lpstr>
      <vt:lpstr>Presentación de PowerPoint</vt:lpstr>
      <vt:lpstr>Presentación de PowerPoint</vt:lpstr>
      <vt:lpstr>Presentación de PowerPoint</vt:lpstr>
      <vt:lpstr>REPOLARIZACION VENTRICULAR: ST y T</vt:lpstr>
      <vt:lpstr>Presentación de PowerPoint</vt:lpstr>
      <vt:lpstr>Presentación de PowerPoint</vt:lpstr>
      <vt:lpstr>ANALIZAR UN EKG</vt:lpstr>
      <vt:lpstr>RITMO SINUSAL</vt:lpstr>
      <vt:lpstr>RITMO SINUSAL</vt:lpstr>
      <vt:lpstr>GRACIAS</vt:lpstr>
      <vt:lpstr>Presentación de PowerPoint</vt:lpstr>
      <vt:lpstr>PAPEL 25 mm/s</vt:lpstr>
      <vt:lpstr>ONDA R:  1 LATIDO</vt:lpstr>
      <vt:lpstr>Presentación de PowerPoint</vt:lpstr>
      <vt:lpstr>Presentación de PowerPoint</vt:lpstr>
      <vt:lpstr>Presentación de PowerPoint</vt:lpstr>
      <vt:lpstr>EJE CARDIACO</vt:lpstr>
      <vt:lpstr>Presentación de PowerPoint</vt:lpstr>
      <vt:lpstr>EJE EXACTO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ELECTROCARDIOGRAMA</dc:title>
  <dc:creator>Suemy Buenfil</dc:creator>
  <cp:lastModifiedBy>SUEMY</cp:lastModifiedBy>
  <cp:revision>60</cp:revision>
  <dcterms:created xsi:type="dcterms:W3CDTF">2015-06-22T00:08:28Z</dcterms:created>
  <dcterms:modified xsi:type="dcterms:W3CDTF">2023-03-28T16:51:31Z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0x01010035736C20D8FF4849B46FE7A012E3E3B4</vt:lpwstr>
  </property>
</Properties>
</file>