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7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33" r:id="rId70"/>
    <p:sldId id="33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EE28C-1816-4DCC-B3F5-2A74BE215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9F0147-7C42-49FF-BFF5-6015F5913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86BD13-6A8D-4288-95C6-F2C47B43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4A14D-127F-4CCA-8B62-FC2B468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45BFE8-F239-47D5-BEFD-0A49ACDE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4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FC8CD-9FC3-4701-9AC9-BECF3225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BE217B-BF59-4B87-A7B8-8526DD00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97ADF-4BCA-44BF-B9CF-B3CD84E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425F2-CFA2-4203-81C4-AF55E2F5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019FA-264E-442C-91FB-32655C1C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2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213ED1-8CC3-4C5C-B629-ED20120AF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BF2748-1228-4FFD-BFFA-B8822D585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06FE1-7BA6-4067-8A78-A9DF0762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5A8D78-BD5A-4775-8DEC-C3250A54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EB296-84A2-4B35-8399-6138E886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56BD3-D242-4691-83F9-9C36712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4FC0D-B222-437F-A9D1-A794FB00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0C51D-B62C-4873-95C2-ECD760E1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FF6CC-4829-46A9-A7F5-FA1C50B9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670E0-ED6D-4E7F-BDDD-858B0BE3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2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D4EA9-7D39-48B2-B287-4B811643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C06A8C-510F-4A2E-8C4D-482F4F00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6C31A0-32C5-4C8F-A048-6936ACE2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25C49-7B90-4DD1-86F3-8B4B0543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498FF-9906-4E0A-8169-2593CF27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3E8DB-1AE4-47DD-8E97-97274CD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AD79-7555-4736-983E-72E908617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5E1D96-3A5A-4FCC-875E-1785B6D5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C6256-E7C9-4ACA-9910-644B6187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56AB0D-3C01-4982-9513-4CCD598A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526188-A005-4C95-BD3A-04D94418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0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7C5FB-69D7-46B2-BD78-F7300168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9BF84-CF6A-4F08-AE61-4E143049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98D6CD-9BBA-4C08-B8C4-FB3E8262B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BC47E9-DB2E-4D1A-9299-96DD967B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421DED-61B3-4260-B76B-6B5AD211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AE7BAE-6421-4789-A3CB-67611BDC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732F64-2BF1-4A3D-B71D-86A3C512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E57CF7C-B741-4586-A1F5-9C1AC615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6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581ED-DD5C-4AB1-9C88-42CA5C27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14B06F-AF06-4588-8231-CE59581A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6A6479-4CB3-414A-98A1-50836EA5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8BC51-55B1-4277-A0BF-6A53B661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B5AA20-666B-41EC-A174-49C390D7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AE3A0A-58D8-4F1A-AC96-EFD264CC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5146B-D191-4E13-8ADC-FCBF59EF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16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CE9EB-C8B9-42FB-A461-C13E851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4214B-FC04-4945-81D5-F6611384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1EFBFB-E50C-44FC-A77A-40D29E3D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2043D-01A9-4D2E-8073-2E0689BC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297ABE-46DE-4D2E-B8E2-333B367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018B5E-A60A-46FE-B8B0-D586C69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9726E-338B-4C4B-BFCB-EFCF36F1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B554FB-F934-407A-BE2C-495647886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C10A67-B6AF-4ADD-9FB6-E6860E10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CCDB82-94D2-4604-AD46-E33AF72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4A57AF-A976-454F-9507-3B6908E4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626F82-3AE2-46A3-B469-34EE605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4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24">
              <a:srgbClr val="CA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785EC7-C794-4BB7-B3AD-DB970050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A8AD8-46E3-4E34-BB51-1B2AA027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4214B-79A4-4D4C-ADCA-2FAA8F7B6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BA5D-8D72-4E7C-A8E6-E40F98FCE35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4930D-9FD0-4C55-8F21-5EBBBCAF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C5C079-3283-4AB7-9862-1450FBC0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25BF-6EA0-4D07-AA39-5EA6C5BBB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431F85-A1B7-4BEB-B646-AD4E93BC01A6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" r="1" b="1"/>
          <a:stretch/>
        </p:blipFill>
        <p:spPr>
          <a:xfrm>
            <a:off x="23" y="13"/>
            <a:ext cx="12191980" cy="6857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EA750F-0A24-4DBE-8488-6D9C88845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6" y="2686933"/>
            <a:ext cx="3158097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458325" y="2005258"/>
            <a:ext cx="349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2-8. </a:t>
            </a:r>
            <a:r>
              <a:rPr lang="es-MX" sz="1200" b="1" dirty="0"/>
              <a:t>Anatomía de superficie de las vértebras cervicales y torácicas</a:t>
            </a:r>
            <a:r>
              <a:rPr lang="es-MX" sz="1200" b="1" dirty="0" smtClean="0"/>
              <a:t>. </a:t>
            </a:r>
            <a:r>
              <a:rPr lang="es-MX" sz="1200" dirty="0" smtClean="0"/>
              <a:t>Excepto </a:t>
            </a:r>
            <a:r>
              <a:rPr lang="es-MX" sz="1200" dirty="0"/>
              <a:t>el proceso espinoso de la vértebra C7 (vértebra prominente), la </a:t>
            </a:r>
            <a:r>
              <a:rPr lang="es-MX" sz="1200" dirty="0" smtClean="0"/>
              <a:t>visibilidad de </a:t>
            </a:r>
            <a:r>
              <a:rPr lang="es-MX" sz="1200" dirty="0"/>
              <a:t>los procesos espinosos depende de la abundancia de tejido </a:t>
            </a:r>
            <a:r>
              <a:rPr lang="es-MX" sz="1200" dirty="0" smtClean="0"/>
              <a:t>subcutáneo y </a:t>
            </a:r>
            <a:r>
              <a:rPr lang="es-MX" sz="1200" dirty="0"/>
              <a:t>de la posición del dorso, el cuello y los miembros superiores (especialmente </a:t>
            </a:r>
            <a:r>
              <a:rPr lang="es-MX" sz="1200" dirty="0" smtClean="0"/>
              <a:t>la tracción/retracción </a:t>
            </a:r>
            <a:r>
              <a:rPr lang="es-MX" sz="1200" dirty="0"/>
              <a:t>de las escápulas). Sin embargo, los procesos espinosos, </a:t>
            </a:r>
            <a:r>
              <a:rPr lang="es-MX" sz="1200" dirty="0" smtClean="0"/>
              <a:t>así como </a:t>
            </a:r>
            <a:r>
              <a:rPr lang="es-MX" sz="1200" dirty="0"/>
              <a:t>los transversos torácicos, pueden palparse habitualmente en las </a:t>
            </a:r>
            <a:r>
              <a:rPr lang="es-MX" sz="1200" dirty="0" smtClean="0"/>
              <a:t>líneas media </a:t>
            </a:r>
            <a:r>
              <a:rPr lang="es-MX" sz="1200" dirty="0"/>
              <a:t>y paravertebral.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610" y="0"/>
            <a:ext cx="3671450" cy="58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006529" y="4871769"/>
            <a:ext cx="959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2-9. </a:t>
            </a:r>
            <a:r>
              <a:rPr lang="es-MX" sz="1200" b="1" dirty="0"/>
              <a:t>Vértebras lumbares. </a:t>
            </a:r>
            <a:r>
              <a:rPr lang="es-MX" sz="1200" dirty="0"/>
              <a:t>Vértebras lumbares típicas aisladas (</a:t>
            </a:r>
            <a:r>
              <a:rPr lang="es-MX" sz="1200" b="1" dirty="0"/>
              <a:t>A </a:t>
            </a:r>
            <a:r>
              <a:rPr lang="es-MX" sz="1200" dirty="0"/>
              <a:t>a </a:t>
            </a:r>
            <a:r>
              <a:rPr lang="es-MX" sz="1200" b="1" dirty="0"/>
              <a:t>C</a:t>
            </a:r>
            <a:r>
              <a:rPr lang="es-MX" sz="1200" dirty="0"/>
              <a:t>) y articuladas (</a:t>
            </a:r>
            <a:r>
              <a:rPr lang="es-MX" sz="1200" b="1" dirty="0"/>
              <a:t>D </a:t>
            </a:r>
            <a:r>
              <a:rPr lang="es-MX" sz="1200" dirty="0"/>
              <a:t>a </a:t>
            </a:r>
            <a:r>
              <a:rPr lang="es-MX" sz="1200" b="1" dirty="0"/>
              <a:t>F</a:t>
            </a:r>
            <a:r>
              <a:rPr lang="es-MX" sz="1200" dirty="0"/>
              <a:t>). En las radiografías laterales </a:t>
            </a:r>
            <a:r>
              <a:rPr lang="es-MX" sz="1200" b="1" dirty="0"/>
              <a:t>(E) </a:t>
            </a:r>
            <a:r>
              <a:rPr lang="es-MX" sz="1200" dirty="0"/>
              <a:t>se pone de manifiesto la </a:t>
            </a:r>
            <a:r>
              <a:rPr lang="es-MX" sz="1200" dirty="0" smtClean="0"/>
              <a:t>forma de </a:t>
            </a:r>
            <a:r>
              <a:rPr lang="es-MX" sz="1200" dirty="0"/>
              <a:t>cuña de las vértebras lumbares, y especialmente de los discos intervertebrales lumbares. En las radiografías anteroposteriores </a:t>
            </a:r>
            <a:r>
              <a:rPr lang="es-MX" sz="1200" b="1" dirty="0"/>
              <a:t>(F) </a:t>
            </a:r>
            <a:r>
              <a:rPr lang="es-MX" sz="1200" dirty="0"/>
              <a:t>es visible el conducto vertebral </a:t>
            </a:r>
            <a:r>
              <a:rPr lang="es-MX" sz="1200" dirty="0" smtClean="0"/>
              <a:t>en forma </a:t>
            </a:r>
            <a:r>
              <a:rPr lang="es-MX" sz="1200" dirty="0"/>
              <a:t>de una columna de sombra (entre las </a:t>
            </a:r>
            <a:r>
              <a:rPr lang="es-MX" sz="1200" i="1" dirty="0"/>
              <a:t>puntas de flechas</a:t>
            </a:r>
            <a:r>
              <a:rPr lang="es-MX" sz="1200" dirty="0"/>
              <a:t>); en las radiografías laterales, el conducto vertebral se evidencia como una radiotransparencia a nivel </a:t>
            </a:r>
            <a:r>
              <a:rPr lang="es-MX" sz="1200" dirty="0" smtClean="0"/>
              <a:t>de los </a:t>
            </a:r>
            <a:r>
              <a:rPr lang="es-MX" sz="1200" dirty="0"/>
              <a:t>forámenes intervertebrales.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3" y="720471"/>
            <a:ext cx="10058400" cy="39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775041" y="996785"/>
            <a:ext cx="3733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2-10. </a:t>
            </a:r>
            <a:r>
              <a:rPr lang="es-MX" sz="1200" b="1" dirty="0"/>
              <a:t>Sacro y cóccix. A) </a:t>
            </a:r>
            <a:r>
              <a:rPr lang="es-MX" sz="1200" dirty="0"/>
              <a:t>Base y cara pélvica del sacro y el cóccix. </a:t>
            </a:r>
            <a:r>
              <a:rPr lang="es-MX" sz="1200" b="1" dirty="0"/>
              <a:t>B) </a:t>
            </a:r>
            <a:r>
              <a:rPr lang="es-MX" sz="1200" dirty="0"/>
              <a:t>Cara dorsal del sacro y el cóccix. </a:t>
            </a:r>
            <a:r>
              <a:rPr lang="es-MX" sz="1200" b="1" dirty="0"/>
              <a:t>C) </a:t>
            </a:r>
            <a:r>
              <a:rPr lang="es-MX" sz="1200" dirty="0"/>
              <a:t>Los dibujos lateral y anterior del sacro en su </a:t>
            </a:r>
            <a:r>
              <a:rPr lang="es-MX" sz="1200" dirty="0" smtClean="0"/>
              <a:t>posición anatómica </a:t>
            </a:r>
            <a:r>
              <a:rPr lang="es-MX" sz="1200" dirty="0"/>
              <a:t>muestran el plano esencialmente frontal y el nivel donde se ha seccionado el sacro para observar el conducto del sacro que contiene la cola de caballo. </a:t>
            </a:r>
            <a:r>
              <a:rPr lang="es-MX" sz="1200" dirty="0" smtClean="0"/>
              <a:t>Los ganglios </a:t>
            </a:r>
            <a:r>
              <a:rPr lang="es-MX" sz="1200" dirty="0"/>
              <a:t>sensitivos de los nervios espinales están situados en los forámenes intervertebrales, al igual que en los niveles vertebrales superiores. En cambio, los </a:t>
            </a:r>
            <a:r>
              <a:rPr lang="es-MX" sz="1200" dirty="0" smtClean="0"/>
              <a:t>ramos posterior </a:t>
            </a:r>
            <a:r>
              <a:rPr lang="es-MX" sz="1200" dirty="0"/>
              <a:t>y anterior de los nervios espinales sacros emergen a través de los forámenes sacros posteriores y anteriores (pélvicos), respectivamente. El dibujo </a:t>
            </a:r>
            <a:r>
              <a:rPr lang="es-MX" sz="1200" dirty="0" smtClean="0"/>
              <a:t>lateral muestra </a:t>
            </a:r>
            <a:r>
              <a:rPr lang="es-MX" sz="1200" dirty="0"/>
              <a:t>la cara auricular que se une al ilion para formar la parte sinovial de la articulación sacroilíaca. En la posición anatómica, las vértebras S1-S3 están situadas </a:t>
            </a:r>
            <a:r>
              <a:rPr lang="es-MX" sz="1200" dirty="0" smtClean="0"/>
              <a:t>en un </a:t>
            </a:r>
            <a:r>
              <a:rPr lang="es-MX" sz="1200" dirty="0"/>
              <a:t>plano esencialmente transversal y forman un techo para la parte posterior de la cavidad pelviana. </a:t>
            </a:r>
            <a:r>
              <a:rPr lang="es-MX" sz="1200" b="1" dirty="0"/>
              <a:t>D) </a:t>
            </a:r>
            <a:r>
              <a:rPr lang="es-MX" sz="1200" dirty="0"/>
              <a:t>En la radiografía anteroposterior, el plano oblicuo de las </a:t>
            </a:r>
            <a:r>
              <a:rPr lang="es-MX" sz="1200" dirty="0" smtClean="0"/>
              <a:t>caras auriculares </a:t>
            </a:r>
            <a:r>
              <a:rPr lang="es-MX" sz="1200" dirty="0"/>
              <a:t>crea dos líneas que señalan las articulaciones sacroilíacas. La línea lateral es la cara anterior de la articulación; la línea medial es la cara posterior.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74" y="346942"/>
            <a:ext cx="6523548" cy="52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8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06683" y="2665693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2-11. </a:t>
            </a:r>
            <a:r>
              <a:rPr lang="es-MX" sz="1200" b="1" dirty="0"/>
              <a:t>Anatomía de superficie de las vértebras lumbares, el sacro y el cóccix.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978" y="212651"/>
            <a:ext cx="6074924" cy="5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00634" y="4407253"/>
            <a:ext cx="1059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2-12. </a:t>
            </a:r>
            <a:r>
              <a:rPr lang="es-MX" sz="1200" b="1" dirty="0"/>
              <a:t>Osificación de las vértebras. A) </a:t>
            </a:r>
            <a:r>
              <a:rPr lang="es-MX" sz="1200" dirty="0"/>
              <a:t>La vértebra C1 (atlas) carece de centrum. </a:t>
            </a:r>
            <a:r>
              <a:rPr lang="es-MX" sz="1200" b="1" dirty="0"/>
              <a:t>B </a:t>
            </a:r>
            <a:r>
              <a:rPr lang="es-MX" sz="1200" dirty="0"/>
              <a:t>y </a:t>
            </a:r>
            <a:r>
              <a:rPr lang="es-MX" sz="1200" b="1" dirty="0"/>
              <a:t>C) </a:t>
            </a:r>
            <a:r>
              <a:rPr lang="es-MX" sz="1200" dirty="0"/>
              <a:t>La vértebra C2 tiene dos centros, uno de los cuales forma la </a:t>
            </a:r>
            <a:r>
              <a:rPr lang="es-MX" sz="1200" dirty="0" smtClean="0"/>
              <a:t>mayor parte </a:t>
            </a:r>
            <a:r>
              <a:rPr lang="es-MX" sz="1200" dirty="0"/>
              <a:t>del diente. </a:t>
            </a:r>
            <a:r>
              <a:rPr lang="es-MX" sz="1200" b="1" dirty="0"/>
              <a:t>D </a:t>
            </a:r>
            <a:r>
              <a:rPr lang="es-MX" sz="1200" dirty="0"/>
              <a:t>a </a:t>
            </a:r>
            <a:r>
              <a:rPr lang="es-MX" sz="1200" b="1" dirty="0"/>
              <a:t>F) </a:t>
            </a:r>
            <a:r>
              <a:rPr lang="es-MX" sz="1200" dirty="0"/>
              <a:t>Se muestra el desarrollo de las vértebras cervicales típicas, incluidos </a:t>
            </a:r>
            <a:r>
              <a:rPr lang="es-MX" sz="1200" b="1" dirty="0"/>
              <a:t>(D) </a:t>
            </a:r>
            <a:r>
              <a:rPr lang="es-MX" sz="1200" dirty="0"/>
              <a:t>los centros de osificación primarios en el cartílago hialino, </a:t>
            </a:r>
            <a:r>
              <a:rPr lang="es-MX" sz="1200" b="1" dirty="0"/>
              <a:t>(E) </a:t>
            </a:r>
            <a:r>
              <a:rPr lang="es-MX" sz="1200" dirty="0"/>
              <a:t>una </a:t>
            </a:r>
            <a:r>
              <a:rPr lang="es-MX" sz="1200" dirty="0" smtClean="0"/>
              <a:t>TC de </a:t>
            </a:r>
            <a:r>
              <a:rPr lang="es-MX" sz="1200" dirty="0"/>
              <a:t>las vértebras mostradas en </a:t>
            </a:r>
            <a:r>
              <a:rPr lang="es-MX" sz="1200" b="1" dirty="0"/>
              <a:t>D </a:t>
            </a:r>
            <a:r>
              <a:rPr lang="es-MX" sz="1200" dirty="0"/>
              <a:t>(ME, médula espinal) y </a:t>
            </a:r>
            <a:r>
              <a:rPr lang="es-MX" sz="1200" b="1" dirty="0"/>
              <a:t>(F) </a:t>
            </a:r>
            <a:r>
              <a:rPr lang="es-MX" sz="1200" dirty="0"/>
              <a:t>los centros de osificación primarios y secundarios. </a:t>
            </a:r>
            <a:r>
              <a:rPr lang="es-MX" sz="1200" b="1" dirty="0"/>
              <a:t>G </a:t>
            </a:r>
            <a:r>
              <a:rPr lang="es-MX" sz="1200" dirty="0"/>
              <a:t>a </a:t>
            </a:r>
            <a:r>
              <a:rPr lang="es-MX" sz="1200" b="1" dirty="0"/>
              <a:t>I) </a:t>
            </a:r>
            <a:r>
              <a:rPr lang="es-MX" sz="1200" dirty="0"/>
              <a:t>Se muestra el desarrollo de las vértebras torácicas</a:t>
            </a:r>
            <a:r>
              <a:rPr lang="es-MX" sz="1200" dirty="0" smtClean="0"/>
              <a:t>, incluidos </a:t>
            </a:r>
            <a:r>
              <a:rPr lang="es-MX" sz="1200" b="1" dirty="0"/>
              <a:t>(G) </a:t>
            </a:r>
            <a:r>
              <a:rPr lang="es-MX" sz="1200" dirty="0"/>
              <a:t>los tres centros de osificación primarios en una vértebra cartilaginosa de un embrión de 7 semanas (obsérvense las articulaciones presentes en este estadio</a:t>
            </a:r>
            <a:r>
              <a:rPr lang="es-MX" sz="1200" dirty="0" smtClean="0"/>
              <a:t>), </a:t>
            </a:r>
            <a:r>
              <a:rPr lang="es-MX" sz="1200" b="1" dirty="0" smtClean="0"/>
              <a:t>(</a:t>
            </a:r>
            <a:r>
              <a:rPr lang="es-MX" sz="1200" b="1" dirty="0"/>
              <a:t>H) </a:t>
            </a:r>
            <a:r>
              <a:rPr lang="es-MX" sz="1200" dirty="0"/>
              <a:t>los centros de osificación primarios y secundarios (con las costillas desarrolladas a partir de los elementos costales) e </a:t>
            </a:r>
            <a:r>
              <a:rPr lang="es-MX" sz="1200" b="1" dirty="0"/>
              <a:t>(I) </a:t>
            </a:r>
            <a:r>
              <a:rPr lang="es-MX" sz="1200" dirty="0"/>
              <a:t>las partes óseas de una </a:t>
            </a:r>
            <a:r>
              <a:rPr lang="es-MX" sz="1200" dirty="0" smtClean="0"/>
              <a:t>vértebra torácica </a:t>
            </a:r>
            <a:r>
              <a:rPr lang="es-MX" sz="1200" dirty="0"/>
              <a:t>después de la esqueletización (con eliminación del cartílago). </a:t>
            </a:r>
            <a:r>
              <a:rPr lang="es-MX" sz="1200" b="1" dirty="0"/>
              <a:t>J </a:t>
            </a:r>
            <a:r>
              <a:rPr lang="es-MX" sz="1200" dirty="0"/>
              <a:t>a </a:t>
            </a:r>
            <a:r>
              <a:rPr lang="es-MX" sz="1200" b="1" dirty="0"/>
              <a:t>L) </a:t>
            </a:r>
            <a:r>
              <a:rPr lang="es-MX" sz="1200" dirty="0"/>
              <a:t>Se muestra el desarrollo de las vértebras lumbares, incluidos </a:t>
            </a:r>
            <a:r>
              <a:rPr lang="es-MX" sz="1200" b="1" dirty="0"/>
              <a:t>(J) </a:t>
            </a:r>
            <a:r>
              <a:rPr lang="es-MX" sz="1200" dirty="0"/>
              <a:t>los centros de </a:t>
            </a:r>
            <a:r>
              <a:rPr lang="es-MX" sz="1200" dirty="0" smtClean="0"/>
              <a:t>osificación primarios </a:t>
            </a:r>
            <a:r>
              <a:rPr lang="es-MX" sz="1200" dirty="0"/>
              <a:t>y secundarios, </a:t>
            </a:r>
            <a:r>
              <a:rPr lang="es-MX" sz="1200" b="1" dirty="0"/>
              <a:t>(K) </a:t>
            </a:r>
            <a:r>
              <a:rPr lang="es-MX" sz="1200" dirty="0"/>
              <a:t>las epífisis anulares separadas del cuerpo vertebral y </a:t>
            </a:r>
            <a:r>
              <a:rPr lang="es-MX" sz="1200" b="1" dirty="0"/>
              <a:t>(L) </a:t>
            </a:r>
            <a:r>
              <a:rPr lang="es-MX" sz="1200" dirty="0"/>
              <a:t>las epífisis anulares en su lugar. </a:t>
            </a:r>
            <a:r>
              <a:rPr lang="es-MX" sz="1200" b="1" dirty="0"/>
              <a:t>M </a:t>
            </a:r>
            <a:r>
              <a:rPr lang="es-MX" sz="1200" dirty="0"/>
              <a:t>y </a:t>
            </a:r>
            <a:r>
              <a:rPr lang="es-MX" sz="1200" b="1" dirty="0"/>
              <a:t>N) </a:t>
            </a:r>
            <a:r>
              <a:rPr lang="es-MX" sz="1200" dirty="0"/>
              <a:t>Se muestra el desarrollo del sacro. </a:t>
            </a:r>
            <a:r>
              <a:rPr lang="es-MX" sz="1200" dirty="0" smtClean="0"/>
              <a:t>Nótese que </a:t>
            </a:r>
            <a:r>
              <a:rPr lang="es-MX" sz="1200" dirty="0"/>
              <a:t>la osificación y la fusión de las vértebras sacras puede no completarse hasta los 35 años de edad.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4" y="1070957"/>
            <a:ext cx="10058400" cy="29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345635" y="1084031"/>
            <a:ext cx="3281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2-13. </a:t>
            </a:r>
            <a:r>
              <a:rPr lang="es-MX" sz="1200" b="1" dirty="0"/>
              <a:t>Variaciones en las vértebras y su relación con las costillas. A) </a:t>
            </a:r>
            <a:r>
              <a:rPr lang="es-MX" sz="1200" dirty="0" smtClean="0"/>
              <a:t>Se observa </a:t>
            </a:r>
            <a:r>
              <a:rPr lang="es-MX" sz="1200" dirty="0"/>
              <a:t>un «desplazamiento craneal», con 13 costillas; hay una costilla </a:t>
            </a:r>
            <a:r>
              <a:rPr lang="es-MX" sz="1200" dirty="0" smtClean="0"/>
              <a:t>cervical que </a:t>
            </a:r>
            <a:r>
              <a:rPr lang="es-MX" sz="1200" dirty="0"/>
              <a:t>se articula con C7, y una disminución de la 12.ª costilla que se articula </a:t>
            </a:r>
            <a:r>
              <a:rPr lang="es-MX" sz="1200" dirty="0" smtClean="0"/>
              <a:t>con T12</a:t>
            </a:r>
            <a:r>
              <a:rPr lang="es-MX" sz="1200" dirty="0"/>
              <a:t>. La vértebra L5 está parcialmente incorporada al sacro, pero esta «</a:t>
            </a:r>
            <a:r>
              <a:rPr lang="es-MX" sz="1200" dirty="0" smtClean="0"/>
              <a:t>sacralización» </a:t>
            </a:r>
            <a:r>
              <a:rPr lang="es-MX" sz="1200" dirty="0"/>
              <a:t>también puede ser completa. El segmento sacro más inferior (S5) se </a:t>
            </a:r>
            <a:r>
              <a:rPr lang="es-MX" sz="1200" dirty="0" smtClean="0"/>
              <a:t>halla parcialmente </a:t>
            </a:r>
            <a:r>
              <a:rPr lang="es-MX" sz="1200" dirty="0"/>
              <a:t>segmentado. </a:t>
            </a:r>
            <a:r>
              <a:rPr lang="es-MX" sz="1200" b="1" dirty="0"/>
              <a:t>B) </a:t>
            </a:r>
            <a:r>
              <a:rPr lang="es-MX" sz="1200" dirty="0"/>
              <a:t>Se observa la disposición habitual de las vértebras </a:t>
            </a:r>
            <a:r>
              <a:rPr lang="es-MX" sz="1200" dirty="0" smtClean="0"/>
              <a:t>y la </a:t>
            </a:r>
            <a:r>
              <a:rPr lang="es-MX" sz="1200" dirty="0"/>
              <a:t>posición de la 1.ª y la 12.ª costillas. </a:t>
            </a:r>
            <a:r>
              <a:rPr lang="es-MX" sz="1200" b="1" dirty="0"/>
              <a:t>C) </a:t>
            </a:r>
            <a:r>
              <a:rPr lang="es-MX" sz="1200" dirty="0"/>
              <a:t>Se muestra un </a:t>
            </a:r>
            <a:r>
              <a:rPr lang="es-MX" sz="1200" dirty="0" smtClean="0"/>
              <a:t> «desplazamiento </a:t>
            </a:r>
            <a:r>
              <a:rPr lang="es-MX" sz="1200" dirty="0"/>
              <a:t>caudal</a:t>
            </a:r>
            <a:r>
              <a:rPr lang="es-MX" sz="1200" dirty="0" smtClean="0"/>
              <a:t>», en </a:t>
            </a:r>
            <a:r>
              <a:rPr lang="es-MX" sz="1200" dirty="0"/>
              <a:t>el cual la 12.ª costilla tiene un mayor tamaño y hay una pequeña costilla lumbar</a:t>
            </a:r>
            <a:r>
              <a:rPr lang="es-MX" sz="1200" dirty="0" smtClean="0"/>
              <a:t>. Los </a:t>
            </a:r>
            <a:r>
              <a:rPr lang="es-MX" sz="1200" dirty="0"/>
              <a:t>procesos transversos de la vértebra L4 están aumentados de tamaño, </a:t>
            </a:r>
            <a:r>
              <a:rPr lang="es-MX" sz="1200" dirty="0" smtClean="0"/>
              <a:t>mientras que </a:t>
            </a:r>
            <a:r>
              <a:rPr lang="es-MX" sz="1200" dirty="0"/>
              <a:t>los de L5 se hallan muy reducidos. El primer segmento sacro se halla </a:t>
            </a:r>
            <a:r>
              <a:rPr lang="es-MX" sz="1200" dirty="0" smtClean="0"/>
              <a:t>parcialmente separado </a:t>
            </a:r>
            <a:r>
              <a:rPr lang="es-MX" sz="1200" dirty="0"/>
              <a:t>del resto del sacro, pero esta «lumbarización» también puede </a:t>
            </a:r>
            <a:r>
              <a:rPr lang="es-MX" sz="1200" dirty="0" smtClean="0"/>
              <a:t>ser completa</a:t>
            </a:r>
            <a:r>
              <a:rPr lang="es-MX" sz="1200" dirty="0"/>
              <a:t>. El 1.er segmento coccígeo está incorporado al sacro («sacralizado»).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962" y="929683"/>
            <a:ext cx="3635269" cy="4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964335" y="1676892"/>
            <a:ext cx="36602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</a:t>
            </a: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.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Efectos de la osteoporosis sobre la columna vertebral. A) </a:t>
            </a:r>
            <a:r>
              <a:rPr lang="es-MX" sz="1200" dirty="0"/>
              <a:t>Osteoporosis precoz o moderada caracterizada por la presencia de estrías verticales en </a:t>
            </a:r>
            <a:r>
              <a:rPr lang="es-MX" sz="1200" dirty="0" smtClean="0"/>
              <a:t>los cuerpos </a:t>
            </a:r>
            <a:r>
              <a:rPr lang="es-MX" sz="1200" dirty="0"/>
              <a:t>vertebrales. </a:t>
            </a:r>
            <a:r>
              <a:rPr lang="es-MX" sz="1200" b="1" dirty="0"/>
              <a:t>B) </a:t>
            </a:r>
            <a:r>
              <a:rPr lang="es-MX" sz="1200" dirty="0"/>
              <a:t>Más tarde desaparece el patrón estriado, pues la pérdida continuada de hueso esponjoso produce una radiotransparencia uniforme (imagen </a:t>
            </a:r>
            <a:r>
              <a:rPr lang="es-MX" sz="1200" dirty="0" smtClean="0"/>
              <a:t>menos blanca</a:t>
            </a:r>
            <a:r>
              <a:rPr lang="es-MX" sz="1200" dirty="0"/>
              <a:t>, más «transparente»). En cambio, el hueso cortical, aunque adelgazado, aparece </a:t>
            </a:r>
            <a:r>
              <a:rPr lang="es-MX" sz="1200" dirty="0" smtClean="0"/>
              <a:t>relativamente destacado</a:t>
            </a:r>
            <a:r>
              <a:rPr lang="es-MX" sz="1200" dirty="0"/>
              <a:t>. </a:t>
            </a:r>
            <a:r>
              <a:rPr lang="es-MX" sz="1200" b="1" dirty="0"/>
              <a:t>C) </a:t>
            </a:r>
            <a:r>
              <a:rPr lang="es-MX" sz="1200" dirty="0"/>
              <a:t>En la osteoporosis tardía en la región </a:t>
            </a:r>
            <a:r>
              <a:rPr lang="es-MX" sz="1200" dirty="0" smtClean="0"/>
              <a:t>torácica de </a:t>
            </a:r>
            <a:r>
              <a:rPr lang="es-MX" sz="1200" dirty="0"/>
              <a:t>la columna vertebral se observa una excesiva cifosis torácica por colapso de los cuerpos vertebrales, que han adquirido forma de cuña (C), plana (P) o bicóncava (B).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82" y="1331580"/>
            <a:ext cx="6355612" cy="33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096000" y="2716951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C2-2.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A) </a:t>
            </a:r>
            <a:r>
              <a:rPr lang="es-MX" sz="1200" dirty="0"/>
              <a:t>Localización de las laminectomías. </a:t>
            </a:r>
            <a:r>
              <a:rPr lang="es-MX" sz="1200" b="1" dirty="0"/>
              <a:t>B) </a:t>
            </a:r>
            <a:r>
              <a:rPr lang="es-MX" sz="1200" dirty="0"/>
              <a:t>Vista posterior, </a:t>
            </a:r>
            <a:r>
              <a:rPr lang="es-MX" sz="1200" dirty="0" smtClean="0"/>
              <a:t>tras la </a:t>
            </a:r>
            <a:r>
              <a:rPr lang="es-MX" sz="1200" dirty="0"/>
              <a:t>laminectomía.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671" y="352351"/>
            <a:ext cx="3732403" cy="49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98" y="98241"/>
            <a:ext cx="10058400" cy="55690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737" y="3609847"/>
            <a:ext cx="65740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4298730" y="3714532"/>
            <a:ext cx="7063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C2-3. </a:t>
            </a:r>
            <a:r>
              <a:rPr lang="es-MX" sz="1200" b="1" dirty="0"/>
              <a:t>Luxaciones de las vértebras cervicales. </a:t>
            </a:r>
            <a:r>
              <a:rPr lang="es-MX" sz="1200" dirty="0"/>
              <a:t>Se muestran cuatro estadios traumáticos: </a:t>
            </a:r>
            <a:r>
              <a:rPr lang="es-MX" sz="1200" b="1" dirty="0"/>
              <a:t>(A) </a:t>
            </a:r>
            <a:r>
              <a:rPr lang="es-MX" sz="1200" dirty="0"/>
              <a:t>estadio I, esguince por flexión; </a:t>
            </a:r>
            <a:r>
              <a:rPr lang="es-MX" sz="1200" b="1" dirty="0"/>
              <a:t>(B) </a:t>
            </a:r>
            <a:r>
              <a:rPr lang="es-MX" sz="1200" dirty="0"/>
              <a:t>estadio II, </a:t>
            </a:r>
            <a:r>
              <a:rPr lang="es-MX" sz="1200" dirty="0" smtClean="0"/>
              <a:t>subluxación anterior </a:t>
            </a:r>
            <a:r>
              <a:rPr lang="es-MX" sz="1200" dirty="0"/>
              <a:t>con desplazamiento anterior del 25 %; </a:t>
            </a:r>
            <a:r>
              <a:rPr lang="es-MX" sz="1200" b="1" dirty="0"/>
              <a:t>(C) </a:t>
            </a:r>
            <a:r>
              <a:rPr lang="es-MX" sz="1200" dirty="0"/>
              <a:t>estadio III, desplazamiento del 50 %, y </a:t>
            </a:r>
            <a:r>
              <a:rPr lang="es-MX" sz="1200" b="1" dirty="0"/>
              <a:t>(D) </a:t>
            </a:r>
            <a:r>
              <a:rPr lang="es-MX" sz="1200" dirty="0"/>
              <a:t>estadio IV, luxación completa. </a:t>
            </a:r>
            <a:r>
              <a:rPr lang="es-MX" sz="1200" b="1" dirty="0"/>
              <a:t>E) </a:t>
            </a:r>
            <a:r>
              <a:rPr lang="es-MX" sz="1200" dirty="0"/>
              <a:t>Radiografía lateral en la que </a:t>
            </a:r>
            <a:r>
              <a:rPr lang="es-MX" sz="1200" dirty="0" smtClean="0"/>
              <a:t>se observa </a:t>
            </a:r>
            <a:r>
              <a:rPr lang="es-MX" sz="1200" dirty="0"/>
              <a:t>una luxación en estadio III, con desplazamiento del 50 %. </a:t>
            </a:r>
            <a:r>
              <a:rPr lang="es-MX" sz="1200" b="1" dirty="0"/>
              <a:t>F) </a:t>
            </a:r>
            <a:r>
              <a:rPr lang="es-MX" sz="1200" dirty="0"/>
              <a:t>En esta exploración con RM en una luxación en estadio IV con lesión medular se observa la </a:t>
            </a:r>
            <a:r>
              <a:rPr lang="es-MX" sz="1200" dirty="0" smtClean="0"/>
              <a:t>fractura del </a:t>
            </a:r>
            <a:r>
              <a:rPr lang="es-MX" sz="1200" dirty="0"/>
              <a:t>cuerpo de C7 </a:t>
            </a:r>
            <a:r>
              <a:rPr lang="es-MX" sz="1200" i="1" dirty="0"/>
              <a:t>(punta de flecha blanca abierta)</a:t>
            </a:r>
            <a:r>
              <a:rPr lang="es-MX" sz="1200" dirty="0"/>
              <a:t>. El ligamento amarillo está roto </a:t>
            </a:r>
            <a:r>
              <a:rPr lang="es-MX" sz="1200" i="1" dirty="0"/>
              <a:t>(flecha negra curva) </a:t>
            </a:r>
            <a:r>
              <a:rPr lang="es-MX" sz="1200" dirty="0"/>
              <a:t>y el proceso espinoso está arrancado </a:t>
            </a:r>
            <a:r>
              <a:rPr lang="es-MX" sz="1200" i="1" dirty="0"/>
              <a:t>(flecha negra recta)</a:t>
            </a:r>
            <a:r>
              <a:rPr lang="es-MX" sz="1200" dirty="0"/>
              <a:t>. </a:t>
            </a:r>
            <a:r>
              <a:rPr lang="es-MX" sz="1200" b="1" dirty="0"/>
              <a:t>G) </a:t>
            </a:r>
            <a:r>
              <a:rPr lang="es-MX" sz="1200" dirty="0"/>
              <a:t>Esta </a:t>
            </a:r>
            <a:r>
              <a:rPr lang="es-MX" sz="1200" dirty="0" smtClean="0"/>
              <a:t>TC transversal </a:t>
            </a:r>
            <a:r>
              <a:rPr lang="es-MX" sz="1200" dirty="0"/>
              <a:t>(en el mismo paciente que en </a:t>
            </a:r>
            <a:r>
              <a:rPr lang="es-MX" sz="1200" b="1" dirty="0"/>
              <a:t>F</a:t>
            </a:r>
            <a:r>
              <a:rPr lang="es-MX" sz="1200" dirty="0"/>
              <a:t>) muestra la posición invertida de los procesos articulares de las vértebras C6 y C7, debido al «salto de las caras articulares».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4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3283176" y="5418125"/>
            <a:ext cx="5625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C2-4.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A </a:t>
            </a:r>
            <a:r>
              <a:rPr lang="es-MX" sz="1200" dirty="0"/>
              <a:t>y </a:t>
            </a:r>
            <a:r>
              <a:rPr lang="es-MX" sz="1200" b="1" dirty="0"/>
              <a:t>B) </a:t>
            </a:r>
            <a:r>
              <a:rPr lang="es-MX" sz="1200" dirty="0"/>
              <a:t>Fractura de Jefferson del atlas. </a:t>
            </a:r>
            <a:r>
              <a:rPr lang="es-MX" sz="1200" b="1" dirty="0"/>
              <a:t>C </a:t>
            </a:r>
            <a:r>
              <a:rPr lang="es-MX" sz="1200" dirty="0"/>
              <a:t>a </a:t>
            </a:r>
            <a:r>
              <a:rPr lang="es-MX" sz="1200" b="1" dirty="0"/>
              <a:t>E) </a:t>
            </a:r>
            <a:r>
              <a:rPr lang="es-MX" sz="1200" dirty="0"/>
              <a:t>Fractura de Jefferson.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65" y="187875"/>
            <a:ext cx="9083069" cy="52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FB8D57-464A-4A29-BABB-3D3FBA87D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104" y="932091"/>
            <a:ext cx="3519619" cy="4649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BEE54F-0794-4630-A621-D2CFBB7C648D}"/>
              </a:ext>
            </a:extLst>
          </p:cNvPr>
          <p:cNvSpPr txBox="1"/>
          <p:nvPr/>
        </p:nvSpPr>
        <p:spPr>
          <a:xfrm>
            <a:off x="355599" y="3105837"/>
            <a:ext cx="779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liss 2 Heavy" panose="02000506030000020004" pitchFamily="50" charset="0"/>
                <a:cs typeface="Levenim MT" pitchFamily="2" charset="-79"/>
              </a:rPr>
              <a:t>Capítulo </a:t>
            </a:r>
            <a:r>
              <a:rPr lang="es-MX" sz="3600" dirty="0" smtClean="0">
                <a:solidFill>
                  <a:schemeClr val="accent4">
                    <a:lumMod val="75000"/>
                  </a:schemeClr>
                </a:solidFill>
                <a:latin typeface="Bliss 2 ExtraLight" panose="02000506030000020004" pitchFamily="50" charset="0"/>
                <a:cs typeface="Levenim MT" pitchFamily="2" charset="-79"/>
              </a:rPr>
              <a:t>2 Dorso</a:t>
            </a:r>
            <a:endParaRPr lang="es-MX" sz="3600" dirty="0">
              <a:solidFill>
                <a:schemeClr val="accent4">
                  <a:lumMod val="75000"/>
                </a:schemeClr>
              </a:solidFill>
              <a:latin typeface="Bliss 2 ExtraLight" panose="02000506030000020004" pitchFamily="50" charset="0"/>
              <a:cs typeface="Levenim MT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4711B0B-097A-4224-9946-75C60A54C5E2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C84E756-E713-4981-B069-A88014B40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996DB87-614D-4685-9786-24590818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A084E1D-C6F5-4F3E-8F14-9BD04753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02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54434" y="2305578"/>
            <a:ext cx="3765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C2-5.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A </a:t>
            </a:r>
            <a:r>
              <a:rPr lang="es-MX" sz="1200" dirty="0"/>
              <a:t>a </a:t>
            </a:r>
            <a:r>
              <a:rPr lang="es-MX" sz="1200" b="1" dirty="0"/>
              <a:t>C) </a:t>
            </a:r>
            <a:r>
              <a:rPr lang="es-MX" sz="1200" dirty="0"/>
              <a:t>Fractura y luxación del axis. Vistas posterosuperior </a:t>
            </a:r>
            <a:r>
              <a:rPr lang="es-MX" sz="1200" b="1" dirty="0"/>
              <a:t>(A</a:t>
            </a:r>
            <a:r>
              <a:rPr lang="es-MX" sz="1200" b="1" dirty="0" smtClean="0"/>
              <a:t>) </a:t>
            </a:r>
            <a:r>
              <a:rPr lang="es-MX" sz="1200" dirty="0" smtClean="0"/>
              <a:t>y </a:t>
            </a:r>
            <a:r>
              <a:rPr lang="es-MX" sz="1200" dirty="0"/>
              <a:t>lateral </a:t>
            </a:r>
            <a:r>
              <a:rPr lang="es-MX" sz="1200" b="1" dirty="0"/>
              <a:t>(B) </a:t>
            </a:r>
            <a:r>
              <a:rPr lang="es-MX" sz="1200" dirty="0"/>
              <a:t>de una fractura de C2 en el ahorcamiento </a:t>
            </a:r>
            <a:r>
              <a:rPr lang="es-MX" sz="1200" i="1" dirty="0"/>
              <a:t>(flechas)</a:t>
            </a:r>
            <a:r>
              <a:rPr lang="es-MX" sz="1200" dirty="0"/>
              <a:t>. </a:t>
            </a:r>
            <a:r>
              <a:rPr lang="es-MX" sz="1200" b="1" dirty="0"/>
              <a:t>C) </a:t>
            </a:r>
            <a:r>
              <a:rPr lang="es-MX" sz="1200" dirty="0"/>
              <a:t>La </a:t>
            </a:r>
            <a:r>
              <a:rPr lang="es-MX" sz="1200" dirty="0" smtClean="0"/>
              <a:t>posición del </a:t>
            </a:r>
            <a:r>
              <a:rPr lang="es-MX" sz="1200" dirty="0"/>
              <a:t>nudo produce una hiperextensión durante el </a:t>
            </a:r>
            <a:r>
              <a:rPr lang="es-MX" sz="1200" dirty="0" smtClean="0"/>
              <a:t> ahorcamiento </a:t>
            </a:r>
            <a:r>
              <a:rPr lang="es-MX" sz="1200" i="1" dirty="0"/>
              <a:t>(flechas). </a:t>
            </a:r>
            <a:r>
              <a:rPr lang="es-MX" sz="1200" b="1" dirty="0"/>
              <a:t>D) </a:t>
            </a:r>
            <a:r>
              <a:rPr lang="es-MX" sz="1200" dirty="0" smtClean="0"/>
              <a:t>Radiografía en </a:t>
            </a:r>
            <a:r>
              <a:rPr lang="es-MX" sz="1200" dirty="0"/>
              <a:t>proyección lateral derecha en la cual se observa una fractura de </a:t>
            </a:r>
            <a:r>
              <a:rPr lang="es-MX" sz="1200" dirty="0" smtClean="0"/>
              <a:t>C2 </a:t>
            </a:r>
            <a:r>
              <a:rPr lang="es-MX" sz="1200" i="1" dirty="0" smtClean="0"/>
              <a:t>(</a:t>
            </a:r>
            <a:r>
              <a:rPr lang="es-MX" sz="1200" i="1" dirty="0"/>
              <a:t>flechas) </a:t>
            </a:r>
            <a:r>
              <a:rPr lang="es-MX" sz="1200" dirty="0"/>
              <a:t>por ahorcamiento.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396" y="95693"/>
            <a:ext cx="7649604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096000" y="2397911"/>
            <a:ext cx="394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C2-8. </a:t>
            </a:r>
            <a:r>
              <a:rPr lang="es-MX" sz="1200" b="1" dirty="0"/>
              <a:t>Estenosis espinal lumbar. </a:t>
            </a:r>
            <a:r>
              <a:rPr lang="es-MX" sz="1200" dirty="0"/>
              <a:t>Comparación de los forámenes </a:t>
            </a:r>
            <a:r>
              <a:rPr lang="es-MX" sz="1200" dirty="0" smtClean="0"/>
              <a:t>vertebrales normal </a:t>
            </a:r>
            <a:r>
              <a:rPr lang="es-MX" sz="1200" b="1" dirty="0"/>
              <a:t>(A) </a:t>
            </a:r>
            <a:r>
              <a:rPr lang="es-MX" sz="1200" dirty="0"/>
              <a:t>y estenosado </a:t>
            </a:r>
            <a:r>
              <a:rPr lang="es-MX" sz="1200" b="1" dirty="0"/>
              <a:t>(B). </a:t>
            </a:r>
            <a:r>
              <a:rPr lang="es-MX" sz="1200" dirty="0"/>
              <a:t>En la RM sagital </a:t>
            </a:r>
            <a:r>
              <a:rPr lang="es-MX" sz="1200" b="1" dirty="0"/>
              <a:t>(C) </a:t>
            </a:r>
            <a:r>
              <a:rPr lang="es-MX" sz="1200" dirty="0"/>
              <a:t>y transversal </a:t>
            </a:r>
            <a:r>
              <a:rPr lang="es-MX" sz="1200" b="1" dirty="0"/>
              <a:t>(D) </a:t>
            </a:r>
            <a:r>
              <a:rPr lang="es-MX" sz="1200" dirty="0" smtClean="0"/>
              <a:t>se demuestra </a:t>
            </a:r>
            <a:r>
              <a:rPr lang="es-MX" sz="1200" dirty="0"/>
              <a:t>una estenosis de alto grado causada por hipertrofia de los </a:t>
            </a:r>
            <a:r>
              <a:rPr lang="es-MX" sz="1200" dirty="0" smtClean="0"/>
              <a:t>procesos articulares </a:t>
            </a:r>
            <a:r>
              <a:rPr lang="es-MX" sz="1200" dirty="0"/>
              <a:t>y los ligamentos amarillos, con moderada protrusión periférica </a:t>
            </a:r>
            <a:r>
              <a:rPr lang="es-MX" sz="1200" dirty="0" smtClean="0"/>
              <a:t>del disco </a:t>
            </a:r>
            <a:r>
              <a:rPr lang="es-MX" sz="1200" dirty="0"/>
              <a:t>intervertebral L4-L5.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894" y="293736"/>
            <a:ext cx="2985122" cy="5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966148" y="2680532"/>
            <a:ext cx="390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C2-7.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Anestesia epidural. A) </a:t>
            </a:r>
            <a:r>
              <a:rPr lang="es-MX" sz="1200" dirty="0"/>
              <a:t>Palpación del ligamento sacrococcígeo. </a:t>
            </a:r>
            <a:r>
              <a:rPr lang="es-MX" sz="1200" b="1" dirty="0"/>
              <a:t>B </a:t>
            </a:r>
            <a:r>
              <a:rPr lang="es-MX" sz="1200" dirty="0"/>
              <a:t>y </a:t>
            </a:r>
            <a:r>
              <a:rPr lang="es-MX" sz="1200" b="1" dirty="0"/>
              <a:t>C) </a:t>
            </a:r>
            <a:r>
              <a:rPr lang="es-MX" sz="1200" dirty="0"/>
              <a:t>El sacro aparece cortado para mostrar la posición de la aguja. </a:t>
            </a:r>
            <a:r>
              <a:rPr lang="es-MX" sz="1200" b="1" dirty="0"/>
              <a:t>D) </a:t>
            </a:r>
            <a:r>
              <a:rPr lang="es-MX" sz="1200" dirty="0" smtClean="0"/>
              <a:t>Posición del </a:t>
            </a:r>
            <a:r>
              <a:rPr lang="es-MX" sz="1200" dirty="0"/>
              <a:t>paciente.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1" y="168286"/>
            <a:ext cx="7414247" cy="56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4016410" y="5217021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C2-8.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700" y="138222"/>
            <a:ext cx="3917000" cy="4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3220114" y="5167924"/>
            <a:ext cx="465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C2-9.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Efectos del envejecimiento sobre las vértebras.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122" y="1560370"/>
            <a:ext cx="7488127" cy="34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8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778317" y="2830306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C2-10. </a:t>
            </a:r>
            <a:r>
              <a:rPr lang="es-MX" sz="1200" b="1" dirty="0"/>
              <a:t>Lactante con espina bífida quística con </a:t>
            </a:r>
            <a:r>
              <a:rPr lang="es-MX" sz="1200" b="1" dirty="0" smtClean="0"/>
              <a:t>mielomeningocele en </a:t>
            </a:r>
            <a:r>
              <a:rPr lang="es-MX" sz="1200" b="1" dirty="0"/>
              <a:t>la región lumbar.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788" y="2035090"/>
            <a:ext cx="4938823" cy="2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345634" y="2112661"/>
            <a:ext cx="349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2-14. </a:t>
            </a:r>
            <a:r>
              <a:rPr lang="es-MX" sz="1200" b="1" dirty="0"/>
              <a:t>Vértebras y discos intervertebrales lumbares. </a:t>
            </a:r>
            <a:r>
              <a:rPr lang="es-MX" sz="1200" dirty="0"/>
              <a:t>En esta vista de </a:t>
            </a:r>
            <a:r>
              <a:rPr lang="es-MX" sz="1200" dirty="0" smtClean="0"/>
              <a:t>la región </a:t>
            </a:r>
            <a:r>
              <a:rPr lang="es-MX" sz="1200" dirty="0"/>
              <a:t>lumbar superior se observa la estructura de los anillos fibrosos de los </a:t>
            </a:r>
            <a:r>
              <a:rPr lang="es-MX" sz="1200" dirty="0" smtClean="0"/>
              <a:t>discos y </a:t>
            </a:r>
            <a:r>
              <a:rPr lang="es-MX" sz="1200" dirty="0"/>
              <a:t>las estructuras que intervienen en la formación de los forámenes intervertebrales</a:t>
            </a:r>
            <a:r>
              <a:rPr lang="es-MX" sz="1200" dirty="0" smtClean="0"/>
              <a:t>. El </a:t>
            </a:r>
            <a:r>
              <a:rPr lang="es-MX" sz="1200" dirty="0"/>
              <a:t>disco forma la mitad inferior del borde anterior de un foramen </a:t>
            </a:r>
            <a:r>
              <a:rPr lang="es-MX" sz="1200" dirty="0" smtClean="0"/>
              <a:t>intervertebral (</a:t>
            </a:r>
            <a:r>
              <a:rPr lang="es-MX" sz="1200" dirty="0"/>
              <a:t>excepto en la región cervical). Por lo tanto, la hernia del disco no afecta al</a:t>
            </a:r>
          </a:p>
          <a:p>
            <a:pPr algn="just"/>
            <a:r>
              <a:rPr lang="es-MX" sz="1200" dirty="0"/>
              <a:t>nervio espinal que sale de la parte superior del agujero, rodeado por el hueso.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61" y="1489591"/>
            <a:ext cx="5050872" cy="37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404938" y="4592724"/>
            <a:ext cx="938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2-15. </a:t>
            </a:r>
            <a:r>
              <a:rPr lang="es-MX" sz="1200" b="1" dirty="0"/>
              <a:t>Estructura y función de los discos intervertebrales. A) </a:t>
            </a:r>
            <a:r>
              <a:rPr lang="es-MX" sz="1200" dirty="0"/>
              <a:t>El disco se compone de un núcleo pulposo y un anillo fibroso. Las capas superficiales </a:t>
            </a:r>
            <a:r>
              <a:rPr lang="es-MX" sz="1200" dirty="0" smtClean="0"/>
              <a:t>del anillo </a:t>
            </a:r>
            <a:r>
              <a:rPr lang="es-MX" sz="1200" dirty="0"/>
              <a:t>se han cortado y separado para mostrar la dirección de las fibras. Nótese que el grosor combinado de las laminillas que forman el anillo disminuye en la </a:t>
            </a:r>
            <a:r>
              <a:rPr lang="es-MX" sz="1200" dirty="0" smtClean="0"/>
              <a:t>parte posterior</a:t>
            </a:r>
            <a:r>
              <a:rPr lang="es-MX" sz="1200" dirty="0"/>
              <a:t>; es decir, el anillo es más delgado en la parte de atrás. </a:t>
            </a:r>
            <a:r>
              <a:rPr lang="es-MX" sz="1200" b="1" dirty="0"/>
              <a:t>B) </a:t>
            </a:r>
            <a:r>
              <a:rPr lang="es-MX" sz="1200" dirty="0"/>
              <a:t>El núcleo pulposo fibrocartilaginoso ocupa el centro del disco y actúa como un mecanismo de </a:t>
            </a:r>
            <a:r>
              <a:rPr lang="es-MX" sz="1200" dirty="0" smtClean="0"/>
              <a:t>almohadillado para </a:t>
            </a:r>
            <a:r>
              <a:rPr lang="es-MX" sz="1200" dirty="0"/>
              <a:t>absorber los choques. </a:t>
            </a:r>
            <a:r>
              <a:rPr lang="es-MX" sz="1200" b="1" dirty="0"/>
              <a:t>C) </a:t>
            </a:r>
            <a:r>
              <a:rPr lang="es-MX" sz="1200" dirty="0"/>
              <a:t>El núcleo pulposo se aplana y el anillo fibroso protruye al aplicar peso, como ocurre al estar de pie y sobre todo al </a:t>
            </a:r>
            <a:r>
              <a:rPr lang="es-MX" sz="1200" dirty="0" smtClean="0"/>
              <a:t>cargar pesos</a:t>
            </a:r>
            <a:r>
              <a:rPr lang="es-MX" sz="1200" dirty="0"/>
              <a:t>. </a:t>
            </a:r>
            <a:r>
              <a:rPr lang="es-MX" sz="1200" b="1" dirty="0"/>
              <a:t>D) </a:t>
            </a:r>
            <a:r>
              <a:rPr lang="es-MX" sz="1200" dirty="0"/>
              <a:t>Durante los movimientos de flexión y extensión, el núcleo pulposo sirve de punto de apoyo. El anillo queda sometido simultáneamente a compresión en </a:t>
            </a:r>
            <a:r>
              <a:rPr lang="es-MX" sz="1200" dirty="0" smtClean="0"/>
              <a:t>un lado </a:t>
            </a:r>
            <a:r>
              <a:rPr lang="es-MX" sz="1200" dirty="0"/>
              <a:t>y tensión en el otro.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4" y="1142843"/>
            <a:ext cx="8155172" cy="32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679042" y="2295722"/>
            <a:ext cx="3691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2-16. </a:t>
            </a:r>
            <a:r>
              <a:rPr lang="es-MX" sz="1200" b="1" dirty="0"/>
              <a:t>Articulaciones uncovertebrales. </a:t>
            </a:r>
            <a:r>
              <a:rPr lang="es-MX" sz="1200" dirty="0"/>
              <a:t>Estas pequeñas estructuras</a:t>
            </a:r>
            <a:r>
              <a:rPr lang="es-MX" sz="1200" dirty="0" smtClean="0"/>
              <a:t>, semejantes </a:t>
            </a:r>
            <a:r>
              <a:rPr lang="es-MX" sz="1200" dirty="0"/>
              <a:t>a articulaciones sinoviales, se hallan entre los procesos unciformes </a:t>
            </a:r>
            <a:r>
              <a:rPr lang="es-MX" sz="1200" dirty="0" smtClean="0"/>
              <a:t>de los </a:t>
            </a:r>
            <a:r>
              <a:rPr lang="es-MX" sz="1200" dirty="0"/>
              <a:t>cuerpos de las vértebras inferiores y las superficies en bisel de los </a:t>
            </a:r>
            <a:r>
              <a:rPr lang="es-MX" sz="1200" dirty="0" smtClean="0"/>
              <a:t>cuerpos vertebrales </a:t>
            </a:r>
            <a:r>
              <a:rPr lang="es-MX" sz="1200" dirty="0"/>
              <a:t>inmediatamente superiores. Estas articulaciones se encuentran en </a:t>
            </a:r>
            <a:r>
              <a:rPr lang="es-MX" sz="1200" dirty="0" smtClean="0"/>
              <a:t>los bordes </a:t>
            </a:r>
            <a:r>
              <a:rPr lang="es-MX" sz="1200" dirty="0"/>
              <a:t>posterolaterales de los discos intervertebrales.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89" y="871870"/>
            <a:ext cx="3813822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841138" y="1775059"/>
            <a:ext cx="4143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2-17. </a:t>
            </a:r>
            <a:r>
              <a:rPr lang="es-MX" sz="1200" b="1" dirty="0"/>
              <a:t>Relación de los ligamentos con las vértebras y los discos intervertebrales</a:t>
            </a:r>
            <a:r>
              <a:rPr lang="es-MX" sz="1200" b="1" dirty="0" smtClean="0"/>
              <a:t>. </a:t>
            </a:r>
            <a:r>
              <a:rPr lang="es-MX" sz="1200" dirty="0" smtClean="0"/>
              <a:t>Se </a:t>
            </a:r>
            <a:r>
              <a:rPr lang="es-MX" sz="1200" dirty="0"/>
              <a:t>muestran las vértebras torácicas inferiores (T9-T12) y las </a:t>
            </a:r>
            <a:r>
              <a:rPr lang="es-MX" sz="1200" dirty="0" smtClean="0"/>
              <a:t>lumbares superiores </a:t>
            </a:r>
            <a:r>
              <a:rPr lang="es-MX" sz="1200" dirty="0"/>
              <a:t>(L1-L2), con sus discos y ligamentos asociados. Los pedículos </a:t>
            </a:r>
            <a:r>
              <a:rPr lang="es-MX" sz="1200" dirty="0" smtClean="0"/>
              <a:t>de las </a:t>
            </a:r>
            <a:r>
              <a:rPr lang="es-MX" sz="1200" dirty="0"/>
              <a:t>vértebras T9-T11 se han seccionado y se han eliminado sus cuerpos </a:t>
            </a:r>
            <a:r>
              <a:rPr lang="es-MX" sz="1200" dirty="0" smtClean="0"/>
              <a:t>vertebrales y </a:t>
            </a:r>
            <a:r>
              <a:rPr lang="es-MX" sz="1200" dirty="0"/>
              <a:t>discos intermedios para obtener una vista anatómica de la pared </a:t>
            </a:r>
            <a:r>
              <a:rPr lang="es-MX" sz="1200" dirty="0" smtClean="0"/>
              <a:t>posterior del </a:t>
            </a:r>
            <a:r>
              <a:rPr lang="es-MX" sz="1200" dirty="0"/>
              <a:t>conducto vertebral. Entre los pedículos adyacentes derechos o izquierdos, </a:t>
            </a:r>
            <a:r>
              <a:rPr lang="es-MX" sz="1200" dirty="0" smtClean="0"/>
              <a:t>los procesos </a:t>
            </a:r>
            <a:r>
              <a:rPr lang="es-MX" sz="1200" dirty="0"/>
              <a:t>articulares inferior y superior y las articulaciones cigapofisarias </a:t>
            </a:r>
            <a:r>
              <a:rPr lang="es-MX" sz="1200" dirty="0" smtClean="0"/>
              <a:t>entre ellas </a:t>
            </a:r>
            <a:r>
              <a:rPr lang="es-MX" sz="1200" dirty="0"/>
              <a:t>(cuyas cápsulas articulares se han eliminado) y la extensión más lateral </a:t>
            </a:r>
            <a:r>
              <a:rPr lang="es-MX" sz="1200" dirty="0" smtClean="0"/>
              <a:t>de los </a:t>
            </a:r>
            <a:r>
              <a:rPr lang="es-MX" sz="1200" dirty="0"/>
              <a:t>ligamentos amarillos, se forman los límites posteriores de los forámenes intervertebrales</a:t>
            </a:r>
            <a:r>
              <a:rPr lang="es-MX" sz="1200" dirty="0" smtClean="0"/>
              <a:t>. El </a:t>
            </a:r>
            <a:r>
              <a:rPr lang="es-MX" sz="1200" dirty="0"/>
              <a:t>ligamento longitudinal anterior es ancho, mientras que el </a:t>
            </a:r>
            <a:r>
              <a:rPr lang="es-MX" sz="1200" dirty="0" smtClean="0"/>
              <a:t>ligamento longitudinal </a:t>
            </a:r>
            <a:r>
              <a:rPr lang="es-MX" sz="1200" dirty="0"/>
              <a:t>posterior es estrecho.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86" y="317524"/>
            <a:ext cx="3816790" cy="5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90766" y="1655604"/>
            <a:ext cx="3497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Columna vertebral y sus cinco regiones. </a:t>
            </a:r>
            <a:r>
              <a:rPr lang="es-MX" sz="1200" dirty="0"/>
              <a:t>Las vértebras de (</a:t>
            </a:r>
            <a:r>
              <a:rPr lang="es-MX" sz="1200" b="1" dirty="0"/>
              <a:t>A </a:t>
            </a:r>
            <a:r>
              <a:rPr lang="es-MX" sz="1200" dirty="0"/>
              <a:t>y </a:t>
            </a:r>
            <a:r>
              <a:rPr lang="es-MX" sz="1200" b="1" dirty="0"/>
              <a:t>B</a:t>
            </a:r>
            <a:r>
              <a:rPr lang="es-MX" sz="1200" dirty="0"/>
              <a:t>) son típicas de cada una de las tres regiones móviles. La columna continua formada</a:t>
            </a:r>
          </a:p>
          <a:p>
            <a:pPr algn="just"/>
            <a:r>
              <a:rPr lang="es-MX" sz="1200" dirty="0"/>
              <a:t>por los cuerpos vertebrales y los </a:t>
            </a:r>
            <a:r>
              <a:rPr lang="es-MX" sz="1200" dirty="0" smtClean="0"/>
              <a:t>discos intervertebrales</a:t>
            </a:r>
            <a:r>
              <a:rPr lang="es-MX" sz="1200" dirty="0"/>
              <a:t>, que soporta el peso, aumenta de tamaño a medida que se desciende. En la visión posterior </a:t>
            </a:r>
            <a:r>
              <a:rPr lang="es-MX" sz="1200" b="1" dirty="0"/>
              <a:t>(C) </a:t>
            </a:r>
            <a:r>
              <a:rPr lang="es-MX" sz="1200" dirty="0"/>
              <a:t>se incluyen </a:t>
            </a:r>
            <a:r>
              <a:rPr lang="es-MX" sz="1200" dirty="0" smtClean="0"/>
              <a:t>los extremos </a:t>
            </a:r>
            <a:r>
              <a:rPr lang="es-MX" sz="1200" dirty="0"/>
              <a:t>vertebrales de las costillas, que representan el componente óseo del dorso. En </a:t>
            </a:r>
            <a:r>
              <a:rPr lang="es-MX" sz="1200" b="1" dirty="0"/>
              <a:t>(D), </a:t>
            </a:r>
            <a:r>
              <a:rPr lang="es-MX" sz="1200" dirty="0"/>
              <a:t>la sección de la columna vertebral, con las costillas, el cráneo y la pelvis</a:t>
            </a:r>
            <a:r>
              <a:rPr lang="es-MX" sz="1200" dirty="0" smtClean="0"/>
              <a:t>, pone </a:t>
            </a:r>
            <a:r>
              <a:rPr lang="es-MX" sz="1200" dirty="0"/>
              <a:t>de manifiesto el conducto vertebral. Los forámenes (agujeros) intervertebrales, que también se muestran en </a:t>
            </a:r>
            <a:r>
              <a:rPr lang="es-MX" sz="1200" b="1" dirty="0"/>
              <a:t>(B), </a:t>
            </a:r>
            <a:r>
              <a:rPr lang="es-MX" sz="1200" dirty="0"/>
              <a:t>son agujeros en la pared lateral del </a:t>
            </a:r>
            <a:r>
              <a:rPr lang="es-MX" sz="1200" dirty="0" smtClean="0"/>
              <a:t>conducto vertebral</a:t>
            </a:r>
            <a:r>
              <a:rPr lang="es-MX" sz="1200" dirty="0"/>
              <a:t>, a través de los cuales salen los nervios espinales.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56" y="405139"/>
            <a:ext cx="6525290" cy="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1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2471736" y="4577490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2-18. </a:t>
            </a:r>
            <a:r>
              <a:rPr lang="es-MX" sz="1200" b="1" dirty="0"/>
              <a:t>Articulaciones y ligamentos de la columna vertebral. A) </a:t>
            </a:r>
            <a:r>
              <a:rPr lang="es-MX" sz="1200" dirty="0"/>
              <a:t>Se muestran los ligamentos de la región cervical. Por encima del proceso espinoso </a:t>
            </a:r>
            <a:r>
              <a:rPr lang="es-MX" sz="1200" dirty="0" smtClean="0"/>
              <a:t>prominente de </a:t>
            </a:r>
            <a:r>
              <a:rPr lang="es-MX" sz="1200" dirty="0"/>
              <a:t>C7 (vértebra prominente), los procesos espinosos están situados profundamente y unidos al ligamento nucal suprayacente. </a:t>
            </a:r>
            <a:r>
              <a:rPr lang="es-MX" sz="1200" b="1" dirty="0"/>
              <a:t>B) </a:t>
            </a:r>
            <a:r>
              <a:rPr lang="es-MX" sz="1200" dirty="0"/>
              <a:t>Se muestran los </a:t>
            </a:r>
            <a:r>
              <a:rPr lang="es-MX" sz="1200" dirty="0" smtClean="0"/>
              <a:t>ligamentos de </a:t>
            </a:r>
            <a:r>
              <a:rPr lang="es-MX" sz="1200" dirty="0"/>
              <a:t>la región torácica. Los pedículos de las dos vértebras superiores se han seccionado y se han eliminado los arcos vertebrales para poner de manifiesto el </a:t>
            </a:r>
            <a:r>
              <a:rPr lang="es-MX" sz="1200" dirty="0" smtClean="0"/>
              <a:t>ligamento longitudinal </a:t>
            </a:r>
            <a:r>
              <a:rPr lang="es-MX" sz="1200" dirty="0"/>
              <a:t>posterior. Se exponen los ligamentos intertransverso, supraespinoso e interespinoso en asociación con las vértebras cuyos arcos vertebrales están intactos.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36" y="390127"/>
            <a:ext cx="8046927" cy="41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153525" y="1936252"/>
            <a:ext cx="3922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2-19. </a:t>
            </a:r>
            <a:r>
              <a:rPr lang="es-MX" sz="1200" b="1" dirty="0"/>
              <a:t>Inervación de las articulaciones cigapofisarias. </a:t>
            </a:r>
            <a:r>
              <a:rPr lang="es-MX" sz="1200" dirty="0"/>
              <a:t>Los ramos </a:t>
            </a:r>
            <a:r>
              <a:rPr lang="es-MX" sz="1200" dirty="0" smtClean="0"/>
              <a:t>posteriores proceden </a:t>
            </a:r>
            <a:r>
              <a:rPr lang="es-MX" sz="1200" dirty="0"/>
              <a:t>de los nervios espinales por fuera del foramen intervertebral </a:t>
            </a:r>
            <a:r>
              <a:rPr lang="es-MX" sz="1200" dirty="0" smtClean="0"/>
              <a:t>y se </a:t>
            </a:r>
            <a:r>
              <a:rPr lang="es-MX" sz="1200" dirty="0"/>
              <a:t>dividen en ramos medial y lateral. El ramo medial da lugar a ramos articulares</a:t>
            </a:r>
            <a:r>
              <a:rPr lang="es-MX" sz="1200" dirty="0" smtClean="0"/>
              <a:t>, que </a:t>
            </a:r>
            <a:r>
              <a:rPr lang="es-MX" sz="1200" dirty="0"/>
              <a:t>se distribuyen en la articulación cigapofisaria a ese nivel, y en la </a:t>
            </a:r>
            <a:r>
              <a:rPr lang="es-MX" sz="1200" dirty="0" smtClean="0"/>
              <a:t>articulación situada </a:t>
            </a:r>
            <a:r>
              <a:rPr lang="es-MX" sz="1200" dirty="0"/>
              <a:t>a un nivel por debajo de su salida. Por lo tanto, cada articulación </a:t>
            </a:r>
            <a:r>
              <a:rPr lang="es-MX" sz="1200" dirty="0" smtClean="0"/>
              <a:t>cigapofisaria recibe </a:t>
            </a:r>
            <a:r>
              <a:rPr lang="es-MX" sz="1200" dirty="0"/>
              <a:t>ramos articulares a partir del ramo medial de los ramos </a:t>
            </a:r>
            <a:r>
              <a:rPr lang="es-MX" sz="1200" dirty="0" smtClean="0"/>
              <a:t>posteriores de </a:t>
            </a:r>
            <a:r>
              <a:rPr lang="es-MX" sz="1200" dirty="0"/>
              <a:t>dos nervios espinales adyacentes. Los ramos mediales de ambos </a:t>
            </a:r>
            <a:r>
              <a:rPr lang="es-MX" sz="1200" dirty="0" smtClean="0"/>
              <a:t>ramos posteriores </a:t>
            </a:r>
            <a:r>
              <a:rPr lang="es-MX" sz="1200" dirty="0"/>
              <a:t>se han de seccionar para desnervar una articulación cigapofisaria.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91" y="704850"/>
            <a:ext cx="4814120" cy="49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2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15006" y="4903301"/>
            <a:ext cx="1084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2-20. </a:t>
            </a:r>
            <a:r>
              <a:rPr lang="es-MX" sz="1200" b="1" dirty="0"/>
              <a:t>Articulaciones y ligamentos craneovertebrales. A) </a:t>
            </a:r>
            <a:r>
              <a:rPr lang="es-MX" sz="1200" dirty="0"/>
              <a:t>Ligamentos de las articulaciones atlanto-occipitales y atlanto-axiales. La membrana tectoria y </a:t>
            </a:r>
            <a:r>
              <a:rPr lang="es-MX" sz="1200" dirty="0" smtClean="0"/>
              <a:t>el lado </a:t>
            </a:r>
            <a:r>
              <a:rPr lang="es-MX" sz="1200" dirty="0"/>
              <a:t>derecho del ligamento cruciforme del atlas se han eliminado para mostrar la unión del ligamento alar derecho al diente de C2 (axis). </a:t>
            </a:r>
            <a:r>
              <a:rPr lang="es-MX" sz="1200" b="1" dirty="0"/>
              <a:t>B) </a:t>
            </a:r>
            <a:r>
              <a:rPr lang="es-MX" sz="1200" dirty="0"/>
              <a:t>En la hemisección </a:t>
            </a:r>
            <a:r>
              <a:rPr lang="es-MX" sz="1200" dirty="0" smtClean="0"/>
              <a:t>de la región craneovertebral </a:t>
            </a:r>
            <a:r>
              <a:rPr lang="es-MX" sz="1200" dirty="0"/>
              <a:t>se observan las articulaciones medias y las continuidades membranosas de los ligamentos amarillos y los ligamentos longitudinales en </a:t>
            </a:r>
            <a:r>
              <a:rPr lang="es-MX" sz="1200" dirty="0" smtClean="0"/>
              <a:t>dicha región </a:t>
            </a:r>
            <a:r>
              <a:rPr lang="es-MX" sz="1200" i="1" dirty="0"/>
              <a:t>(continúa).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78692"/>
            <a:ext cx="10058400" cy="33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878" y="150319"/>
            <a:ext cx="7172325" cy="566737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878" y="3428247"/>
            <a:ext cx="3048000" cy="23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3425878" y="3585263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2-20. </a:t>
            </a:r>
            <a:r>
              <a:rPr lang="es-MX" sz="1200" i="1" dirty="0"/>
              <a:t>(Cont.) </a:t>
            </a:r>
            <a:r>
              <a:rPr lang="es-MX" sz="1200" b="1" dirty="0"/>
              <a:t>C) </a:t>
            </a:r>
            <a:r>
              <a:rPr lang="es-MX" sz="1200" dirty="0"/>
              <a:t>El atlas y el axis articulados muestran que la </a:t>
            </a:r>
            <a:r>
              <a:rPr lang="es-MX" sz="1200" dirty="0" smtClean="0"/>
              <a:t>articulación atlanto-axial </a:t>
            </a:r>
            <a:r>
              <a:rPr lang="es-MX" sz="1200" dirty="0"/>
              <a:t>media está constituida por el arco anterior, y que el </a:t>
            </a:r>
            <a:r>
              <a:rPr lang="es-MX" sz="1200" dirty="0" smtClean="0"/>
              <a:t>ligamento transverso </a:t>
            </a:r>
            <a:r>
              <a:rPr lang="es-MX" sz="1200" dirty="0"/>
              <a:t>del atlas forma un encaje que alberga el diente del axis. </a:t>
            </a:r>
            <a:r>
              <a:rPr lang="es-MX" sz="1200" b="1" dirty="0"/>
              <a:t>D) </a:t>
            </a:r>
            <a:r>
              <a:rPr lang="es-MX" sz="1200" dirty="0"/>
              <a:t>Durante </a:t>
            </a:r>
            <a:r>
              <a:rPr lang="es-MX" sz="1200" dirty="0" smtClean="0"/>
              <a:t>la rotación </a:t>
            </a:r>
            <a:r>
              <a:rPr lang="es-MX" sz="1200" dirty="0"/>
              <a:t>de la cabeza, el cráneo y el atlas giran conjuntamente en torno al </a:t>
            </a:r>
            <a:r>
              <a:rPr lang="es-MX" sz="1200" dirty="0" smtClean="0"/>
              <a:t>pivote del </a:t>
            </a:r>
            <a:r>
              <a:rPr lang="es-MX" sz="1200" dirty="0"/>
              <a:t>axis, como ocurre en los movimientos de negación gestual.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1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776844" y="1839178"/>
            <a:ext cx="3766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Membranas de las articulaciones craneovertebrales. A) </a:t>
            </a:r>
            <a:r>
              <a:rPr lang="es-MX" sz="1200" dirty="0" smtClean="0"/>
              <a:t>Solamente se </a:t>
            </a:r>
            <a:r>
              <a:rPr lang="es-MX" sz="1200" dirty="0"/>
              <a:t>incluye aquí la parte más anterior y gruesa del ligamento </a:t>
            </a:r>
            <a:r>
              <a:rPr lang="es-MX" sz="1200" dirty="0" smtClean="0"/>
              <a:t>longitudinal anterior </a:t>
            </a:r>
            <a:r>
              <a:rPr lang="es-MX" sz="1200" dirty="0"/>
              <a:t>para mostrar su continuación superior en forma de membrana </a:t>
            </a:r>
            <a:r>
              <a:rPr lang="es-MX" sz="1200" dirty="0" smtClean="0"/>
              <a:t>atlanto-axial anterior </a:t>
            </a:r>
            <a:r>
              <a:rPr lang="es-MX" sz="1200" dirty="0"/>
              <a:t>y membrana atlanto-occipital anterior. Lateralmente, las </a:t>
            </a:r>
            <a:r>
              <a:rPr lang="es-MX" sz="1200" dirty="0" smtClean="0"/>
              <a:t>membranas se </a:t>
            </a:r>
            <a:r>
              <a:rPr lang="es-MX" sz="1200" dirty="0"/>
              <a:t>mezclan con las cápsulas articulares de las articulaciones atlanto-axial </a:t>
            </a:r>
            <a:r>
              <a:rPr lang="es-MX" sz="1200" dirty="0" smtClean="0"/>
              <a:t>y atlanto-occipital </a:t>
            </a:r>
            <a:r>
              <a:rPr lang="es-MX" sz="1200" dirty="0"/>
              <a:t>laterales. </a:t>
            </a:r>
            <a:r>
              <a:rPr lang="es-MX" sz="1200" b="1" dirty="0"/>
              <a:t>B) </a:t>
            </a:r>
            <a:r>
              <a:rPr lang="es-MX" sz="1200" dirty="0"/>
              <a:t>Las membranas atlanto-occipital y </a:t>
            </a:r>
            <a:r>
              <a:rPr lang="es-MX" sz="1200" dirty="0" smtClean="0"/>
              <a:t>atlanto-axial posteriores </a:t>
            </a:r>
            <a:r>
              <a:rPr lang="es-MX" sz="1200" dirty="0"/>
              <a:t>cruzan los hiatos entre el arco posterior del atlas (C1) y el hueso </a:t>
            </a:r>
            <a:r>
              <a:rPr lang="es-MX" sz="1200" dirty="0" smtClean="0"/>
              <a:t>occipital (</a:t>
            </a:r>
            <a:r>
              <a:rPr lang="es-MX" sz="1200" dirty="0"/>
              <a:t>borde posterior del foramen magno) superiormente, y las láminas del </a:t>
            </a:r>
            <a:r>
              <a:rPr lang="es-MX" sz="1200" dirty="0" smtClean="0"/>
              <a:t>axis (</a:t>
            </a:r>
            <a:r>
              <a:rPr lang="es-MX" sz="1200" dirty="0"/>
              <a:t>C2) inferiormente. Las arterias vertebrales penetran en la membrana </a:t>
            </a:r>
            <a:r>
              <a:rPr lang="es-MX" sz="1200" dirty="0" smtClean="0"/>
              <a:t>atlanto-occipital antes </a:t>
            </a:r>
            <a:r>
              <a:rPr lang="es-MX" sz="1200" dirty="0"/>
              <a:t>de atravesar el foramen magno.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36" y="863747"/>
            <a:ext cx="4842594" cy="47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177844" y="2363811"/>
            <a:ext cx="349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2-22. </a:t>
            </a:r>
            <a:r>
              <a:rPr lang="es-MX" sz="1200" b="1" dirty="0"/>
              <a:t>Movimientos de la columna vertebral. A) </a:t>
            </a:r>
            <a:r>
              <a:rPr lang="es-MX" sz="1200" dirty="0" smtClean="0"/>
              <a:t>Se muestran </a:t>
            </a:r>
            <a:r>
              <a:rPr lang="es-MX" sz="1200" dirty="0"/>
              <a:t>la flexión y la extensión, ambas en el plano medio. </a:t>
            </a:r>
            <a:r>
              <a:rPr lang="es-MX" sz="1200" dirty="0" smtClean="0"/>
              <a:t>Estos dos </a:t>
            </a:r>
            <a:r>
              <a:rPr lang="es-MX" sz="1200" dirty="0"/>
              <a:t>movimientos se producen sobre todo en las regiones cervical </a:t>
            </a:r>
            <a:r>
              <a:rPr lang="es-MX" sz="1200" dirty="0" smtClean="0"/>
              <a:t>y lumbar</a:t>
            </a:r>
            <a:r>
              <a:rPr lang="es-MX" sz="1200" dirty="0"/>
              <a:t>. </a:t>
            </a:r>
            <a:r>
              <a:rPr lang="es-MX" sz="1200" b="1" dirty="0"/>
              <a:t>B) </a:t>
            </a:r>
            <a:r>
              <a:rPr lang="es-MX" sz="1200" dirty="0"/>
              <a:t>Flexión lateral (a derecha o izquierda en el plano frontal</a:t>
            </a:r>
            <a:r>
              <a:rPr lang="es-MX" sz="1200" dirty="0" smtClean="0"/>
              <a:t>). También </a:t>
            </a:r>
            <a:r>
              <a:rPr lang="es-MX" sz="1200" dirty="0"/>
              <a:t>ocurre principalmente en las regiones cervical y lumbar</a:t>
            </a:r>
            <a:r>
              <a:rPr lang="es-MX" sz="1200" dirty="0" smtClean="0"/>
              <a:t>. </a:t>
            </a:r>
            <a:r>
              <a:rPr lang="es-MX" sz="1200" b="1" dirty="0" smtClean="0"/>
              <a:t>C</a:t>
            </a:r>
            <a:r>
              <a:rPr lang="es-MX" sz="1200" b="1" dirty="0"/>
              <a:t>) </a:t>
            </a:r>
            <a:r>
              <a:rPr lang="es-MX" sz="1200" dirty="0"/>
              <a:t>Rotación en torno al eje longitudinal. Se produce </a:t>
            </a:r>
            <a:r>
              <a:rPr lang="es-MX" sz="1200" dirty="0" smtClean="0"/>
              <a:t>sobre todo </a:t>
            </a:r>
            <a:r>
              <a:rPr lang="es-MX" sz="1200" dirty="0"/>
              <a:t>en las articulaciones craneovertebrales (con un aumento en </a:t>
            </a:r>
            <a:r>
              <a:rPr lang="es-MX" sz="1200" dirty="0" smtClean="0"/>
              <a:t>la región </a:t>
            </a:r>
            <a:r>
              <a:rPr lang="es-MX" sz="1200" dirty="0"/>
              <a:t>cervical) y en la región torácica.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079" y="1518093"/>
            <a:ext cx="6258584" cy="34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4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379552" y="2240742"/>
            <a:ext cx="3497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2-23. </a:t>
            </a:r>
            <a:r>
              <a:rPr lang="es-MX" sz="1200" b="1" dirty="0"/>
              <a:t>Curvaturas de la columna vertebral. </a:t>
            </a:r>
            <a:r>
              <a:rPr lang="es-MX" sz="1200" dirty="0"/>
              <a:t>Las cuatro curvaturas </a:t>
            </a:r>
            <a:r>
              <a:rPr lang="es-MX" sz="1200" dirty="0" smtClean="0"/>
              <a:t>de la </a:t>
            </a:r>
            <a:r>
              <a:rPr lang="es-MX" sz="1200" dirty="0"/>
              <a:t>columna vertebral del adulto (cervical, torácica, lumbar y sacra) se </a:t>
            </a:r>
            <a:r>
              <a:rPr lang="es-MX" sz="1200" dirty="0" smtClean="0"/>
              <a:t>comparan con </a:t>
            </a:r>
            <a:r>
              <a:rPr lang="es-MX" sz="1200" dirty="0"/>
              <a:t>la curvatura en C de la columna durante la vida fetal, en la cual sólo se </a:t>
            </a:r>
            <a:r>
              <a:rPr lang="es-MX" sz="1200" dirty="0" smtClean="0"/>
              <a:t>observan las </a:t>
            </a:r>
            <a:r>
              <a:rPr lang="es-MX" sz="1200" dirty="0"/>
              <a:t>curvaturas primarias (1.ª). Las curvaturas secundarias (2.ª) se </a:t>
            </a:r>
            <a:r>
              <a:rPr lang="es-MX" sz="1200" dirty="0" smtClean="0"/>
              <a:t>desarrollan durante </a:t>
            </a:r>
            <a:r>
              <a:rPr lang="es-MX" sz="1200" dirty="0"/>
              <a:t>la lactancia y la niñez.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96" y="500911"/>
            <a:ext cx="4510728" cy="45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55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2081612" y="2754367"/>
            <a:ext cx="3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2-24. </a:t>
            </a:r>
            <a:r>
              <a:rPr lang="es-MX" sz="1200" b="1" dirty="0"/>
              <a:t>Anatomía de superficie de las curvaturas de la columna vertebral.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61" y="257402"/>
            <a:ext cx="2782338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0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898161" y="1384510"/>
            <a:ext cx="3497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2-25. </a:t>
            </a:r>
            <a:r>
              <a:rPr lang="es-MX" sz="1200" b="1" dirty="0"/>
              <a:t>Irrigación sanguínea de las vértebras. </a:t>
            </a:r>
            <a:r>
              <a:rPr lang="es-MX" sz="1200" dirty="0"/>
              <a:t>Las vértebras típicas </a:t>
            </a:r>
            <a:r>
              <a:rPr lang="es-MX" sz="1200" dirty="0" smtClean="0"/>
              <a:t>están irrigadas </a:t>
            </a:r>
            <a:r>
              <a:rPr lang="es-MX" sz="1200" dirty="0"/>
              <a:t>por arterias segmentarias; aquí, las arterias lumbares. En las </a:t>
            </a:r>
            <a:r>
              <a:rPr lang="es-MX" sz="1200" dirty="0" smtClean="0"/>
              <a:t>regiones torácica </a:t>
            </a:r>
            <a:r>
              <a:rPr lang="es-MX" sz="1200" dirty="0"/>
              <a:t>y lumbar, cada vértebra está rodeada en tres lugares por </a:t>
            </a:r>
            <a:r>
              <a:rPr lang="es-MX" sz="1200" dirty="0" smtClean="0"/>
              <a:t>arterias pares </a:t>
            </a:r>
            <a:r>
              <a:rPr lang="es-MX" sz="1200" dirty="0"/>
              <a:t>intercostales o lumbares, que surgen de la aorta. Las arterias </a:t>
            </a:r>
            <a:r>
              <a:rPr lang="es-MX" sz="1200" dirty="0" smtClean="0"/>
              <a:t>segmentarias suministran </a:t>
            </a:r>
            <a:r>
              <a:rPr lang="es-MX" sz="1200" dirty="0"/>
              <a:t>ramas centrales al cuerpo vertebral, y ramas posteriores a las </a:t>
            </a:r>
            <a:r>
              <a:rPr lang="es-MX" sz="1200" dirty="0" smtClean="0"/>
              <a:t>estructuras del </a:t>
            </a:r>
            <a:r>
              <a:rPr lang="es-MX" sz="1200" dirty="0"/>
              <a:t>arco vertebral y los músculos del dorso. Las ramas espinales </a:t>
            </a:r>
            <a:r>
              <a:rPr lang="es-MX" sz="1200" dirty="0" smtClean="0"/>
              <a:t>penetran en </a:t>
            </a:r>
            <a:r>
              <a:rPr lang="es-MX" sz="1200" dirty="0"/>
              <a:t>el conducto vertebral a través de los forámenes intervertebrales e irrigan </a:t>
            </a:r>
            <a:r>
              <a:rPr lang="es-MX" sz="1200" dirty="0" smtClean="0"/>
              <a:t>los huesos</a:t>
            </a:r>
            <a:r>
              <a:rPr lang="es-MX" sz="1200" dirty="0"/>
              <a:t>, el periostio, los ligamentos y las meninges que rodean el espacio epidural</a:t>
            </a:r>
            <a:r>
              <a:rPr lang="es-MX" sz="1200" dirty="0" smtClean="0"/>
              <a:t>, y </a:t>
            </a:r>
            <a:r>
              <a:rPr lang="es-MX" sz="1200" dirty="0"/>
              <a:t>las arterias radiculares medulares segmentarias que irrigan el tejido </a:t>
            </a:r>
            <a:r>
              <a:rPr lang="es-MX" sz="1200" dirty="0" smtClean="0"/>
              <a:t>nervioso (</a:t>
            </a:r>
            <a:r>
              <a:rPr lang="es-MX" sz="1200" dirty="0"/>
              <a:t>raíces del nervio espinal y médula espinal).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68" y="1018954"/>
            <a:ext cx="5139939" cy="42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7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171011" y="4891202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2-26. </a:t>
            </a:r>
            <a:r>
              <a:rPr lang="es-MX" sz="1200" b="1" dirty="0"/>
              <a:t>Drenaje venoso de la columna vertebral. A) </a:t>
            </a:r>
            <a:r>
              <a:rPr lang="es-MX" sz="1200" dirty="0"/>
              <a:t>El drenaje venoso cursa paralelamente al aporte arterial y penetra en los plexos venosos vertebrales </a:t>
            </a:r>
            <a:r>
              <a:rPr lang="es-MX" sz="1200" dirty="0" smtClean="0"/>
              <a:t>externo e </a:t>
            </a:r>
            <a:r>
              <a:rPr lang="es-MX" sz="1200" dirty="0"/>
              <a:t>interno. Existe también un drenaje anterolateral desde las superficies externas de las vértebras hacia las venas segmentarias. </a:t>
            </a:r>
            <a:r>
              <a:rPr lang="es-MX" sz="1200" b="1" dirty="0"/>
              <a:t>B) </a:t>
            </a:r>
            <a:r>
              <a:rPr lang="es-MX" sz="1200" dirty="0"/>
              <a:t>El denso plexo constituido </a:t>
            </a:r>
            <a:r>
              <a:rPr lang="es-MX" sz="1200" dirty="0" smtClean="0"/>
              <a:t>por vasos </a:t>
            </a:r>
            <a:r>
              <a:rPr lang="es-MX" sz="1200" dirty="0"/>
              <a:t>de paredes delgadas dentro del conducto vertebral, los plexos venosos vertebrales internos, están formados por anastomosis sin válvulas entre los senos </a:t>
            </a:r>
            <a:r>
              <a:rPr lang="es-MX" sz="1200" dirty="0" smtClean="0"/>
              <a:t>venosos longitudinales </a:t>
            </a:r>
            <a:r>
              <a:rPr lang="es-MX" sz="1200" dirty="0"/>
              <a:t>anterior y posterior.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64" y="1219093"/>
            <a:ext cx="8101694" cy="36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775042" y="1666366"/>
            <a:ext cx="3497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2-2. </a:t>
            </a:r>
            <a:r>
              <a:rPr lang="es-MX" sz="1200" b="1" dirty="0"/>
              <a:t>Vértebra típica, representada por la 2.ª vértebra lumbar. A) </a:t>
            </a:r>
            <a:r>
              <a:rPr lang="es-MX" sz="1200" dirty="0"/>
              <a:t>Los componentes funcionales son el cuerpo vertebral </a:t>
            </a:r>
            <a:r>
              <a:rPr lang="es-MX" sz="1200" i="1" dirty="0"/>
              <a:t>(color hueso)</a:t>
            </a:r>
            <a:r>
              <a:rPr lang="es-MX" sz="1200" dirty="0"/>
              <a:t>, un arco vertebral </a:t>
            </a:r>
            <a:r>
              <a:rPr lang="es-MX" sz="1200" i="1" dirty="0"/>
              <a:t>(rojo</a:t>
            </a:r>
            <a:r>
              <a:rPr lang="es-MX" sz="1200" i="1" dirty="0" smtClean="0"/>
              <a:t>) </a:t>
            </a:r>
            <a:r>
              <a:rPr lang="es-MX" sz="1200" dirty="0" smtClean="0"/>
              <a:t>y </a:t>
            </a:r>
            <a:r>
              <a:rPr lang="es-MX" sz="1200" dirty="0"/>
              <a:t>siete procesos: tres para inserciones musculares y apalancamiento </a:t>
            </a:r>
            <a:r>
              <a:rPr lang="es-MX" sz="1200" i="1" dirty="0"/>
              <a:t>(azul) </a:t>
            </a:r>
            <a:r>
              <a:rPr lang="es-MX" sz="1200" dirty="0"/>
              <a:t>y cuatro que participan en las articulaciones sinoviales con las vértebras adyacentes </a:t>
            </a:r>
            <a:r>
              <a:rPr lang="es-MX" sz="1200" i="1" dirty="0"/>
              <a:t>(amarillo</a:t>
            </a:r>
            <a:r>
              <a:rPr lang="es-MX" sz="1200" i="1" dirty="0" smtClean="0"/>
              <a:t>)</a:t>
            </a:r>
            <a:r>
              <a:rPr lang="es-MX" sz="1200" dirty="0" smtClean="0"/>
              <a:t>. </a:t>
            </a:r>
            <a:r>
              <a:rPr lang="es-MX" sz="1200" b="1" dirty="0" smtClean="0"/>
              <a:t>B </a:t>
            </a:r>
            <a:r>
              <a:rPr lang="es-MX" sz="1200" dirty="0"/>
              <a:t>y </a:t>
            </a:r>
            <a:r>
              <a:rPr lang="es-MX" sz="1200" b="1" dirty="0"/>
              <a:t>C) </a:t>
            </a:r>
            <a:r>
              <a:rPr lang="es-MX" sz="1200" dirty="0"/>
              <a:t>Se exponen las formaciones óseas de las vértebras. El foramen vertebral está limitado por el arco y el cuerpo vertebral. Una pequeña incisura vertebral </a:t>
            </a:r>
            <a:r>
              <a:rPr lang="es-MX" sz="1200" dirty="0" smtClean="0"/>
              <a:t>superior y </a:t>
            </a:r>
            <a:r>
              <a:rPr lang="es-MX" sz="1200" dirty="0"/>
              <a:t>otra inferior de mayor tamaño flanquean el pedículo. </a:t>
            </a:r>
            <a:r>
              <a:rPr lang="es-MX" sz="1200" b="1" dirty="0"/>
              <a:t>D) </a:t>
            </a:r>
            <a:r>
              <a:rPr lang="es-MX" sz="1200" dirty="0"/>
              <a:t>Las incisuras superior e inferior de las vértebras adyacentes, más el disco intervertebral que las une, </a:t>
            </a:r>
            <a:r>
              <a:rPr lang="es-MX" sz="1200" dirty="0" smtClean="0"/>
              <a:t>constituyen el </a:t>
            </a:r>
            <a:r>
              <a:rPr lang="es-MX" sz="1200" dirty="0"/>
              <a:t>foramen intervertebral para el paso del nervio espinal y sus vasos acompañantes. Cada proceso articular posee una cara articular, que está en contacto </a:t>
            </a:r>
            <a:r>
              <a:rPr lang="es-MX" sz="1200" dirty="0" smtClean="0"/>
              <a:t>con las </a:t>
            </a:r>
            <a:r>
              <a:rPr lang="es-MX" sz="1200" dirty="0"/>
              <a:t>caras articulares de las vértebras adyacentes (</a:t>
            </a:r>
            <a:r>
              <a:rPr lang="es-MX" sz="1200" b="1" dirty="0"/>
              <a:t>B </a:t>
            </a:r>
            <a:r>
              <a:rPr lang="es-MX" sz="1200" dirty="0"/>
              <a:t>a </a:t>
            </a:r>
            <a:r>
              <a:rPr lang="es-MX" sz="1200" b="1" dirty="0"/>
              <a:t>D</a:t>
            </a:r>
            <a:r>
              <a:rPr lang="es-MX" sz="1200" dirty="0"/>
              <a:t>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2" y="659070"/>
            <a:ext cx="7178748" cy="49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5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71789" y="1494827"/>
            <a:ext cx="3543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2-27. </a:t>
            </a:r>
            <a:r>
              <a:rPr lang="es-MX" sz="1200" b="1" dirty="0"/>
              <a:t>Inervación del periostio, de los ligamentos de la columna vertebral y de las meninges. </a:t>
            </a:r>
            <a:r>
              <a:rPr lang="es-MX" sz="1200" dirty="0"/>
              <a:t>A excepción de las articulaciones cigapofisarias y de los </a:t>
            </a:r>
            <a:r>
              <a:rPr lang="es-MX" sz="1200" dirty="0" smtClean="0"/>
              <a:t>elementos externos </a:t>
            </a:r>
            <a:r>
              <a:rPr lang="es-MX" sz="1200" dirty="0"/>
              <a:t>del arco vertebral, las estructuras fibroesqueléticas de la columna vertebral (y las meninges) reciben su inervación de los nervios meníngeos (recurrentes</a:t>
            </a:r>
            <a:r>
              <a:rPr lang="es-MX" sz="1200" dirty="0" smtClean="0"/>
              <a:t>). Aunque </a:t>
            </a:r>
            <a:r>
              <a:rPr lang="es-MX" sz="1200" dirty="0"/>
              <a:t>habitualmente se omiten en los diagramas e ilustraciones de los nervios espinales, estos delgados nervios son los primeros ramos que surgen de los </a:t>
            </a:r>
            <a:r>
              <a:rPr lang="es-MX" sz="1200" dirty="0" smtClean="0"/>
              <a:t>31 pares </a:t>
            </a:r>
            <a:r>
              <a:rPr lang="es-MX" sz="1200" dirty="0"/>
              <a:t>de nervios espinales, y son los nervios que conducen inicialmente las sensaciones dolorosas desde el dorso, ya sean producidas por la hernia aguda de un </a:t>
            </a:r>
            <a:r>
              <a:rPr lang="es-MX" sz="1200" dirty="0" smtClean="0"/>
              <a:t>disco intervertebral </a:t>
            </a:r>
            <a:r>
              <a:rPr lang="es-MX" sz="1200" dirty="0"/>
              <a:t>o por esguinces, contusiones, fracturas o tumores de la propia columna vertebral.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61" y="610691"/>
            <a:ext cx="5620350" cy="51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2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107078" y="2488594"/>
            <a:ext cx="363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C2-11.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Hernia del núcleo pulposo. A) </a:t>
            </a:r>
            <a:r>
              <a:rPr lang="es-MX" sz="1200" dirty="0"/>
              <a:t>Mitad derecha de la articulación </a:t>
            </a:r>
            <a:r>
              <a:rPr lang="es-MX" sz="1200" dirty="0" smtClean="0"/>
              <a:t>lumbosacra hemiseccionada </a:t>
            </a:r>
            <a:r>
              <a:rPr lang="es-MX" sz="1200" dirty="0"/>
              <a:t>y RM media de la región lumbosacra. </a:t>
            </a:r>
            <a:r>
              <a:rPr lang="es-MX" sz="1200" b="1" dirty="0"/>
              <a:t>B) </a:t>
            </a:r>
            <a:r>
              <a:rPr lang="es-MX" sz="1200" dirty="0"/>
              <a:t>Vistas inferiores</a:t>
            </a:r>
            <a:r>
              <a:rPr lang="es-MX" sz="1200" dirty="0" smtClean="0"/>
              <a:t>, corte </a:t>
            </a:r>
            <a:r>
              <a:rPr lang="es-MX" sz="1200" dirty="0"/>
              <a:t>transversal y RM transversal del disco intervertebral herniado. </a:t>
            </a:r>
            <a:r>
              <a:rPr lang="es-MX" sz="1200" b="1" dirty="0"/>
              <a:t>C) </a:t>
            </a:r>
            <a:r>
              <a:rPr lang="es-MX" sz="1200" dirty="0"/>
              <a:t>Vista posterior, cola de caballo. Las </a:t>
            </a:r>
            <a:r>
              <a:rPr lang="es-MX" sz="1200" i="1" dirty="0"/>
              <a:t>flechas </a:t>
            </a:r>
            <a:r>
              <a:rPr lang="es-MX" sz="1200" dirty="0"/>
              <a:t>de las RM indican hernias.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35" y="361507"/>
            <a:ext cx="6721441" cy="48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0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443659" y="2725059"/>
            <a:ext cx="4064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C2-12.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Lesión por flexión de las vértebras cervicales.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78" y="673823"/>
            <a:ext cx="5081820" cy="46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8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671635" y="4816773"/>
            <a:ext cx="884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C2-13. </a:t>
            </a:r>
            <a:r>
              <a:rPr lang="es-MX" sz="1200" b="1" dirty="0"/>
              <a:t>Degeneración del disco tratada con el reemplazo de este y fusión espinal. Vistas laterales. A) </a:t>
            </a:r>
            <a:r>
              <a:rPr lang="es-MX" sz="1200" dirty="0"/>
              <a:t>Degeneración del disco intervertebral L1-L2 </a:t>
            </a:r>
            <a:r>
              <a:rPr lang="es-MX" sz="1200" dirty="0" smtClean="0"/>
              <a:t>que compromete </a:t>
            </a:r>
            <a:r>
              <a:rPr lang="es-MX" sz="1200" dirty="0"/>
              <a:t>el foramen intervertebral, nervio L1; dolor irradiado a la región inguinal. </a:t>
            </a:r>
            <a:r>
              <a:rPr lang="es-MX" sz="1200" b="1" dirty="0"/>
              <a:t>B) </a:t>
            </a:r>
            <a:r>
              <a:rPr lang="es-MX" sz="1200" dirty="0"/>
              <a:t>Espacio intervertebral restaurado con un puente indicado por </a:t>
            </a:r>
            <a:r>
              <a:rPr lang="es-MX" sz="1200" dirty="0" smtClean="0"/>
              <a:t>marcadores radiopacos </a:t>
            </a:r>
            <a:r>
              <a:rPr lang="es-MX" sz="1200" dirty="0"/>
              <a:t>verticales. </a:t>
            </a:r>
            <a:r>
              <a:rPr lang="es-MX" sz="1200" b="1" dirty="0"/>
              <a:t>C) </a:t>
            </a:r>
            <a:r>
              <a:rPr lang="es-MX" sz="1200" dirty="0"/>
              <a:t>Fusión de las vértebras L1 y L2 mediante el reemplazo con un puente de hueso nuevo.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601" y="1008174"/>
            <a:ext cx="8575010" cy="37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7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2958211" y="5029425"/>
            <a:ext cx="627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C2-14.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Lesiones por extensión de las vértebras cervicales.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721" y="1713505"/>
            <a:ext cx="8346558" cy="2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3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4340122" y="5467901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C2-15.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Espondilólisis y espondilolistesis.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502" y="564493"/>
            <a:ext cx="8410995" cy="4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2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78115" y="2833300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C2-16. </a:t>
            </a:r>
            <a:r>
              <a:rPr lang="es-MX" sz="1200" b="1" dirty="0"/>
              <a:t>Fracturas del diente del axis (C2</a:t>
            </a:r>
            <a:r>
              <a:rPr lang="es-MX" sz="1200" b="1" dirty="0" smtClean="0"/>
              <a:t>).</a:t>
            </a:r>
            <a:endParaRPr lang="es-MX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42" y="439951"/>
            <a:ext cx="7614163" cy="53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2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392573" y="4965851"/>
            <a:ext cx="942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C2-17. </a:t>
            </a:r>
            <a:r>
              <a:rPr lang="es-MX" sz="1200" b="1" dirty="0"/>
              <a:t>Rotura del ligamento transverso del atlas. A) </a:t>
            </a:r>
            <a:r>
              <a:rPr lang="es-MX" sz="1200" dirty="0"/>
              <a:t>En esta vista lateral izquierda se observa que la subluxación de la articulación atlanto-axial </a:t>
            </a:r>
            <a:r>
              <a:rPr lang="es-MX" sz="1200" dirty="0" smtClean="0"/>
              <a:t>media da </a:t>
            </a:r>
            <a:r>
              <a:rPr lang="es-MX" sz="1200" dirty="0"/>
              <a:t>lugar a una rotura del ligamento transverso. El atlas se desplaza, pero el diente del axis se halla fijo. </a:t>
            </a:r>
            <a:r>
              <a:rPr lang="es-MX" sz="1200" b="1" dirty="0"/>
              <a:t>B) </a:t>
            </a:r>
            <a:r>
              <a:rPr lang="es-MX" sz="1200" dirty="0"/>
              <a:t>Esta vista de una fractura del diente del axis muestra </a:t>
            </a:r>
            <a:r>
              <a:rPr lang="es-MX" sz="1200" dirty="0" smtClean="0"/>
              <a:t>que este </a:t>
            </a:r>
            <a:r>
              <a:rPr lang="es-MX" sz="1200" dirty="0"/>
              <a:t>último y el atlas se desplazan conjuntamente como una sola unidad, debido a que el ligamento transverso mantiene el proceso adosado al arco anterior </a:t>
            </a:r>
            <a:r>
              <a:rPr lang="es-MX" sz="1200" dirty="0" smtClean="0"/>
              <a:t>del atlas</a:t>
            </a:r>
            <a:r>
              <a:rPr lang="es-MX" sz="1200" dirty="0"/>
              <a:t>. </a:t>
            </a:r>
            <a:r>
              <a:rPr lang="es-MX" sz="1200" b="1" dirty="0"/>
              <a:t>C </a:t>
            </a:r>
            <a:r>
              <a:rPr lang="es-MX" sz="1200" dirty="0"/>
              <a:t>y </a:t>
            </a:r>
            <a:r>
              <a:rPr lang="es-MX" sz="1200" b="1" dirty="0"/>
              <a:t>D) </a:t>
            </a:r>
            <a:r>
              <a:rPr lang="es-MX" sz="1200" dirty="0"/>
              <a:t>Vista inferior con TC y esquema interpretativo; se muestra una articulación atlanto-axial media normal con la regla de los tercios de </a:t>
            </a:r>
            <a:r>
              <a:rPr lang="es-MX" sz="1200" dirty="0" err="1"/>
              <a:t>Steele</a:t>
            </a:r>
            <a:r>
              <a:rPr lang="es-MX" sz="1200" dirty="0"/>
              <a:t>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71" y="415096"/>
            <a:ext cx="8304028" cy="42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0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12" y="937902"/>
            <a:ext cx="10058400" cy="45137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11" y="3636336"/>
            <a:ext cx="5118253" cy="18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2416273" y="4313157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C2-18. </a:t>
            </a:r>
            <a:r>
              <a:rPr lang="es-MX" sz="1200" b="1" dirty="0"/>
              <a:t>Curvaturas anormales de la columna vertebral.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7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934628" y="2218636"/>
            <a:ext cx="487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2-28. </a:t>
            </a:r>
            <a:r>
              <a:rPr lang="es-MX" sz="1200" b="1" dirty="0"/>
              <a:t>Músculos del dorso. A) </a:t>
            </a:r>
            <a:r>
              <a:rPr lang="es-MX" sz="1200" dirty="0"/>
              <a:t>Músculos extrínsecos superficiales. El trapecio se ha apartado a la izquierda para mostrar el nervio accesorio (NC XI), </a:t>
            </a:r>
            <a:r>
              <a:rPr lang="es-MX" sz="1200" dirty="0" smtClean="0"/>
              <a:t>que cursa </a:t>
            </a:r>
            <a:r>
              <a:rPr lang="es-MX" sz="1200" dirty="0"/>
              <a:t>en la cara profunda del músculo, y los músculos elevador de la escápula y romboides. </a:t>
            </a:r>
            <a:r>
              <a:rPr lang="es-MX" sz="1200" b="1" dirty="0"/>
              <a:t>B) </a:t>
            </a:r>
            <a:r>
              <a:rPr lang="es-MX" sz="1200" dirty="0"/>
              <a:t>En este corte transversal de parte del dorso se muestra la </a:t>
            </a:r>
            <a:r>
              <a:rPr lang="es-MX" sz="1200" dirty="0" smtClean="0"/>
              <a:t>localización de </a:t>
            </a:r>
            <a:r>
              <a:rPr lang="es-MX" sz="1200" dirty="0"/>
              <a:t>los músculos intrínsecos y las capas de fascia asociadas con ellos.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719" y="425302"/>
            <a:ext cx="3955959" cy="51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929380" y="4777177"/>
            <a:ext cx="1033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2-3. </a:t>
            </a:r>
            <a:r>
              <a:rPr lang="es-MX" sz="1200" b="1" dirty="0"/>
              <a:t>Aspectos internos de los cuerpos y el conducto vertebrales. </a:t>
            </a:r>
            <a:r>
              <a:rPr lang="es-MX" sz="1200" dirty="0"/>
              <a:t>Los cuerpos vertebrales constan principalmente de hueso esponjoso —con trabéculas </a:t>
            </a:r>
            <a:r>
              <a:rPr lang="es-MX" sz="1200" dirty="0" smtClean="0"/>
              <a:t>de sostén </a:t>
            </a:r>
            <a:r>
              <a:rPr lang="es-MX" sz="1200" dirty="0"/>
              <a:t>verticales altas unidas por otras horizontales cortas— recubierto por una capa relativamente delgada de hueso compacto. Los «cartílagos de crecimiento</a:t>
            </a:r>
            <a:r>
              <a:rPr lang="es-MX" sz="1200" dirty="0" smtClean="0"/>
              <a:t>» hialinos </a:t>
            </a:r>
            <a:r>
              <a:rPr lang="es-MX" sz="1200" dirty="0"/>
              <a:t>cubren las caras superior e inferior de los cuerpos vertebrales, rodeados por anillos epifisarios óseos lisos. El ligamento longitudinal posterior, que cubre </a:t>
            </a:r>
            <a:r>
              <a:rPr lang="es-MX" sz="1200" dirty="0" smtClean="0"/>
              <a:t>la cara </a:t>
            </a:r>
            <a:r>
              <a:rPr lang="es-MX" sz="1200" dirty="0"/>
              <a:t>posterior de los cuerpos vertebrales y une los discos intervertebrales, forma la parte anterior del conducto vertebral. Las caras lateral y posterior del </a:t>
            </a:r>
            <a:r>
              <a:rPr lang="es-MX" sz="1200" dirty="0" smtClean="0"/>
              <a:t>conducto vertebral </a:t>
            </a:r>
            <a:r>
              <a:rPr lang="es-MX" sz="1200" dirty="0"/>
              <a:t>están formadas por los arcos vertebrales (pedículos y láminas) que se alternan con los forámenes intervertebrales y los ligamentos amarillos.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54" y="533400"/>
            <a:ext cx="7038163" cy="40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9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56849" y="1437673"/>
            <a:ext cx="4191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2-29. </a:t>
            </a:r>
            <a:r>
              <a:rPr lang="es-MX" sz="1200" b="1" dirty="0"/>
              <a:t>Capas superficial e intermedia de los músculos intrínsecos del dorso: esplenio y erector de la columna. </a:t>
            </a:r>
            <a:r>
              <a:rPr lang="es-MX" sz="1200" dirty="0"/>
              <a:t>Los </a:t>
            </a:r>
            <a:r>
              <a:rPr lang="es-MX" sz="1200" dirty="0" smtClean="0"/>
              <a:t>músculos esternocleidomastoideo </a:t>
            </a:r>
            <a:r>
              <a:rPr lang="es-MX" sz="1200" dirty="0"/>
              <a:t>y </a:t>
            </a:r>
            <a:r>
              <a:rPr lang="es-MX" sz="1200" dirty="0" smtClean="0"/>
              <a:t>elevador de </a:t>
            </a:r>
            <a:r>
              <a:rPr lang="es-MX" sz="1200" dirty="0"/>
              <a:t>la escápula se han apartado para mostrar los músculos esplenio de la cabeza y esplenio cervical. A la derecha, se ha dejado </a:t>
            </a:r>
            <a:r>
              <a:rPr lang="es-MX" sz="1200" i="1" dirty="0"/>
              <a:t>in situ </a:t>
            </a:r>
            <a:r>
              <a:rPr lang="es-MX" sz="1200" dirty="0"/>
              <a:t>el músculo erector de la columna y </a:t>
            </a:r>
            <a:r>
              <a:rPr lang="es-MX" sz="1200" dirty="0" smtClean="0"/>
              <a:t>se observan </a:t>
            </a:r>
            <a:r>
              <a:rPr lang="es-MX" sz="1200" dirty="0"/>
              <a:t>las tres columnas de este músculo de gran tamaño. A la izquierda, el músculo espinoso, el más delgado y medial de los componentes del erector de la columna</a:t>
            </a:r>
            <a:r>
              <a:rPr lang="es-MX" sz="1200" dirty="0" smtClean="0"/>
              <a:t>, se </a:t>
            </a:r>
            <a:r>
              <a:rPr lang="es-MX" sz="1200" dirty="0"/>
              <a:t>presenta como músculo individual al separar los componentes </a:t>
            </a:r>
            <a:r>
              <a:rPr lang="es-MX" sz="1200" dirty="0" err="1"/>
              <a:t>longísimo</a:t>
            </a:r>
            <a:r>
              <a:rPr lang="es-MX" sz="1200" dirty="0"/>
              <a:t> e </a:t>
            </a:r>
            <a:r>
              <a:rPr lang="es-MX" sz="1200" dirty="0" err="1"/>
              <a:t>iliocostal</a:t>
            </a:r>
            <a:r>
              <a:rPr lang="es-MX" sz="1200" dirty="0"/>
              <a:t> del erector de la columna. A medida que ascienden las fibras, su dirección varía </a:t>
            </a:r>
            <a:r>
              <a:rPr lang="es-MX" sz="1200" dirty="0" smtClean="0"/>
              <a:t>en los </a:t>
            </a:r>
            <a:r>
              <a:rPr lang="es-MX" sz="1200" dirty="0"/>
              <a:t>tres grupos principales de músculos: los músculos superficiales (esplenio) cursan en sentido medial a lateral; los músculos intermedios (erector de la columna) se </a:t>
            </a:r>
            <a:r>
              <a:rPr lang="es-MX" sz="1200" dirty="0" smtClean="0"/>
              <a:t>dirigen en </a:t>
            </a:r>
            <a:r>
              <a:rPr lang="es-MX" sz="1200" dirty="0"/>
              <a:t>su mayoría verticalmente, y los músculos profundos (</a:t>
            </a:r>
            <a:r>
              <a:rPr lang="es-MX" sz="1200" dirty="0" err="1"/>
              <a:t>transversoespinosos</a:t>
            </a:r>
            <a:r>
              <a:rPr lang="es-MX" sz="1200" dirty="0"/>
              <a:t>) cursan principalmente en sentido lateral a </a:t>
            </a:r>
            <a:r>
              <a:rPr lang="es-MX" sz="1200" dirty="0" smtClean="0"/>
              <a:t>medial.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41" y="187088"/>
            <a:ext cx="5632363" cy="55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2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35583" y="2921721"/>
            <a:ext cx="422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2-30. </a:t>
            </a:r>
            <a:r>
              <a:rPr lang="es-MX" sz="1200" b="1" dirty="0"/>
              <a:t>Capa superficial de los músculos intrínsecos del dorso (músculos esplenios).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078" y="1597024"/>
            <a:ext cx="6126389" cy="31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0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529814" y="2723061"/>
            <a:ext cx="412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Capa intermedia de los músculos intrínsecos del dorso (músculos erectores de la columna).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41" y="197520"/>
            <a:ext cx="6929215" cy="55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8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3251647" y="4749311"/>
            <a:ext cx="568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2-32. </a:t>
            </a:r>
            <a:r>
              <a:rPr lang="es-MX" sz="1200" b="1" dirty="0"/>
              <a:t>Capa profunda de los músculos intrínsecos del dorso (músculos </a:t>
            </a:r>
            <a:r>
              <a:rPr lang="es-MX" sz="1200" b="1" dirty="0" err="1"/>
              <a:t>transversoespinosos</a:t>
            </a:r>
            <a:r>
              <a:rPr lang="es-MX" sz="1200" b="1" dirty="0"/>
              <a:t>). A) </a:t>
            </a:r>
            <a:r>
              <a:rPr lang="es-MX" sz="1200" dirty="0"/>
              <a:t>Fascia de los músculos </a:t>
            </a:r>
            <a:r>
              <a:rPr lang="es-MX" sz="1200" dirty="0" err="1"/>
              <a:t>multífido</a:t>
            </a:r>
            <a:r>
              <a:rPr lang="es-MX" sz="1200" dirty="0"/>
              <a:t>, elevador de las costillas</a:t>
            </a:r>
            <a:r>
              <a:rPr lang="es-MX" sz="1200" dirty="0" smtClean="0"/>
              <a:t>, intertransverso </a:t>
            </a:r>
            <a:r>
              <a:rPr lang="es-MX" sz="1200" dirty="0"/>
              <a:t>y toracolumbar. </a:t>
            </a:r>
            <a:r>
              <a:rPr lang="es-MX" sz="1200" b="1" dirty="0"/>
              <a:t>B) </a:t>
            </a:r>
            <a:r>
              <a:rPr lang="es-MX" sz="1200" dirty="0"/>
              <a:t>Rotadores y elevadores de las costillas.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4" y="1332974"/>
            <a:ext cx="10058400" cy="34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7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80753" y="1572537"/>
            <a:ext cx="3615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2-33. </a:t>
            </a:r>
            <a:r>
              <a:rPr lang="es-MX" sz="1200" b="1" dirty="0"/>
              <a:t>Capa profunda de los músculos intrínsecos del dorso. A) </a:t>
            </a:r>
            <a:r>
              <a:rPr lang="es-MX" sz="1200" dirty="0"/>
              <a:t>El grupo muscular </a:t>
            </a:r>
            <a:r>
              <a:rPr lang="es-MX" sz="1200" dirty="0" err="1"/>
              <a:t>transversoespinoso</a:t>
            </a:r>
            <a:r>
              <a:rPr lang="es-MX" sz="1200" dirty="0"/>
              <a:t> (capa profunda principal, </a:t>
            </a:r>
            <a:r>
              <a:rPr lang="es-MX" sz="1200" i="1" dirty="0"/>
              <a:t>granate</a:t>
            </a:r>
            <a:r>
              <a:rPr lang="es-MX" sz="1200" dirty="0"/>
              <a:t>) se halla </a:t>
            </a:r>
            <a:r>
              <a:rPr lang="es-MX" sz="1200" dirty="0" smtClean="0"/>
              <a:t>profundamente con </a:t>
            </a:r>
            <a:r>
              <a:rPr lang="es-MX" sz="1200" dirty="0"/>
              <a:t>respecto al erector de la columna (</a:t>
            </a:r>
            <a:r>
              <a:rPr lang="es-MX" sz="1200" i="1" dirty="0"/>
              <a:t>rosa, </a:t>
            </a:r>
            <a:r>
              <a:rPr lang="es-MX" sz="1200" dirty="0"/>
              <a:t>v. </a:t>
            </a:r>
            <a:r>
              <a:rPr lang="es-MX" sz="1200" b="1" dirty="0"/>
              <a:t>D</a:t>
            </a:r>
            <a:r>
              <a:rPr lang="es-MX" sz="1200" dirty="0"/>
              <a:t>). La corta costilla lumbar se articula con el proceso transverso de la vértebra L1. Esta variante común no </a:t>
            </a:r>
            <a:r>
              <a:rPr lang="es-MX" sz="1200" dirty="0" smtClean="0"/>
              <a:t>suele ocasionar </a:t>
            </a:r>
            <a:r>
              <a:rPr lang="es-MX" sz="1200" dirty="0"/>
              <a:t>problemas; no obstante, si se desconoce esta posibilidad, puede efectuarse un diagnóstico erróneo de fractura del proceso transverso. </a:t>
            </a:r>
            <a:r>
              <a:rPr lang="es-MX" sz="1200" b="1" dirty="0"/>
              <a:t>B) </a:t>
            </a:r>
            <a:r>
              <a:rPr lang="es-MX" sz="1200" dirty="0"/>
              <a:t>En la disección </a:t>
            </a:r>
            <a:r>
              <a:rPr lang="es-MX" sz="1200" dirty="0" smtClean="0"/>
              <a:t>más profunda </a:t>
            </a:r>
            <a:r>
              <a:rPr lang="es-MX" sz="1200" dirty="0"/>
              <a:t>se muestran los rotadores. Los músculos elevadores de las costillas representan los músculos </a:t>
            </a:r>
            <a:r>
              <a:rPr lang="es-MX" sz="1200" dirty="0" err="1"/>
              <a:t>intertransversos</a:t>
            </a:r>
            <a:r>
              <a:rPr lang="es-MX" sz="1200" dirty="0"/>
              <a:t> posteriores en la región torácica. </a:t>
            </a:r>
            <a:r>
              <a:rPr lang="es-MX" sz="1200" b="1" dirty="0"/>
              <a:t>C) </a:t>
            </a:r>
            <a:r>
              <a:rPr lang="es-MX" sz="1200" dirty="0"/>
              <a:t>Capa </a:t>
            </a:r>
            <a:r>
              <a:rPr lang="es-MX" sz="1200" dirty="0" smtClean="0"/>
              <a:t>profunda menor</a:t>
            </a:r>
            <a:r>
              <a:rPr lang="es-MX" sz="1200" dirty="0"/>
              <a:t>: interespinosos, </a:t>
            </a:r>
            <a:r>
              <a:rPr lang="es-MX" sz="1200" dirty="0" err="1"/>
              <a:t>intertransversos</a:t>
            </a:r>
            <a:r>
              <a:rPr lang="es-MX" sz="1200" dirty="0"/>
              <a:t> y elevadores de las costillas.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903" y="1083932"/>
            <a:ext cx="6820491" cy="36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3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204768" y="2820785"/>
            <a:ext cx="384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2-34. </a:t>
            </a:r>
            <a:r>
              <a:rPr lang="es-MX" sz="1200" b="1" dirty="0"/>
              <a:t>Principales músculos que movilizan las articulaciones intervertebrales cervicales.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461" y="717770"/>
            <a:ext cx="6395841" cy="4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2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90765" y="2659939"/>
            <a:ext cx="453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2-35. </a:t>
            </a:r>
            <a:r>
              <a:rPr lang="es-MX" sz="1200" b="1" dirty="0"/>
              <a:t>Principales músculos que producen movimientos de las articulaciones intervertebrales torácicas y lumbares.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98390"/>
            <a:ext cx="4338532" cy="4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2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529812" y="2624009"/>
            <a:ext cx="444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2-36. </a:t>
            </a:r>
            <a:r>
              <a:rPr lang="es-MX" sz="1200" b="1" dirty="0"/>
              <a:t>Anatomía de superficie de los músculos del dorso.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05" y="524188"/>
            <a:ext cx="6729663" cy="47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0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305976" y="2843933"/>
            <a:ext cx="410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2-37. </a:t>
            </a:r>
            <a:r>
              <a:rPr lang="es-MX" sz="1200" b="1" dirty="0"/>
              <a:t>Músculos suboccipitales y triángulo suboccipital.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512" y="831783"/>
            <a:ext cx="7460064" cy="43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72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675423" y="3014571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2-38. </a:t>
            </a:r>
            <a:r>
              <a:rPr lang="es-MX" sz="1200" b="1" dirty="0"/>
              <a:t>Nervios de la región cervical posterior, incluidos los de la región/triángulos suboccipitales.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72" y="828304"/>
            <a:ext cx="7026131" cy="47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06684" y="1806585"/>
            <a:ext cx="349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2-4. </a:t>
            </a:r>
            <a:r>
              <a:rPr lang="es-MX" sz="1200" b="1" dirty="0"/>
              <a:t>Comparación de las vértebras presacras. </a:t>
            </a:r>
            <a:r>
              <a:rPr lang="es-MX" sz="1200" dirty="0"/>
              <a:t>A medida que se desciende por la columna vertebral, los cuerpos vertebrales aumentan de tamaño, en </a:t>
            </a:r>
            <a:r>
              <a:rPr lang="es-MX" sz="1200" dirty="0" smtClean="0"/>
              <a:t>relación con </a:t>
            </a:r>
            <a:r>
              <a:rPr lang="es-MX" sz="1200" dirty="0"/>
              <a:t>la carga del peso corporal que han de soportar. El tamaño del conducto vertebral varía en función del diámetro de la médula espinal.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87" y="499730"/>
            <a:ext cx="5892785" cy="52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5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50523" y="2665692"/>
            <a:ext cx="3883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2-39. </a:t>
            </a:r>
            <a:r>
              <a:rPr lang="es-MX" sz="1200" b="1" dirty="0"/>
              <a:t>Columna vertebral, médula espinal, ganglios sensitivos de los nervios espinales y nervios espinales. </a:t>
            </a:r>
            <a:r>
              <a:rPr lang="es-MX" sz="1200" dirty="0"/>
              <a:t>Vistas lateral y anterior que muestran la </a:t>
            </a:r>
            <a:r>
              <a:rPr lang="es-MX" sz="1200" dirty="0" smtClean="0"/>
              <a:t>relación de </a:t>
            </a:r>
            <a:r>
              <a:rPr lang="es-MX" sz="1200" dirty="0"/>
              <a:t>los segmentos de la médula espinal (numerados) con los nervios espinales en la columna vertebral del adulto.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011" y="578764"/>
            <a:ext cx="5968299" cy="51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2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673786" y="2204029"/>
            <a:ext cx="3671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2-40. </a:t>
            </a:r>
            <a:r>
              <a:rPr lang="es-MX" sz="1200" b="1" dirty="0"/>
              <a:t>Médula espinal </a:t>
            </a:r>
            <a:r>
              <a:rPr lang="es-MX" sz="1200" b="1" i="1" dirty="0"/>
              <a:t>in situ</a:t>
            </a:r>
            <a:r>
              <a:rPr lang="es-MX" sz="1200" b="1" dirty="0"/>
              <a:t>. </a:t>
            </a:r>
            <a:r>
              <a:rPr lang="es-MX" sz="1200" dirty="0"/>
              <a:t>Se han retirado los arcos vertebrales y la cara posterior del sacro para exponer la médula espinal en el conducto vertebral</a:t>
            </a:r>
            <a:r>
              <a:rPr lang="es-MX" sz="1200" dirty="0" smtClean="0"/>
              <a:t>. También </a:t>
            </a:r>
            <a:r>
              <a:rPr lang="es-MX" sz="1200" dirty="0"/>
              <a:t>se ha abierto el saco dural espinal para poner de manifiesto la médula espinal y las raíces nerviosas posteriores, así como la terminación de la médula </a:t>
            </a:r>
            <a:r>
              <a:rPr lang="es-MX" sz="1200" dirty="0" smtClean="0"/>
              <a:t>espinal entre </a:t>
            </a:r>
            <a:r>
              <a:rPr lang="es-MX" sz="1200" dirty="0"/>
              <a:t>las vértebras L1 y L2, y la terminación del saco dural espinal en el segmento S2.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06" y="207064"/>
            <a:ext cx="3723663" cy="55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0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357080" y="2573360"/>
            <a:ext cx="391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Cola de caballo y </a:t>
            </a:r>
            <a:r>
              <a:rPr lang="es-MX" sz="1200" b="1" dirty="0" err="1"/>
              <a:t>filum</a:t>
            </a:r>
            <a:r>
              <a:rPr lang="es-MX" sz="1200" b="1" dirty="0"/>
              <a:t> terminal en la cisterna lumbar. </a:t>
            </a:r>
            <a:r>
              <a:rPr lang="es-MX" sz="1200" dirty="0" smtClean="0"/>
              <a:t>Obsérvese que </a:t>
            </a:r>
            <a:r>
              <a:rPr lang="es-MX" sz="1200" dirty="0"/>
              <a:t>los manguitos durales se extienden desde el saco lumbar, rodeando </a:t>
            </a:r>
            <a:r>
              <a:rPr lang="es-MX" sz="1200" dirty="0" smtClean="0"/>
              <a:t>a los </a:t>
            </a:r>
            <a:r>
              <a:rPr lang="es-MX" sz="1200" dirty="0"/>
              <a:t>ganglios sensoriales espinales.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3141130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8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589817" y="2499778"/>
            <a:ext cx="349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2-42. </a:t>
            </a:r>
            <a:r>
              <a:rPr lang="es-MX" sz="1200" b="1" dirty="0"/>
              <a:t>Médula espinal, nervios espinales y meninges espinales. </a:t>
            </a:r>
            <a:r>
              <a:rPr lang="es-MX" sz="1200" dirty="0" smtClean="0"/>
              <a:t>Tres membranas </a:t>
            </a:r>
            <a:r>
              <a:rPr lang="es-MX" sz="1200" dirty="0"/>
              <a:t>(las meninges espinales) recubren la médula espinal: duramadre</a:t>
            </a:r>
            <a:r>
              <a:rPr lang="es-MX" sz="1200" dirty="0" smtClean="0"/>
              <a:t>, aracnoides </a:t>
            </a:r>
            <a:r>
              <a:rPr lang="es-MX" sz="1200" dirty="0"/>
              <a:t>y piamadre. Cuando las raíces de los nervios espinales se </a:t>
            </a:r>
            <a:r>
              <a:rPr lang="es-MX" sz="1200" dirty="0" smtClean="0"/>
              <a:t>extienden hacia </a:t>
            </a:r>
            <a:r>
              <a:rPr lang="es-MX" sz="1200" dirty="0"/>
              <a:t>los forámenes intervertebrales, quedan rodeadas por una vaina (manguito</a:t>
            </a:r>
            <a:r>
              <a:rPr lang="es-MX" sz="1200" dirty="0" smtClean="0"/>
              <a:t>) radicular </a:t>
            </a:r>
            <a:r>
              <a:rPr lang="es-MX" sz="1200" dirty="0"/>
              <a:t>dural, que continúa distalmente con el epineuro del nervio espinal.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33" y="1395679"/>
            <a:ext cx="5046589" cy="33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7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10010" y="2758026"/>
            <a:ext cx="387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2-43. </a:t>
            </a:r>
            <a:r>
              <a:rPr lang="es-MX" sz="1200" b="1" dirty="0"/>
              <a:t>Sección transversal de la médula espinal </a:t>
            </a:r>
            <a:r>
              <a:rPr lang="es-MX" sz="1200" b="1" i="1" dirty="0"/>
              <a:t>in situ </a:t>
            </a:r>
            <a:r>
              <a:rPr lang="es-MX" sz="1200" b="1" dirty="0"/>
              <a:t>para exponer las meninges y los espacios asociados.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335" y="305034"/>
            <a:ext cx="6345863" cy="53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33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687879" y="2495866"/>
            <a:ext cx="369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2-44. </a:t>
            </a:r>
            <a:r>
              <a:rPr lang="es-MX" sz="1200" b="1" dirty="0"/>
              <a:t>Médula espinal dentro de sus meninges. </a:t>
            </a:r>
            <a:r>
              <a:rPr lang="es-MX" sz="1200" dirty="0"/>
              <a:t>La duramadre y </a:t>
            </a:r>
            <a:r>
              <a:rPr lang="es-MX" sz="1200" dirty="0" smtClean="0"/>
              <a:t>la aracnoides </a:t>
            </a:r>
            <a:r>
              <a:rPr lang="es-MX" sz="1200" dirty="0"/>
              <a:t>se han separado y fijado en posición plana para exponer la </a:t>
            </a:r>
            <a:r>
              <a:rPr lang="es-MX" sz="1200" dirty="0" smtClean="0"/>
              <a:t>médula espinal </a:t>
            </a:r>
            <a:r>
              <a:rPr lang="es-MX" sz="1200" dirty="0"/>
              <a:t>y los ligamentos dentados entre las raíces de los nervios espinales </a:t>
            </a:r>
            <a:r>
              <a:rPr lang="es-MX" sz="1200" dirty="0" smtClean="0"/>
              <a:t>posteriores y </a:t>
            </a:r>
            <a:r>
              <a:rPr lang="es-MX" sz="1200" dirty="0"/>
              <a:t>anteriores.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5" y="684875"/>
            <a:ext cx="5090868" cy="46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2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38223" y="1467609"/>
            <a:ext cx="39127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2-45. </a:t>
            </a:r>
            <a:r>
              <a:rPr lang="es-MX" sz="1200" b="1" dirty="0"/>
              <a:t>Extremo inferior del saco dural espinal. A) </a:t>
            </a:r>
            <a:r>
              <a:rPr lang="es-MX" sz="1200" dirty="0"/>
              <a:t>Se ha realizado una laminectomía (es decir, se han extirpado los arcos vertebrales de las vértebras </a:t>
            </a:r>
            <a:r>
              <a:rPr lang="es-MX" sz="1200" dirty="0" smtClean="0"/>
              <a:t>lumbares y </a:t>
            </a:r>
            <a:r>
              <a:rPr lang="es-MX" sz="1200" dirty="0"/>
              <a:t>sacras) para mostrar el extremo inferior del saco dural, el cual engloba la cisterna lumbar que contiene LCE y la cola de caballo. Los ganglios sensitivos de </a:t>
            </a:r>
            <a:r>
              <a:rPr lang="es-MX" sz="1200" dirty="0" smtClean="0"/>
              <a:t>los nervios </a:t>
            </a:r>
            <a:r>
              <a:rPr lang="es-MX" sz="1200" dirty="0"/>
              <a:t>espinales lumbares están situados dentro de los forámenes intervertebrales, pero los ganglios sensitivos de los nervios espinales sacros (S1-S5) se hallan en </a:t>
            </a:r>
            <a:r>
              <a:rPr lang="es-MX" sz="1200" dirty="0" smtClean="0"/>
              <a:t>el conducto </a:t>
            </a:r>
            <a:r>
              <a:rPr lang="es-MX" sz="1200" dirty="0"/>
              <a:t>sacro. En la región lumbar, los nervios que salen de los forámenes intervertebrales discurren por encima de los discos intervertebrales a ese nivel; por </a:t>
            </a:r>
            <a:r>
              <a:rPr lang="es-MX" sz="1200" dirty="0" smtClean="0"/>
              <a:t>lo tanto</a:t>
            </a:r>
            <a:r>
              <a:rPr lang="es-MX" sz="1200" dirty="0"/>
              <a:t>, la hernia del núcleo pulposo tiende a presionar sobre los nervios que se dirigen a niveles inferiores. </a:t>
            </a:r>
            <a:r>
              <a:rPr lang="es-MX" sz="1200" b="1" dirty="0"/>
              <a:t>B) </a:t>
            </a:r>
            <a:r>
              <a:rPr lang="es-MX" sz="1200" dirty="0" err="1"/>
              <a:t>Mielografía</a:t>
            </a:r>
            <a:r>
              <a:rPr lang="es-MX" sz="1200" dirty="0"/>
              <a:t> de la región lumbar. Se inyectó el medio </a:t>
            </a:r>
            <a:r>
              <a:rPr lang="es-MX" sz="1200" dirty="0" smtClean="0"/>
              <a:t>de contraste </a:t>
            </a:r>
            <a:r>
              <a:rPr lang="es-MX" sz="1200" dirty="0"/>
              <a:t>en la cisterna lumbar. Las proyecciones laterales indican las extensiones del espacio subaracnoideo al interior de las vainas radiculares durales, en torno a </a:t>
            </a:r>
            <a:r>
              <a:rPr lang="es-MX" sz="1200" dirty="0" smtClean="0"/>
              <a:t>las raíces </a:t>
            </a:r>
            <a:r>
              <a:rPr lang="es-MX" sz="1200" dirty="0"/>
              <a:t>de los nervios espinales.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004" y="856361"/>
            <a:ext cx="8011886" cy="48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2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5792375" y="2606104"/>
            <a:ext cx="386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2-46. </a:t>
            </a:r>
            <a:r>
              <a:rPr lang="es-MX" sz="1200" b="1" dirty="0"/>
              <a:t>Médula espinal, filetes radiculares y raíces nerviosas </a:t>
            </a:r>
            <a:r>
              <a:rPr lang="es-MX" sz="1200" b="1" dirty="0" smtClean="0"/>
              <a:t>anteriores y </a:t>
            </a:r>
            <a:r>
              <a:rPr lang="es-MX" sz="1200" b="1" dirty="0"/>
              <a:t>posteriores, ganglios sensitivos de nervios espinales, nervios espinales </a:t>
            </a:r>
            <a:r>
              <a:rPr lang="es-MX" sz="1200" b="1" dirty="0" smtClean="0"/>
              <a:t>y meninges</a:t>
            </a:r>
            <a:r>
              <a:rPr lang="es-MX" sz="1200" b="1" dirty="0"/>
              <a:t>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386" y="725489"/>
            <a:ext cx="4036542" cy="46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9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890766" y="2387308"/>
            <a:ext cx="372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2-47. </a:t>
            </a:r>
            <a:r>
              <a:rPr lang="es-MX" sz="1200" b="1" dirty="0"/>
              <a:t>Irrigación arterial de la médula espinal. A </a:t>
            </a:r>
            <a:r>
              <a:rPr lang="es-MX" sz="1200" dirty="0"/>
              <a:t>y </a:t>
            </a:r>
            <a:r>
              <a:rPr lang="es-MX" sz="1200" b="1" dirty="0"/>
              <a:t>B) </a:t>
            </a:r>
            <a:r>
              <a:rPr lang="es-MX" sz="1200" dirty="0"/>
              <a:t>Tres arterias longitudinales irrigan la médula espinal: una arteria espinal anterior y dos arterias </a:t>
            </a:r>
            <a:r>
              <a:rPr lang="es-MX" sz="1200" dirty="0" smtClean="0"/>
              <a:t>espinales posteriores</a:t>
            </a:r>
            <a:r>
              <a:rPr lang="es-MX" sz="1200" dirty="0"/>
              <a:t>. Las arterias radiculares se muestran sólo en los niveles cervical y torácico, pero también están presentes en los niveles lumbar y sacro.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08" y="0"/>
            <a:ext cx="5025095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45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2338386" y="4759722"/>
            <a:ext cx="75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2-48. </a:t>
            </a:r>
            <a:r>
              <a:rPr lang="es-MX" sz="1200" b="1" dirty="0"/>
              <a:t>Irrigación arterial y drenaje venoso de la médula espinal y de las raíces de los nervios espinales. A) </a:t>
            </a:r>
            <a:r>
              <a:rPr lang="es-MX" sz="1200" dirty="0"/>
              <a:t>Las venas que drenan la médula espinal, así </a:t>
            </a:r>
            <a:r>
              <a:rPr lang="es-MX" sz="1200" dirty="0" smtClean="0"/>
              <a:t>como los </a:t>
            </a:r>
            <a:r>
              <a:rPr lang="es-MX" sz="1200" dirty="0"/>
              <a:t>plexos venosos vertebrales internos, desembocan en las venas intervertebrales, que a su vez drenan en las venas segmentarias. </a:t>
            </a:r>
            <a:r>
              <a:rPr lang="es-MX" sz="1200" b="1" dirty="0"/>
              <a:t>B) </a:t>
            </a:r>
            <a:r>
              <a:rPr lang="es-MX" sz="1200" dirty="0"/>
              <a:t>La irrigación arterial de la </a:t>
            </a:r>
            <a:r>
              <a:rPr lang="es-MX" sz="1200" dirty="0" smtClean="0"/>
              <a:t>médula espinal </a:t>
            </a:r>
            <a:r>
              <a:rPr lang="es-MX" sz="1200" dirty="0"/>
              <a:t>se realiza mediante tres arterias longitudinales: una anterior, situada en posición anteromedial y dos posterolaterales. Estos vasos quedan reforzados por </a:t>
            </a:r>
            <a:r>
              <a:rPr lang="es-MX" sz="1200" dirty="0" smtClean="0"/>
              <a:t>ramas medulares </a:t>
            </a:r>
            <a:r>
              <a:rPr lang="es-MX" sz="1200" dirty="0"/>
              <a:t>procedentes de las arterias segmentarias. Las arterias </a:t>
            </a:r>
            <a:r>
              <a:rPr lang="es-MX" sz="1200" dirty="0" err="1"/>
              <a:t>surcales</a:t>
            </a:r>
            <a:r>
              <a:rPr lang="es-MX" sz="1200" dirty="0"/>
              <a:t> son pequeñas ramas de la arteria espinal anterior que discurren por la fisura media anterior.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386" y="105213"/>
            <a:ext cx="7525425" cy="46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038707" y="2102745"/>
            <a:ext cx="3671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2-5. </a:t>
            </a:r>
            <a:r>
              <a:rPr lang="es-MX" sz="1200" b="1" dirty="0"/>
              <a:t>Vértebras cervicales. A) </a:t>
            </a:r>
            <a:r>
              <a:rPr lang="es-MX" sz="1200" dirty="0"/>
              <a:t>Las vértebras C1, C2 y C3 son atípicas. </a:t>
            </a:r>
            <a:r>
              <a:rPr lang="es-MX" sz="1200" b="1" dirty="0"/>
              <a:t>B) </a:t>
            </a:r>
            <a:r>
              <a:rPr lang="es-MX" sz="1200" dirty="0"/>
              <a:t>Las caras superior e inferior de los cuerpos vertebrales cervicales </a:t>
            </a:r>
            <a:r>
              <a:rPr lang="es-MX" sz="1200" dirty="0" smtClean="0"/>
              <a:t>son respectivamente cóncavas </a:t>
            </a:r>
            <a:r>
              <a:rPr lang="es-MX" sz="1200" dirty="0"/>
              <a:t>y convexas. En combinación con la orientación oblicua de las caras articulares, ello facilita la flexión y la extensión, así como la flexión lateral. </a:t>
            </a:r>
            <a:r>
              <a:rPr lang="es-MX" sz="1200" b="1" dirty="0"/>
              <a:t>C) </a:t>
            </a:r>
            <a:r>
              <a:rPr lang="es-MX" sz="1200" dirty="0"/>
              <a:t>El </a:t>
            </a:r>
            <a:r>
              <a:rPr lang="es-MX" sz="1200" dirty="0" smtClean="0"/>
              <a:t>arco anterior </a:t>
            </a:r>
            <a:r>
              <a:rPr lang="es-MX" sz="1200" dirty="0"/>
              <a:t>del atlas está situado por delante de la línea curva continua formada por las caras anteriores de los cuerpos vertebrales C2-C7.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21" y="584790"/>
            <a:ext cx="5133080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511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6393711" y="2847665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2-19. </a:t>
            </a:r>
            <a:r>
              <a:rPr lang="es-MX" sz="1200" b="1" dirty="0"/>
              <a:t>Punción lumbar espinal.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922" y="381464"/>
            <a:ext cx="312665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1311180" y="1562106"/>
            <a:ext cx="3497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2-6. </a:t>
            </a:r>
            <a:r>
              <a:rPr lang="es-MX" sz="1200" b="1" dirty="0"/>
              <a:t>Base del cráneo y vértebras C1 y C2. A) </a:t>
            </a:r>
            <a:r>
              <a:rPr lang="es-MX" sz="1200" dirty="0"/>
              <a:t>Los cóndilos occipitales se articulan con las caras articulares superiores del atlas (vértebra C1). </a:t>
            </a:r>
            <a:r>
              <a:rPr lang="es-MX" sz="1200" b="1" dirty="0"/>
              <a:t>B) </a:t>
            </a:r>
            <a:r>
              <a:rPr lang="es-MX" sz="1200" dirty="0"/>
              <a:t>El atlas</a:t>
            </a:r>
            <a:r>
              <a:rPr lang="es-MX" sz="1200" dirty="0" smtClean="0"/>
              <a:t>, sobre </a:t>
            </a:r>
            <a:r>
              <a:rPr lang="es-MX" sz="1200" dirty="0"/>
              <a:t>el cual descansa el cráneo, carece de proceso espinoso y de cuerpo vertebral. Se compone de dos masas laterales conectadas por los arcos anterior y posterior</a:t>
            </a:r>
            <a:r>
              <a:rPr lang="es-MX" sz="1200" dirty="0" smtClean="0"/>
              <a:t>. </a:t>
            </a:r>
            <a:r>
              <a:rPr lang="es-MX" sz="1200" b="1" dirty="0" smtClean="0"/>
              <a:t>C </a:t>
            </a:r>
            <a:r>
              <a:rPr lang="es-MX" sz="1200" dirty="0"/>
              <a:t>y </a:t>
            </a:r>
            <a:r>
              <a:rPr lang="es-MX" sz="1200" b="1" dirty="0"/>
              <a:t>D) </a:t>
            </a:r>
            <a:r>
              <a:rPr lang="es-MX" sz="1200" dirty="0"/>
              <a:t>El proceso con aspecto de diente caracteriza al axis (vértebra C2) y proporciona un pivote en torno al cual se sitúa el atlas, que soporta el cráneo. Se </a:t>
            </a:r>
            <a:r>
              <a:rPr lang="es-MX" sz="1200" dirty="0" smtClean="0"/>
              <a:t>articula anteriormente </a:t>
            </a:r>
            <a:r>
              <a:rPr lang="es-MX" sz="1200" dirty="0"/>
              <a:t>con el arco anterior del atlas («fosita del diente» en </a:t>
            </a:r>
            <a:r>
              <a:rPr lang="es-MX" sz="1200" b="1" dirty="0"/>
              <a:t>B</a:t>
            </a:r>
            <a:r>
              <a:rPr lang="es-MX" sz="1200" dirty="0"/>
              <a:t>) y posteriormente con el ligamento transverso del atlas (v. </a:t>
            </a:r>
            <a:r>
              <a:rPr lang="es-MX" sz="1200" b="1" dirty="0"/>
              <a:t>B</a:t>
            </a:r>
            <a:r>
              <a:rPr lang="es-MX" sz="1200" dirty="0"/>
              <a:t>). </a:t>
            </a:r>
            <a:r>
              <a:rPr lang="es-MX" sz="1200" b="1" dirty="0"/>
              <a:t>E) </a:t>
            </a:r>
            <a:r>
              <a:rPr lang="es-MX" sz="1200" dirty="0"/>
              <a:t>Radiografía y esquema de </a:t>
            </a:r>
            <a:r>
              <a:rPr lang="es-MX" sz="1200" dirty="0" smtClean="0"/>
              <a:t>la articulación </a:t>
            </a:r>
            <a:r>
              <a:rPr lang="es-MX" sz="1200" dirty="0"/>
              <a:t>de atlas y axis. Se observa el diente que se proyecta superiormente a partir del cuerpo del axis, entre las masas laterales del atlas. Como el atlas y el </a:t>
            </a:r>
            <a:r>
              <a:rPr lang="es-MX" sz="1200" dirty="0" smtClean="0"/>
              <a:t>axis están </a:t>
            </a:r>
            <a:r>
              <a:rPr lang="es-MX" sz="1200" dirty="0"/>
              <a:t>situados por detrás de la mandíbula (fig. 4-5 C), el paciente debe abrir la boca al practicar </a:t>
            </a:r>
            <a:r>
              <a:rPr lang="es-MX" sz="1200" dirty="0" smtClean="0"/>
              <a:t>una radiografía </a:t>
            </a:r>
            <a:r>
              <a:rPr lang="es-MX" sz="1200" dirty="0"/>
              <a:t>en proyección anteroposterior, como se indica en </a:t>
            </a:r>
            <a:r>
              <a:rPr lang="es-MX" sz="1200" dirty="0" smtClean="0"/>
              <a:t>la figura </a:t>
            </a:r>
            <a:r>
              <a:rPr lang="es-MX" sz="1200" dirty="0"/>
              <a:t>orientativa.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626" y="251766"/>
            <a:ext cx="5107591" cy="55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49EBF-89CA-4B5F-AA3D-744CA7393CFC}"/>
              </a:ext>
            </a:extLst>
          </p:cNvPr>
          <p:cNvSpPr txBox="1"/>
          <p:nvPr/>
        </p:nvSpPr>
        <p:spPr>
          <a:xfrm>
            <a:off x="7636650" y="2081132"/>
            <a:ext cx="372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2-7. </a:t>
            </a:r>
            <a:r>
              <a:rPr lang="es-MX" sz="1200" b="1" dirty="0"/>
              <a:t>Vértebras torácicas. </a:t>
            </a:r>
            <a:r>
              <a:rPr lang="es-MX" sz="1200" dirty="0"/>
              <a:t>Vértebras torácicas típicas aisladas </a:t>
            </a:r>
            <a:r>
              <a:rPr lang="es-MX" sz="1200" b="1" dirty="0"/>
              <a:t>(A) </a:t>
            </a:r>
            <a:r>
              <a:rPr lang="es-MX" sz="1200" dirty="0"/>
              <a:t>y articuladas </a:t>
            </a:r>
            <a:r>
              <a:rPr lang="es-MX" sz="1200" b="1" dirty="0"/>
              <a:t>(B) </a:t>
            </a:r>
            <a:r>
              <a:rPr lang="es-MX" sz="1200" dirty="0"/>
              <a:t>(v. también fig. 2-4 B). En las radiografías de las vértebras torácicas, </a:t>
            </a:r>
            <a:r>
              <a:rPr lang="es-MX" sz="1200" dirty="0" smtClean="0"/>
              <a:t>las costillas </a:t>
            </a:r>
            <a:r>
              <a:rPr lang="es-MX" sz="1200" dirty="0"/>
              <a:t>que se articulan con ellas oscurecen </a:t>
            </a:r>
            <a:r>
              <a:rPr lang="es-MX" sz="1200" dirty="0" smtClean="0"/>
              <a:t>las características </a:t>
            </a:r>
            <a:r>
              <a:rPr lang="es-MX" sz="1200" dirty="0"/>
              <a:t>laterales en la proyección anteroposterior </a:t>
            </a:r>
            <a:r>
              <a:rPr lang="es-MX" sz="1200" b="1" dirty="0"/>
              <a:t>(C), </a:t>
            </a:r>
            <a:r>
              <a:rPr lang="es-MX" sz="1200" dirty="0"/>
              <a:t>y los componentes del arco vertebral hacen lo propio </a:t>
            </a:r>
            <a:r>
              <a:rPr lang="es-MX" sz="1200" dirty="0" smtClean="0"/>
              <a:t>en la </a:t>
            </a:r>
            <a:r>
              <a:rPr lang="es-MX" sz="1200" dirty="0"/>
              <a:t>proyección lateral </a:t>
            </a:r>
            <a:r>
              <a:rPr lang="es-MX" sz="1200" b="1" dirty="0"/>
              <a:t>(D). </a:t>
            </a:r>
            <a:r>
              <a:rPr lang="es-MX" sz="1200" dirty="0"/>
              <a:t>Se observa la uniformidad de los cuerpos vertebrales y los «espacios del disco» radiográficos (causados por la radiotransparencia de </a:t>
            </a:r>
            <a:r>
              <a:rPr lang="es-MX" sz="1200" dirty="0" smtClean="0"/>
              <a:t>los discos </a:t>
            </a:r>
            <a:r>
              <a:rPr lang="es-MX" sz="1200" dirty="0"/>
              <a:t>intervertebrales).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53" y="397804"/>
            <a:ext cx="6629837" cy="5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5BB48CCB6341A5AA90F6D592BD2C" ma:contentTypeVersion="4" ma:contentTypeDescription="Create a new document." ma:contentTypeScope="" ma:versionID="60e88fd90b48b96cca0404cb4c3b8483">
  <xsd:schema xmlns:xsd="http://www.w3.org/2001/XMLSchema" xmlns:xs="http://www.w3.org/2001/XMLSchema" xmlns:p="http://schemas.microsoft.com/office/2006/metadata/properties" xmlns:ns2="c6cf005a-c42e-492a-9353-6e6756a4e7b2" targetNamespace="http://schemas.microsoft.com/office/2006/metadata/properties" ma:root="true" ma:fieldsID="a4ae14a120fa66cd7411ae474c33717f" ns2:_="">
    <xsd:import namespace="c6cf005a-c42e-492a-9353-6e6756a4e7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f005a-c42e-492a-9353-6e6756a4e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3BDF71-71B7-43EC-876E-5ED4C290FAC4}"/>
</file>

<file path=customXml/itemProps2.xml><?xml version="1.0" encoding="utf-8"?>
<ds:datastoreItem xmlns:ds="http://schemas.openxmlformats.org/officeDocument/2006/customXml" ds:itemID="{DA4A1121-36EA-45F4-AE33-4BD1ADC2B568}"/>
</file>

<file path=customXml/itemProps3.xml><?xml version="1.0" encoding="utf-8"?>
<ds:datastoreItem xmlns:ds="http://schemas.openxmlformats.org/officeDocument/2006/customXml" ds:itemID="{BFDF94CD-D088-4F06-AF91-99595D1CB60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5190</Words>
  <Application>Microsoft Office PowerPoint</Application>
  <PresentationFormat>Custom</PresentationFormat>
  <Paragraphs>71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Nuria Llavina</dc:creator>
  <cp:lastModifiedBy>Ranjith D.</cp:lastModifiedBy>
  <cp:revision>45</cp:revision>
  <dcterms:created xsi:type="dcterms:W3CDTF">2018-01-24T16:18:50Z</dcterms:created>
  <dcterms:modified xsi:type="dcterms:W3CDTF">2018-09-05T06:43:01Z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0x010100B2565BB48CCB6341A5AA90F6D592BD2C</vt:lpwstr>
  </property>
</Properties>
</file>