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301" r:id="rId7"/>
    <p:sldId id="302" r:id="rId8"/>
    <p:sldId id="303" r:id="rId9"/>
    <p:sldId id="304" r:id="rId10"/>
    <p:sldId id="305" r:id="rId11"/>
    <p:sldId id="306" r:id="rId12"/>
    <p:sldId id="307" r:id="rId13"/>
    <p:sldId id="308" r:id="rId14"/>
    <p:sldId id="309" r:id="rId15"/>
    <p:sldId id="310" r:id="rId16"/>
    <p:sldId id="311" r:id="rId17"/>
    <p:sldId id="312" r:id="rId18"/>
    <p:sldId id="313" r:id="rId19"/>
    <p:sldId id="314" r:id="rId20"/>
    <p:sldId id="315" r:id="rId21"/>
    <p:sldId id="316" r:id="rId22"/>
    <p:sldId id="317" r:id="rId23"/>
    <p:sldId id="318" r:id="rId24"/>
    <p:sldId id="319" r:id="rId25"/>
    <p:sldId id="320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6EE28C-1816-4DCC-B3F5-2A74BE215C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9F0147-7C42-49FF-BFF5-6015F59131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86BD13-6A8D-4288-95C6-F2C47B4356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5BA5D-8D72-4E7C-A8E6-E40F98FCE35F}" type="datetimeFigureOut">
              <a:rPr lang="en-GB" smtClean="0"/>
              <a:t>17/02/2025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A4A14D-127F-4CCA-8B62-FC2B46888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45BFE8-F239-47D5-BEFD-0A49ACDE8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225BF-6EA0-4D07-AA39-5EA6C5BBBBEA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14551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FC8CD-9FC3-4701-9AC9-BECF32250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BE217B-BF59-4B87-A7B8-8526DD00D2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497ADF-4BCA-44BF-B9CF-B3CD84ED7F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5BA5D-8D72-4E7C-A8E6-E40F98FCE35F}" type="datetimeFigureOut">
              <a:rPr lang="en-GB" smtClean="0"/>
              <a:t>17/02/2025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7425F2-CFA2-4203-81C4-AF55E2F587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9019FA-264E-442C-91FB-32655C1C8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225BF-6EA0-4D07-AA39-5EA6C5BBBBEA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6268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8213ED1-8CC3-4C5C-B629-ED20120AF0E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7BF2748-1228-4FFD-BFFA-B8822D5854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306FE1-7BA6-4067-8A78-A9DF076286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5BA5D-8D72-4E7C-A8E6-E40F98FCE35F}" type="datetimeFigureOut">
              <a:rPr lang="en-GB" smtClean="0"/>
              <a:t>17/02/2025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5A8D78-BD5A-4775-8DEC-C3250A54D1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AEB296-84A2-4B35-8399-6138E8867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225BF-6EA0-4D07-AA39-5EA6C5BBBBEA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4816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656BD3-D242-4691-83F9-9C3671292B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A4FC0D-B222-437F-A9D1-A794FB0006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40C51D-B62C-4873-95C2-ECD760E15B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5BA5D-8D72-4E7C-A8E6-E40F98FCE35F}" type="datetimeFigureOut">
              <a:rPr lang="en-GB" smtClean="0"/>
              <a:t>17/02/2025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AFF6CC-4829-46A9-A7F5-FA1C50B95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F670E0-ED6D-4E7F-BDDD-858B0BE36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225BF-6EA0-4D07-AA39-5EA6C5BBBBEA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7329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DD4EA9-7D39-48B2-B287-4B8116435E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C06A8C-510F-4A2E-8C4D-482F4F0008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6C31A0-32C5-4C8F-A048-6936ACE26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5BA5D-8D72-4E7C-A8E6-E40F98FCE35F}" type="datetimeFigureOut">
              <a:rPr lang="en-GB" smtClean="0"/>
              <a:t>17/02/2025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725C49-7B90-4DD1-86F3-8B4B054326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5498FF-9906-4E0A-8169-2593CF277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225BF-6EA0-4D07-AA39-5EA6C5BBBBEA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837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C3E8DB-1AE4-47DD-8E97-97274CDD35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E1AD79-7555-4736-983E-72E9086178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5E1D96-3A5A-4FCC-875E-1785B6D511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BC6256-E7C9-4ACA-9910-644B6187D2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5BA5D-8D72-4E7C-A8E6-E40F98FCE35F}" type="datetimeFigureOut">
              <a:rPr lang="en-GB" smtClean="0"/>
              <a:t>17/02/2025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56AB0D-3C01-4982-9513-4CCD598AC6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526188-A005-4C95-BD3A-04D944186C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225BF-6EA0-4D07-AA39-5EA6C5BBBBEA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020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D7C5FB-69D7-46B2-BD78-F730016878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E9BF84-CF6A-4F08-AE61-4E143049C9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98D6CD-9BBA-4C08-B8C4-FB3E8262B4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0BC47E9-DB2E-4D1A-9299-96DD967BA8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9421DED-61B3-4260-B76B-6B5AD21184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9AE7BAE-6421-4789-A3CB-67611BDC0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5BA5D-8D72-4E7C-A8E6-E40F98FCE35F}" type="datetimeFigureOut">
              <a:rPr lang="en-GB" smtClean="0"/>
              <a:t>17/02/2025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8732F64-2BF1-4A3D-B71D-86A3C51241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E57CF7C-B741-4586-A1F5-9C1AC615F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225BF-6EA0-4D07-AA39-5EA6C5BBBBEA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30672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3581ED-DD5C-4AB1-9C88-42CA5C2767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E14B06F-AF06-4588-8231-CE59581AEC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5BA5D-8D72-4E7C-A8E6-E40F98FCE35F}" type="datetimeFigureOut">
              <a:rPr lang="en-GB" smtClean="0"/>
              <a:t>17/02/2025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6A6479-4CB3-414A-98A1-50836EA5B7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E8BC51-55B1-4277-A0BF-6A53B6610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225BF-6EA0-4D07-AA39-5EA6C5BBBBEA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0529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EB5AA20-666B-41EC-A174-49C390D7F9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5BA5D-8D72-4E7C-A8E6-E40F98FCE35F}" type="datetimeFigureOut">
              <a:rPr lang="en-GB" smtClean="0"/>
              <a:t>17/02/2025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AAE3A0A-58D8-4F1A-AC96-EFD264CCC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A5146B-D191-4E13-8ADC-FCBF59EFA2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225BF-6EA0-4D07-AA39-5EA6C5BBBBEA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7168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0CE9EB-C8B9-42FB-A461-C13E8512F3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04214B-FC04-4945-81D5-F6611384B7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1EFBFB-E50C-44FC-A77A-40D29E3DFF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82043D-01A9-4D2E-8073-2E0689BCA1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5BA5D-8D72-4E7C-A8E6-E40F98FCE35F}" type="datetimeFigureOut">
              <a:rPr lang="en-GB" smtClean="0"/>
              <a:t>17/02/2025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297ABE-46DE-4D2E-B8E2-333B3672E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018B5E-A60A-46FE-B8B0-D586C6962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225BF-6EA0-4D07-AA39-5EA6C5BBBBEA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68807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99726E-338B-4C4B-BFCB-EFCF36F1A1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2B554FB-F934-407A-BE2C-495647886E3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C10A67-B6AF-4ADD-9FB6-E6860E10A9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CCDB82-94D2-4604-AD46-E33AF72D50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5BA5D-8D72-4E7C-A8E6-E40F98FCE35F}" type="datetimeFigureOut">
              <a:rPr lang="en-GB" smtClean="0"/>
              <a:t>17/02/2025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4A57AF-A976-454F-9507-3B6908E4AE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626F82-3AE2-46A3-B469-34EE6054D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225BF-6EA0-4D07-AA39-5EA6C5BBBBEA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74487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24">
              <a:srgbClr val="CADFF2"/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2785EC7-C794-4BB7-B3AD-DB97005049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5A8AD8-46E3-4E34-BB51-1B2AA027C1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D4214B-79A4-4D4C-ADCA-2FAA8F7B6D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B5BA5D-8D72-4E7C-A8E6-E40F98FCE35F}" type="datetimeFigureOut">
              <a:rPr lang="en-GB" smtClean="0"/>
              <a:t>17/02/2025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E4930D-9FD0-4C55-8F21-5EBBBCAF91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C5C079-3283-4AB7-9862-1450FBC0D0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0225BF-6EA0-4D07-AA39-5EA6C5BBBBEA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552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3C431F85-A1B7-4BEB-B646-AD4E93BC01A6}"/>
              </a:ext>
            </a:extLst>
          </p:cNvPr>
          <p:cNvPicPr>
            <a:picLocks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111" r="1" b="1"/>
          <a:stretch/>
        </p:blipFill>
        <p:spPr>
          <a:xfrm>
            <a:off x="23" y="13"/>
            <a:ext cx="12191980" cy="685799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3EA750F-0A24-4DBE-8488-6D9C888452B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2096" y="2686933"/>
            <a:ext cx="3158097" cy="4171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6304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0E49EBF-89CA-4B5F-AA3D-744CA7393CFC}"/>
              </a:ext>
            </a:extLst>
          </p:cNvPr>
          <p:cNvSpPr txBox="1"/>
          <p:nvPr/>
        </p:nvSpPr>
        <p:spPr>
          <a:xfrm>
            <a:off x="6529754" y="1742364"/>
            <a:ext cx="533400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200" b="1" dirty="0">
                <a:solidFill>
                  <a:srgbClr val="C00000"/>
                </a:solidFill>
                <a:latin typeface="Bliss 2 Regular" panose="02000506030000020004" pitchFamily="50" charset="0"/>
              </a:rPr>
              <a:t>FIGURA 10-8. </a:t>
            </a:r>
            <a:r>
              <a:rPr lang="es-MX" sz="1200" b="1" dirty="0"/>
              <a:t>Sistema visual. A) </a:t>
            </a:r>
            <a:r>
              <a:rPr lang="es-MX" sz="1200" dirty="0"/>
              <a:t>Origen, trayectoria y distribución de la vía óptica. Los axones de las neuronas ganglionares de la retina transportan la información visual al cuerpo geniculado lateral del diencéfalo (tálamo) a través del nervio óptico (NC II) y el tracto óptico. Las fibras del cuerpo geniculado lateral se proyectan a la corteza visual del lóbulo occipital. Los axones de las células ganglionares de las mitades nasales de las retinas se decusan en el quiasma óptico; las fibras de las mitades temporales no se decusan. </a:t>
            </a:r>
            <a:r>
              <a:rPr lang="es-MX" sz="1200" b="1" dirty="0"/>
              <a:t>B) </a:t>
            </a:r>
            <a:r>
              <a:rPr lang="es-MX" sz="1200" dirty="0"/>
              <a:t>La vía visual se inicia en las células fotorreceptoras (bastones y conos) de la retina. Las respuestas de los fotorreceptores son transmitidas por células bipolares (neuronas con dos prolongaciones) a las células ganglionares en la capa correspondiente de la retina. Las prolongaciones centrales de estas neuronas de tercer orden son las fibras que discurren por el nervio óptico. </a:t>
            </a:r>
            <a:r>
              <a:rPr lang="es-MX" sz="1200" b="1" dirty="0"/>
              <a:t>C) </a:t>
            </a:r>
            <a:r>
              <a:rPr lang="es-MX" sz="1200" dirty="0"/>
              <a:t>Campo visual derecho representado en la retina, el núcleo geniculado lateral izquierdo y la corteza visual izquierda.</a:t>
            </a:r>
            <a:endParaRPr lang="es-MX" sz="1200" dirty="0">
              <a:solidFill>
                <a:prstClr val="black"/>
              </a:solidFill>
              <a:latin typeface="Bliss 2 Regular" panose="02000506030000020004" pitchFamily="50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EA9FF0B-9244-4951-819D-DAC3608D15D4}"/>
              </a:ext>
            </a:extLst>
          </p:cNvPr>
          <p:cNvGrpSpPr/>
          <p:nvPr/>
        </p:nvGrpSpPr>
        <p:grpSpPr>
          <a:xfrm>
            <a:off x="0" y="5977719"/>
            <a:ext cx="12192000" cy="900755"/>
            <a:chOff x="0" y="5977719"/>
            <a:chExt cx="12192000" cy="900755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3340AB2F-EDA0-4372-99F3-077DC8A864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2845" b="35050"/>
            <a:stretch/>
          </p:blipFill>
          <p:spPr>
            <a:xfrm>
              <a:off x="0" y="5977719"/>
              <a:ext cx="12192000" cy="880281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2D2D7D1C-ECB7-4777-A1F6-A18B6729A31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43611" y="5977719"/>
              <a:ext cx="1637203" cy="890739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65596551-3AFE-4C14-938C-1BDEAB84AB3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98203" y="6311460"/>
              <a:ext cx="429191" cy="567014"/>
            </a:xfrm>
            <a:prstGeom prst="rect">
              <a:avLst/>
            </a:prstGeom>
          </p:spPr>
        </p:pic>
      </p:grpSp>
      <p:pic>
        <p:nvPicPr>
          <p:cNvPr id="2" name="Picture 2" descr="C:\Users\Wolters Kluwer\Dropbox\Enrique\MOORE BANCO DE IMÁGENES\Moore Image Bank\logo\Capítulo 10 - Resumen de los nervios craneales\Binder1_Page_08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1475" y="83127"/>
            <a:ext cx="5295615" cy="5811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84752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0E49EBF-89CA-4B5F-AA3D-744CA7393CFC}"/>
              </a:ext>
            </a:extLst>
          </p:cNvPr>
          <p:cNvSpPr txBox="1"/>
          <p:nvPr/>
        </p:nvSpPr>
        <p:spPr>
          <a:xfrm>
            <a:off x="2243137" y="5183804"/>
            <a:ext cx="77057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200" b="1" dirty="0">
                <a:solidFill>
                  <a:srgbClr val="C00000"/>
                </a:solidFill>
                <a:latin typeface="Bliss 2 Regular" panose="02000506030000020004" pitchFamily="50" charset="0"/>
              </a:rPr>
              <a:t>FIGURA 10-9. </a:t>
            </a:r>
            <a:r>
              <a:rPr lang="es-MX" sz="1200" b="1" dirty="0"/>
              <a:t>Distribución de los nervios oculomotor (NC III), troclear (NC IV) y abducens (NC VI). </a:t>
            </a:r>
            <a:r>
              <a:rPr lang="es-MX" sz="1200" dirty="0"/>
              <a:t>El NC IV inerva al oblicuo superior, el NC VI inerva al recto lateral y el NC III inerva cinco músculos estriados extrínsecos del ojo (elevador del párpado superior, recto superior, recto medial, recto inferior y oblicuo inferior) y dos músculos intrínsecos del ojo.</a:t>
            </a:r>
            <a:endParaRPr lang="es-MX" sz="1200" dirty="0">
              <a:solidFill>
                <a:prstClr val="black"/>
              </a:solidFill>
              <a:latin typeface="Bliss 2 Regular" panose="02000506030000020004" pitchFamily="50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EA9FF0B-9244-4951-819D-DAC3608D15D4}"/>
              </a:ext>
            </a:extLst>
          </p:cNvPr>
          <p:cNvGrpSpPr/>
          <p:nvPr/>
        </p:nvGrpSpPr>
        <p:grpSpPr>
          <a:xfrm>
            <a:off x="0" y="5977719"/>
            <a:ext cx="12192000" cy="900755"/>
            <a:chOff x="0" y="5977719"/>
            <a:chExt cx="12192000" cy="900755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3340AB2F-EDA0-4372-99F3-077DC8A864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2845" b="35050"/>
            <a:stretch/>
          </p:blipFill>
          <p:spPr>
            <a:xfrm>
              <a:off x="0" y="5977719"/>
              <a:ext cx="12192000" cy="880281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2D2D7D1C-ECB7-4777-A1F6-A18B6729A31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43611" y="5977719"/>
              <a:ext cx="1637203" cy="890739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65596551-3AFE-4C14-938C-1BDEAB84AB3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98203" y="6311460"/>
              <a:ext cx="429191" cy="567014"/>
            </a:xfrm>
            <a:prstGeom prst="rect">
              <a:avLst/>
            </a:prstGeom>
          </p:spPr>
        </p:pic>
      </p:grpSp>
      <p:pic>
        <p:nvPicPr>
          <p:cNvPr id="2" name="Picture 2" descr="C:\Users\Wolters Kluwer\Dropbox\Enrique\MOORE BANCO DE IMÁGENES\Moore Image Bank\logo\Capítulo 10 - Resumen de los nervios craneales\Binder1_Page_0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43137" y="383203"/>
            <a:ext cx="7705725" cy="480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50203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0E49EBF-89CA-4B5F-AA3D-744CA7393CFC}"/>
              </a:ext>
            </a:extLst>
          </p:cNvPr>
          <p:cNvSpPr txBox="1"/>
          <p:nvPr/>
        </p:nvSpPr>
        <p:spPr>
          <a:xfrm>
            <a:off x="285007" y="2019363"/>
            <a:ext cx="510639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200" b="1" dirty="0">
                <a:solidFill>
                  <a:srgbClr val="C00000"/>
                </a:solidFill>
                <a:latin typeface="Bliss 2 Regular" panose="02000506030000020004" pitchFamily="50" charset="0"/>
              </a:rPr>
              <a:t>FIGURA 10-10. </a:t>
            </a:r>
            <a:r>
              <a:rPr lang="es-MX" sz="1200" b="1" dirty="0"/>
              <a:t>Distribución del nervio trigémino (NC V). A) </a:t>
            </a:r>
            <a:r>
              <a:rPr lang="es-MX" sz="1200" dirty="0"/>
              <a:t>Distribución cutánea (sensitiva) de las tres divisiones del nervio trigémino. </a:t>
            </a:r>
            <a:r>
              <a:rPr lang="es-MX" sz="1200" b="1" dirty="0"/>
              <a:t>B) </a:t>
            </a:r>
            <a:r>
              <a:rPr lang="es-MX" sz="1200" dirty="0"/>
              <a:t>Cada división craneal inerva piel y mucosas, y envía un ramo para la duramadre de las fosas craneales anterior y media. Cada división se asocia con uno o dos ganglios parasimpáticos y aporta las fibras parasimpáticas postsinápticas de ese ganglio: NC V1 para el ganglio ciliar, NC V2 para el ganglio pterigopalatino y NC V3 para los ganglios submandibular y ótico. </a:t>
            </a:r>
            <a:r>
              <a:rPr lang="es-MX" sz="1200" b="1" dirty="0"/>
              <a:t>C) </a:t>
            </a:r>
            <a:r>
              <a:rPr lang="es-MX" sz="1200" dirty="0"/>
              <a:t>Vista en «libro abierto» que muestra la inervación de la pared lateral y el tabique de la cavidad nasal y el paladar. El NC V1 inerva las porciones anterosuperiores de la cavidad, y el NC V2 las porciones posteroinferiores del paladar.</a:t>
            </a:r>
            <a:endParaRPr lang="es-MX" sz="1200" dirty="0">
              <a:solidFill>
                <a:prstClr val="black"/>
              </a:solidFill>
              <a:latin typeface="Bliss 2 Regular" panose="02000506030000020004" pitchFamily="50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EA9FF0B-9244-4951-819D-DAC3608D15D4}"/>
              </a:ext>
            </a:extLst>
          </p:cNvPr>
          <p:cNvGrpSpPr/>
          <p:nvPr/>
        </p:nvGrpSpPr>
        <p:grpSpPr>
          <a:xfrm>
            <a:off x="0" y="5977719"/>
            <a:ext cx="12192000" cy="900755"/>
            <a:chOff x="0" y="5977719"/>
            <a:chExt cx="12192000" cy="900755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3340AB2F-EDA0-4372-99F3-077DC8A864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2845" b="35050"/>
            <a:stretch/>
          </p:blipFill>
          <p:spPr>
            <a:xfrm>
              <a:off x="0" y="5977719"/>
              <a:ext cx="12192000" cy="880281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2D2D7D1C-ECB7-4777-A1F6-A18B6729A31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43611" y="5977719"/>
              <a:ext cx="1637203" cy="890739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65596551-3AFE-4C14-938C-1BDEAB84AB3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98203" y="6311460"/>
              <a:ext cx="429191" cy="567014"/>
            </a:xfrm>
            <a:prstGeom prst="rect">
              <a:avLst/>
            </a:prstGeom>
          </p:spPr>
        </p:pic>
      </p:grpSp>
      <p:pic>
        <p:nvPicPr>
          <p:cNvPr id="2" name="Picture 2" descr="C:\Users\Wolters Kluwer\Dropbox\Enrique\MOORE BANCO DE IMÁGENES\Moore Image Bank\logo\Capítulo 10 - Resumen de los nervios craneales\Binder1_Page_10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56708" y="44073"/>
            <a:ext cx="4905504" cy="5933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35421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0E49EBF-89CA-4B5F-AA3D-744CA7393CFC}"/>
              </a:ext>
            </a:extLst>
          </p:cNvPr>
          <p:cNvSpPr txBox="1"/>
          <p:nvPr/>
        </p:nvSpPr>
        <p:spPr>
          <a:xfrm>
            <a:off x="6448300" y="1840365"/>
            <a:ext cx="520139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200" b="1" dirty="0">
                <a:solidFill>
                  <a:srgbClr val="C00000"/>
                </a:solidFill>
                <a:latin typeface="Bliss 2 Regular" panose="02000506030000020004" pitchFamily="50" charset="0"/>
              </a:rPr>
              <a:t>FIGURA 10-11. </a:t>
            </a:r>
            <a:r>
              <a:rPr lang="es-MX" sz="1200" b="1" dirty="0"/>
              <a:t>Distribución del nervio facial (NC VII). A) </a:t>
            </a:r>
            <a:r>
              <a:rPr lang="es-MX" sz="1200" dirty="0"/>
              <a:t>Nervio facial </a:t>
            </a:r>
            <a:r>
              <a:rPr lang="es-MX" sz="1200" i="1" dirty="0"/>
              <a:t>in situ </a:t>
            </a:r>
            <a:r>
              <a:rPr lang="es-MX" sz="1200" dirty="0"/>
              <a:t>que muestra su recorrido intraóseo y sus ramos. </a:t>
            </a:r>
            <a:r>
              <a:rPr lang="es-MX" sz="1200" b="1" dirty="0"/>
              <a:t>B) </a:t>
            </a:r>
            <a:r>
              <a:rPr lang="es-MX" sz="1200" dirty="0"/>
              <a:t>Distribución de las fibras del nervio facial. Obsérvese que el NC VII aporta: </a:t>
            </a:r>
            <a:r>
              <a:rPr lang="es-MX" sz="1200" i="1" dirty="0"/>
              <a:t>1) </a:t>
            </a:r>
            <a:r>
              <a:rPr lang="es-MX" sz="1200" dirty="0"/>
              <a:t>inervación motora somática (branquial) </a:t>
            </a:r>
            <a:r>
              <a:rPr lang="es-MX" sz="1200" i="1" dirty="0"/>
              <a:t>(azul) </a:t>
            </a:r>
            <a:r>
              <a:rPr lang="es-MX" sz="1200" dirty="0"/>
              <a:t>para los derivados del segundo arco faríngeo (músculos de la expresión facial, incluidos los músculos auriculares y occipitofrontal, más el estapedio y el vientre posterior del digástrico y el estilohioideo); </a:t>
            </a:r>
            <a:r>
              <a:rPr lang="es-MX" sz="1200" i="1" dirty="0"/>
              <a:t>2) </a:t>
            </a:r>
            <a:r>
              <a:rPr lang="es-MX" sz="1200" dirty="0"/>
              <a:t>fibras sensitivas especiales (gusto) y parasimpáticas presinápticas (secretomotoras) </a:t>
            </a:r>
            <a:r>
              <a:rPr lang="es-MX" sz="1200" i="1" dirty="0"/>
              <a:t>(verde) </a:t>
            </a:r>
            <a:r>
              <a:rPr lang="es-MX" sz="1200" dirty="0"/>
              <a:t>para la lengua anterior y el ganglio submandibular a través de la cuerda del tímpano, y </a:t>
            </a:r>
            <a:r>
              <a:rPr lang="es-MX" sz="1200" i="1" dirty="0"/>
              <a:t>3) </a:t>
            </a:r>
            <a:r>
              <a:rPr lang="es-MX" sz="1200" dirty="0"/>
              <a:t>fibras parasimpáticas presinápticas (secretomotoras) </a:t>
            </a:r>
            <a:r>
              <a:rPr lang="es-MX" sz="1200" i="1" dirty="0"/>
              <a:t>(violeta) </a:t>
            </a:r>
            <a:r>
              <a:rPr lang="es-MX" sz="1200" dirty="0"/>
              <a:t>para el ganglio pterigopalatino a través del nervio petroso mayor. </a:t>
            </a:r>
            <a:r>
              <a:rPr lang="es-MX" sz="1200" b="1" dirty="0"/>
              <a:t>C </a:t>
            </a:r>
            <a:r>
              <a:rPr lang="es-MX" sz="1200" dirty="0"/>
              <a:t>y </a:t>
            </a:r>
            <a:r>
              <a:rPr lang="es-MX" sz="1200" b="1" dirty="0"/>
              <a:t>D) </a:t>
            </a:r>
            <a:r>
              <a:rPr lang="es-MX" sz="1200" dirty="0"/>
              <a:t>Inervación parasimpática que implica al nervio facial (NC VII). </a:t>
            </a:r>
            <a:r>
              <a:rPr lang="es-MX" sz="1200" b="1" dirty="0"/>
              <a:t>C) </a:t>
            </a:r>
            <a:r>
              <a:rPr lang="es-MX" sz="1200" dirty="0"/>
              <a:t>Inervación de la glándula lagrimal. </a:t>
            </a:r>
            <a:r>
              <a:rPr lang="es-MX" sz="1200" b="1" dirty="0"/>
              <a:t>D) </a:t>
            </a:r>
            <a:r>
              <a:rPr lang="es-MX" sz="1200" dirty="0"/>
              <a:t>Inervación de las glándulas submandibular y sublingual.</a:t>
            </a:r>
            <a:endParaRPr lang="es-MX" sz="1200" dirty="0">
              <a:solidFill>
                <a:prstClr val="black"/>
              </a:solidFill>
              <a:latin typeface="Bliss 2 Regular" panose="02000506030000020004" pitchFamily="50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EA9FF0B-9244-4951-819D-DAC3608D15D4}"/>
              </a:ext>
            </a:extLst>
          </p:cNvPr>
          <p:cNvGrpSpPr/>
          <p:nvPr/>
        </p:nvGrpSpPr>
        <p:grpSpPr>
          <a:xfrm>
            <a:off x="0" y="5977719"/>
            <a:ext cx="12192000" cy="900755"/>
            <a:chOff x="0" y="5977719"/>
            <a:chExt cx="12192000" cy="900755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3340AB2F-EDA0-4372-99F3-077DC8A864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2845" b="35050"/>
            <a:stretch/>
          </p:blipFill>
          <p:spPr>
            <a:xfrm>
              <a:off x="0" y="5977719"/>
              <a:ext cx="12192000" cy="880281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2D2D7D1C-ECB7-4777-A1F6-A18B6729A31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43611" y="5977719"/>
              <a:ext cx="1637203" cy="890739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65596551-3AFE-4C14-938C-1BDEAB84AB3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98203" y="6311460"/>
              <a:ext cx="429191" cy="567014"/>
            </a:xfrm>
            <a:prstGeom prst="rect">
              <a:avLst/>
            </a:prstGeom>
          </p:spPr>
        </p:pic>
      </p:grpSp>
      <p:pic>
        <p:nvPicPr>
          <p:cNvPr id="11266" name="Picture 2" descr="C:\Users\Wolters Kluwer\Dropbox\Enrique\MOORE BANCO DE IMÁGENES\Moore Image Bank\logo\Capítulo 10 - Resumen de los nervios craneales\Binder1_Page_11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8829" y="-3510"/>
            <a:ext cx="4883192" cy="5981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027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0E49EBF-89CA-4B5F-AA3D-744CA7393CFC}"/>
              </a:ext>
            </a:extLst>
          </p:cNvPr>
          <p:cNvSpPr txBox="1"/>
          <p:nvPr/>
        </p:nvSpPr>
        <p:spPr>
          <a:xfrm>
            <a:off x="213755" y="2388694"/>
            <a:ext cx="54032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200" b="1" dirty="0">
                <a:solidFill>
                  <a:srgbClr val="C00000"/>
                </a:solidFill>
                <a:latin typeface="Bliss 2 Regular" panose="02000506030000020004" pitchFamily="50" charset="0"/>
              </a:rPr>
              <a:t>FIGURA 10-12. </a:t>
            </a:r>
            <a:r>
              <a:rPr lang="es-MX" sz="1200" b="1" dirty="0"/>
              <a:t>Nervio vestibulococlear (NC VIII). A) </a:t>
            </a:r>
            <a:r>
              <a:rPr lang="es-MX" sz="1200" dirty="0"/>
              <a:t>Cara interna de la base del cráneo que muestra la localización del laberinto óseo del oído interno dentro del hueso temporal. </a:t>
            </a:r>
            <a:r>
              <a:rPr lang="es-MX" sz="1200" b="1" dirty="0"/>
              <a:t>B) </a:t>
            </a:r>
            <a:r>
              <a:rPr lang="es-MX" sz="1200" dirty="0"/>
              <a:t>Vista de los laberintos óseo y membranoso que muestra: </a:t>
            </a:r>
            <a:r>
              <a:rPr lang="es-MX" sz="1200" i="1" dirty="0"/>
              <a:t>1) </a:t>
            </a:r>
            <a:r>
              <a:rPr lang="es-MX" sz="1200" dirty="0"/>
              <a:t>la inervación de la cóclea por el nervio coclear del NC VIII para el sentido de la audición y </a:t>
            </a:r>
            <a:r>
              <a:rPr lang="es-MX" sz="1200" i="1" dirty="0"/>
              <a:t>2) </a:t>
            </a:r>
            <a:r>
              <a:rPr lang="es-MX" sz="1200" dirty="0"/>
              <a:t>la inervación del aparato vestibular por el nervio vestibular del NC VIII para el equilibrio y el movimiento.</a:t>
            </a:r>
            <a:endParaRPr lang="es-MX" sz="1200" dirty="0">
              <a:solidFill>
                <a:prstClr val="black"/>
              </a:solidFill>
              <a:latin typeface="Bliss 2 Regular" panose="02000506030000020004" pitchFamily="50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EA9FF0B-9244-4951-819D-DAC3608D15D4}"/>
              </a:ext>
            </a:extLst>
          </p:cNvPr>
          <p:cNvGrpSpPr/>
          <p:nvPr/>
        </p:nvGrpSpPr>
        <p:grpSpPr>
          <a:xfrm>
            <a:off x="0" y="5977719"/>
            <a:ext cx="12192000" cy="900755"/>
            <a:chOff x="0" y="5977719"/>
            <a:chExt cx="12192000" cy="900755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3340AB2F-EDA0-4372-99F3-077DC8A864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2845" b="35050"/>
            <a:stretch/>
          </p:blipFill>
          <p:spPr>
            <a:xfrm>
              <a:off x="0" y="5977719"/>
              <a:ext cx="12192000" cy="880281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2D2D7D1C-ECB7-4777-A1F6-A18B6729A31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43611" y="5977719"/>
              <a:ext cx="1637203" cy="890739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65596551-3AFE-4C14-938C-1BDEAB84AB3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98203" y="6311460"/>
              <a:ext cx="429191" cy="567014"/>
            </a:xfrm>
            <a:prstGeom prst="rect">
              <a:avLst/>
            </a:prstGeom>
          </p:spPr>
        </p:pic>
      </p:grpSp>
      <p:pic>
        <p:nvPicPr>
          <p:cNvPr id="2" name="Picture 2" descr="C:\Users\Wolters Kluwer\Dropbox\Enrique\MOORE BANCO DE IMÁGENES\Moore Image Bank\logo\Capítulo 10 - Resumen de los nervios craneales\Binder1_Page_12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33900" y="24799"/>
            <a:ext cx="6246914" cy="5928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47143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0E49EBF-89CA-4B5F-AA3D-744CA7393CFC}"/>
              </a:ext>
            </a:extLst>
          </p:cNvPr>
          <p:cNvSpPr txBox="1"/>
          <p:nvPr/>
        </p:nvSpPr>
        <p:spPr>
          <a:xfrm>
            <a:off x="7207677" y="1936892"/>
            <a:ext cx="488867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200" b="1" dirty="0">
                <a:solidFill>
                  <a:srgbClr val="C00000"/>
                </a:solidFill>
                <a:latin typeface="Bliss 2 Regular" panose="02000506030000020004" pitchFamily="50" charset="0"/>
              </a:rPr>
              <a:t>FIGURA 10-13. </a:t>
            </a:r>
            <a:r>
              <a:rPr lang="es-MX" sz="1200" b="1" dirty="0"/>
              <a:t>Distribución del nervio glosofaríngeo (NC IX). A) </a:t>
            </a:r>
            <a:r>
              <a:rPr lang="es-MX" sz="1200" dirty="0"/>
              <a:t>El NC IX es motor para un músculo estriado de la faringe, el estilofaríngeo. También transporta fibras sensitivas para el glomus (cuerpo) y el seno carotídeos, conduciendo información sobre la presión arterial y las concentraciones de gases, así como sensación somática (general) del oído interno, la faringe y las fauces, y el gusto de la lengua posterior. </a:t>
            </a:r>
            <a:r>
              <a:rPr lang="es-MX" sz="1200" b="1" dirty="0"/>
              <a:t>B) </a:t>
            </a:r>
            <a:r>
              <a:rPr lang="es-MX" sz="1200" dirty="0"/>
              <a:t>El compartimento parasimpático del NC IX aporta fibras secretoras presinápticas al ganglio ótico; las fibras postsinápticas pasan a la glándula parótida a través del nervio auriculotemporal (NC V3). </a:t>
            </a:r>
            <a:r>
              <a:rPr lang="es-MX" sz="1200" b="1" dirty="0"/>
              <a:t>C) </a:t>
            </a:r>
            <a:r>
              <a:rPr lang="es-MX" sz="1200" dirty="0"/>
              <a:t>Distribución del NC IX al oído medio (cavidad timpánica y tuba faringotimpánica) y el ganglio ótico a través del nervio y el plexo timpánico y el nervio petroso menor.</a:t>
            </a:r>
            <a:endParaRPr lang="es-MX" sz="1200" dirty="0">
              <a:solidFill>
                <a:prstClr val="black"/>
              </a:solidFill>
              <a:latin typeface="Bliss 2 Regular" panose="02000506030000020004" pitchFamily="50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EA9FF0B-9244-4951-819D-DAC3608D15D4}"/>
              </a:ext>
            </a:extLst>
          </p:cNvPr>
          <p:cNvGrpSpPr/>
          <p:nvPr/>
        </p:nvGrpSpPr>
        <p:grpSpPr>
          <a:xfrm>
            <a:off x="0" y="5977719"/>
            <a:ext cx="12192000" cy="900755"/>
            <a:chOff x="0" y="5977719"/>
            <a:chExt cx="12192000" cy="900755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3340AB2F-EDA0-4372-99F3-077DC8A864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2845" b="35050"/>
            <a:stretch/>
          </p:blipFill>
          <p:spPr>
            <a:xfrm>
              <a:off x="0" y="5977719"/>
              <a:ext cx="12192000" cy="880281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2D2D7D1C-ECB7-4777-A1F6-A18B6729A31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43611" y="5977719"/>
              <a:ext cx="1637203" cy="890739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65596551-3AFE-4C14-938C-1BDEAB84AB3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98203" y="6311460"/>
              <a:ext cx="429191" cy="567014"/>
            </a:xfrm>
            <a:prstGeom prst="rect">
              <a:avLst/>
            </a:prstGeom>
          </p:spPr>
        </p:pic>
      </p:grpSp>
      <p:pic>
        <p:nvPicPr>
          <p:cNvPr id="2" name="Picture 2" descr="C:\Users\Wolters Kluwer\Dropbox\Enrique\MOORE BANCO DE IMÁGENES\Moore Image Bank\logo\Capítulo 10 - Resumen de los nervios craneales\Binder1_Page_13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374" y="255026"/>
            <a:ext cx="6705311" cy="5635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0247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0E49EBF-89CA-4B5F-AA3D-744CA7393CFC}"/>
              </a:ext>
            </a:extLst>
          </p:cNvPr>
          <p:cNvSpPr txBox="1"/>
          <p:nvPr/>
        </p:nvSpPr>
        <p:spPr>
          <a:xfrm>
            <a:off x="1140032" y="2305277"/>
            <a:ext cx="460762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200" b="1" dirty="0">
                <a:solidFill>
                  <a:srgbClr val="C00000"/>
                </a:solidFill>
                <a:latin typeface="Bliss 2 Regular" panose="02000506030000020004" pitchFamily="50" charset="0"/>
              </a:rPr>
              <a:t>FIGURA 10-14. </a:t>
            </a:r>
            <a:r>
              <a:rPr lang="es-MX" sz="1200" b="1" dirty="0"/>
              <a:t>Relaciones entre las estructuras que atraviesan el foramen yugular. </a:t>
            </a:r>
            <a:r>
              <a:rPr lang="es-MX" sz="1200" dirty="0"/>
              <a:t>Los NC IX, X y XI son, en orden numérico, anteriores a la vena yugular interna cuando atraviesan el foramen. Son inmediatamente posteriores a la arteria carótida interna cuando salen del foramen. Los ganglios sensitivos superior e inferior de los NC IX y X se ven como engrosamientos de dichos nervios inmediatamente inferiores a su salida del cráneo.</a:t>
            </a:r>
            <a:endParaRPr lang="es-MX" sz="1200" dirty="0">
              <a:solidFill>
                <a:prstClr val="black"/>
              </a:solidFill>
              <a:latin typeface="Bliss 2 Regular" panose="02000506030000020004" pitchFamily="50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EA9FF0B-9244-4951-819D-DAC3608D15D4}"/>
              </a:ext>
            </a:extLst>
          </p:cNvPr>
          <p:cNvGrpSpPr/>
          <p:nvPr/>
        </p:nvGrpSpPr>
        <p:grpSpPr>
          <a:xfrm>
            <a:off x="0" y="5977719"/>
            <a:ext cx="12192000" cy="900755"/>
            <a:chOff x="0" y="5977719"/>
            <a:chExt cx="12192000" cy="900755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3340AB2F-EDA0-4372-99F3-077DC8A864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2845" b="35050"/>
            <a:stretch/>
          </p:blipFill>
          <p:spPr>
            <a:xfrm>
              <a:off x="0" y="5977719"/>
              <a:ext cx="12192000" cy="880281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2D2D7D1C-ECB7-4777-A1F6-A18B6729A31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43611" y="5977719"/>
              <a:ext cx="1637203" cy="890739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65596551-3AFE-4C14-938C-1BDEAB84AB3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98203" y="6311460"/>
              <a:ext cx="429191" cy="567014"/>
            </a:xfrm>
            <a:prstGeom prst="rect">
              <a:avLst/>
            </a:prstGeom>
          </p:spPr>
        </p:pic>
      </p:grpSp>
      <p:pic>
        <p:nvPicPr>
          <p:cNvPr id="2" name="Picture 2" descr="C:\Users\Wolters Kluwer\Dropbox\Enrique\MOORE BANCO DE IMÁGENES\Moore Image Bank\logo\Capítulo 10 - Resumen de los nervios craneales\Binder1_Page_1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3161" y="148419"/>
            <a:ext cx="4076700" cy="582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12955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0E49EBF-89CA-4B5F-AA3D-744CA7393CFC}"/>
              </a:ext>
            </a:extLst>
          </p:cNvPr>
          <p:cNvSpPr txBox="1"/>
          <p:nvPr/>
        </p:nvSpPr>
        <p:spPr>
          <a:xfrm>
            <a:off x="5526811" y="2481027"/>
            <a:ext cx="50167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200" b="1" dirty="0">
                <a:solidFill>
                  <a:srgbClr val="C00000"/>
                </a:solidFill>
                <a:latin typeface="Bliss 2 Regular" panose="02000506030000020004" pitchFamily="50" charset="0"/>
              </a:rPr>
              <a:t>FIGURA 10-15. </a:t>
            </a:r>
            <a:r>
              <a:rPr lang="es-MX" sz="1200" b="1" dirty="0"/>
              <a:t>Inervación parasimpática que implica al nervio glosofaríngeo (NC IX). </a:t>
            </a:r>
            <a:r>
              <a:rPr lang="es-MX" sz="1200" dirty="0"/>
              <a:t>El NC IX envía fibras parasimpáticas presinápticas (secretomotoras) al ganglio ótico siguiendo una trayectoria tortuosa; las fibras postsinápticas pasan desde el ganglio a la glándula parótida a través del nervio auriculotemporal (v. fig. 10-13 B).</a:t>
            </a:r>
            <a:endParaRPr lang="es-MX" sz="1200" dirty="0">
              <a:solidFill>
                <a:prstClr val="black"/>
              </a:solidFill>
              <a:latin typeface="Bliss 2 Regular" panose="02000506030000020004" pitchFamily="50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EA9FF0B-9244-4951-819D-DAC3608D15D4}"/>
              </a:ext>
            </a:extLst>
          </p:cNvPr>
          <p:cNvGrpSpPr/>
          <p:nvPr/>
        </p:nvGrpSpPr>
        <p:grpSpPr>
          <a:xfrm>
            <a:off x="0" y="5977719"/>
            <a:ext cx="12192000" cy="900755"/>
            <a:chOff x="0" y="5977719"/>
            <a:chExt cx="12192000" cy="900755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3340AB2F-EDA0-4372-99F3-077DC8A864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2845" b="35050"/>
            <a:stretch/>
          </p:blipFill>
          <p:spPr>
            <a:xfrm>
              <a:off x="0" y="5977719"/>
              <a:ext cx="12192000" cy="880281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2D2D7D1C-ECB7-4777-A1F6-A18B6729A31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43611" y="5977719"/>
              <a:ext cx="1637203" cy="890739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65596551-3AFE-4C14-938C-1BDEAB84AB3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98203" y="6311460"/>
              <a:ext cx="429191" cy="567014"/>
            </a:xfrm>
            <a:prstGeom prst="rect">
              <a:avLst/>
            </a:prstGeom>
          </p:spPr>
        </p:pic>
      </p:grpSp>
      <p:pic>
        <p:nvPicPr>
          <p:cNvPr id="2" name="Picture 2" descr="C:\Users\Wolters Kluwer\Dropbox\Enrique\MOORE BANCO DE IMÁGENES\Moore Image Bank\logo\Capítulo 10 - Resumen de los nervios craneales\Binder1_Page_15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66652" y="-2"/>
            <a:ext cx="1559109" cy="5977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410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0E49EBF-89CA-4B5F-AA3D-744CA7393CFC}"/>
              </a:ext>
            </a:extLst>
          </p:cNvPr>
          <p:cNvSpPr txBox="1"/>
          <p:nvPr/>
        </p:nvSpPr>
        <p:spPr>
          <a:xfrm>
            <a:off x="225631" y="2113624"/>
            <a:ext cx="428699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200" b="1" dirty="0">
                <a:solidFill>
                  <a:srgbClr val="C00000"/>
                </a:solidFill>
                <a:latin typeface="Bliss 2 Regular" panose="02000506030000020004" pitchFamily="50" charset="0"/>
              </a:rPr>
              <a:t>FIGURA 10-16. </a:t>
            </a:r>
            <a:r>
              <a:rPr lang="es-MX" sz="1200" b="1" dirty="0"/>
              <a:t>Distribución del nervio vago (NC X). A) </a:t>
            </a:r>
            <a:r>
              <a:rPr lang="es-MX" sz="1200" dirty="0"/>
              <a:t>Tras dar los ramos palatino, faríngeo y laríngeo, el NC X desciende dentro del tórax. Los nervios laríngeos recurrentes ascienden hasta la laringe, el izquierdo desde un nivel más inferior (torácico). En el abdomen, los troncos vagales anterior y posterior siguen mostrando su asimetría al inervar el esófago terminal, el estómago y el tracto intestinal hasta la flexura cólica izquierda. </a:t>
            </a:r>
            <a:r>
              <a:rPr lang="es-MX" sz="1200" b="1" dirty="0"/>
              <a:t>B) </a:t>
            </a:r>
            <a:r>
              <a:rPr lang="es-MX" sz="1200" dirty="0"/>
              <a:t>Vista amplificada del plexo esofágico inferior en transición hacia los troncos vagales anterior y posterior.</a:t>
            </a:r>
            <a:endParaRPr lang="es-MX" sz="1200" dirty="0">
              <a:solidFill>
                <a:prstClr val="black"/>
              </a:solidFill>
              <a:latin typeface="Bliss 2 Regular" panose="02000506030000020004" pitchFamily="50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EA9FF0B-9244-4951-819D-DAC3608D15D4}"/>
              </a:ext>
            </a:extLst>
          </p:cNvPr>
          <p:cNvGrpSpPr/>
          <p:nvPr/>
        </p:nvGrpSpPr>
        <p:grpSpPr>
          <a:xfrm>
            <a:off x="0" y="5977719"/>
            <a:ext cx="12192000" cy="900755"/>
            <a:chOff x="0" y="5977719"/>
            <a:chExt cx="12192000" cy="900755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3340AB2F-EDA0-4372-99F3-077DC8A864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2845" b="35050"/>
            <a:stretch/>
          </p:blipFill>
          <p:spPr>
            <a:xfrm>
              <a:off x="0" y="5977719"/>
              <a:ext cx="12192000" cy="880281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2D2D7D1C-ECB7-4777-A1F6-A18B6729A31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43611" y="5977719"/>
              <a:ext cx="1637203" cy="890739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65596551-3AFE-4C14-938C-1BDEAB84AB3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98203" y="6311460"/>
              <a:ext cx="429191" cy="567014"/>
            </a:xfrm>
            <a:prstGeom prst="rect">
              <a:avLst/>
            </a:prstGeom>
          </p:spPr>
        </p:pic>
      </p:grpSp>
      <p:pic>
        <p:nvPicPr>
          <p:cNvPr id="2" name="Picture 2" descr="C:\Users\Wolters Kluwer\Dropbox\Enrique\MOORE BANCO DE IMÁGENES\Moore Image Bank\logo\Capítulo 10 - Resumen de los nervios craneales\Binder1_Page_1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3214" y="0"/>
            <a:ext cx="7467600" cy="593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06790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0E49EBF-89CA-4B5F-AA3D-744CA7393CFC}"/>
              </a:ext>
            </a:extLst>
          </p:cNvPr>
          <p:cNvSpPr txBox="1"/>
          <p:nvPr/>
        </p:nvSpPr>
        <p:spPr>
          <a:xfrm>
            <a:off x="4220119" y="4661290"/>
            <a:ext cx="37517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b="1" dirty="0">
                <a:solidFill>
                  <a:srgbClr val="C00000"/>
                </a:solidFill>
                <a:latin typeface="Bliss 2 Regular" panose="02000506030000020004" pitchFamily="50" charset="0"/>
              </a:rPr>
              <a:t>FIGURA 10-17. </a:t>
            </a:r>
            <a:r>
              <a:rPr lang="es-MX" sz="1200" b="1" dirty="0"/>
              <a:t>Distribución del nervio accesorio (NC XI).</a:t>
            </a:r>
            <a:endParaRPr lang="es-MX" sz="1200" dirty="0">
              <a:solidFill>
                <a:prstClr val="black"/>
              </a:solidFill>
              <a:latin typeface="Bliss 2 Regular" panose="02000506030000020004" pitchFamily="50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EA9FF0B-9244-4951-819D-DAC3608D15D4}"/>
              </a:ext>
            </a:extLst>
          </p:cNvPr>
          <p:cNvGrpSpPr/>
          <p:nvPr/>
        </p:nvGrpSpPr>
        <p:grpSpPr>
          <a:xfrm>
            <a:off x="0" y="5977719"/>
            <a:ext cx="12192000" cy="900755"/>
            <a:chOff x="0" y="5977719"/>
            <a:chExt cx="12192000" cy="900755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3340AB2F-EDA0-4372-99F3-077DC8A864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2845" b="35050"/>
            <a:stretch/>
          </p:blipFill>
          <p:spPr>
            <a:xfrm>
              <a:off x="0" y="5977719"/>
              <a:ext cx="12192000" cy="880281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2D2D7D1C-ECB7-4777-A1F6-A18B6729A31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43611" y="5977719"/>
              <a:ext cx="1637203" cy="890739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65596551-3AFE-4C14-938C-1BDEAB84AB3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98203" y="6311460"/>
              <a:ext cx="429191" cy="567014"/>
            </a:xfrm>
            <a:prstGeom prst="rect">
              <a:avLst/>
            </a:prstGeom>
          </p:spPr>
        </p:pic>
      </p:grpSp>
      <p:pic>
        <p:nvPicPr>
          <p:cNvPr id="2" name="Picture 2" descr="C:\Users\Wolters Kluwer\Dropbox\Enrique\MOORE BANCO DE IMÁGENES\Moore Image Bank\logo\Capítulo 10 - Resumen de los nervios craneales\Binder1_Page_17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28398" y="880588"/>
            <a:ext cx="7535202" cy="3345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36828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0FB8D57-464A-4A29-BABB-3D3FBA87D3B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2104" y="932091"/>
            <a:ext cx="3519619" cy="464984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ABEE54F-0794-4630-A621-D2CFBB7C648D}"/>
              </a:ext>
            </a:extLst>
          </p:cNvPr>
          <p:cNvSpPr txBox="1"/>
          <p:nvPr/>
        </p:nvSpPr>
        <p:spPr>
          <a:xfrm>
            <a:off x="0" y="3105837"/>
            <a:ext cx="81500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Bliss 2 Heavy" panose="02000506030000020004" pitchFamily="50" charset="0"/>
                <a:cs typeface="Levenim MT" pitchFamily="2" charset="-79"/>
              </a:rPr>
              <a:t>Capítulo</a:t>
            </a:r>
            <a:r>
              <a:rPr lang="es-MX" sz="3600" dirty="0">
                <a:solidFill>
                  <a:srgbClr val="7030A0"/>
                </a:solidFill>
                <a:latin typeface="Bliss 2 ExtraLight" panose="02000506030000020004" pitchFamily="50" charset="0"/>
                <a:cs typeface="Levenim MT" pitchFamily="2" charset="-79"/>
              </a:rPr>
              <a:t> </a:t>
            </a:r>
            <a:r>
              <a:rPr lang="es-MX" sz="3600" dirty="0">
                <a:solidFill>
                  <a:schemeClr val="accent1">
                    <a:lumMod val="75000"/>
                  </a:schemeClr>
                </a:solidFill>
                <a:latin typeface="Bliss 2 ExtraLight" panose="02000506030000020004" pitchFamily="50" charset="0"/>
                <a:cs typeface="Levenim MT" pitchFamily="2" charset="-79"/>
              </a:rPr>
              <a:t>10</a:t>
            </a:r>
            <a:r>
              <a:rPr lang="es-ES" sz="3600" dirty="0">
                <a:solidFill>
                  <a:schemeClr val="accent1">
                    <a:lumMod val="75000"/>
                  </a:schemeClr>
                </a:solidFill>
                <a:latin typeface="Bliss 2 ExtraLight" panose="02000506030000020004" pitchFamily="50" charset="0"/>
                <a:cs typeface="Levenim MT" pitchFamily="2" charset="-79"/>
              </a:rPr>
              <a:t> Resumen de los nervios craneales</a:t>
            </a:r>
            <a:endParaRPr lang="es-MX" sz="3600" dirty="0">
              <a:solidFill>
                <a:schemeClr val="accent1">
                  <a:lumMod val="75000"/>
                </a:schemeClr>
              </a:solidFill>
              <a:latin typeface="Bliss 2 ExtraLight" panose="02000506030000020004" pitchFamily="50" charset="0"/>
              <a:cs typeface="Levenim MT" pitchFamily="2" charset="-79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C4711B0B-097A-4224-9946-75C60A54C5E2}"/>
              </a:ext>
            </a:extLst>
          </p:cNvPr>
          <p:cNvGrpSpPr/>
          <p:nvPr/>
        </p:nvGrpSpPr>
        <p:grpSpPr>
          <a:xfrm>
            <a:off x="0" y="5977719"/>
            <a:ext cx="12192000" cy="900755"/>
            <a:chOff x="0" y="5977719"/>
            <a:chExt cx="12192000" cy="900755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1C84E756-E713-4981-B069-A88014B40C5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2845" b="35050"/>
            <a:stretch/>
          </p:blipFill>
          <p:spPr>
            <a:xfrm>
              <a:off x="0" y="5977719"/>
              <a:ext cx="12192000" cy="880281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2996DB87-614D-4685-9786-24590818386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43611" y="5977719"/>
              <a:ext cx="1637203" cy="890739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2A084E1D-C6F5-4F3E-8F14-9BD04753FF3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98203" y="6311460"/>
              <a:ext cx="429191" cy="56701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250275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0E49EBF-89CA-4B5F-AA3D-744CA7393CFC}"/>
              </a:ext>
            </a:extLst>
          </p:cNvPr>
          <p:cNvSpPr txBox="1"/>
          <p:nvPr/>
        </p:nvSpPr>
        <p:spPr>
          <a:xfrm>
            <a:off x="2228850" y="4655105"/>
            <a:ext cx="77343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200" b="1" dirty="0">
                <a:solidFill>
                  <a:srgbClr val="C00000"/>
                </a:solidFill>
                <a:latin typeface="Bliss 2 Regular" panose="02000506030000020004" pitchFamily="50" charset="0"/>
              </a:rPr>
              <a:t>FIGURA 10-18. </a:t>
            </a:r>
            <a:r>
              <a:rPr lang="es-MX" sz="1200" b="1" dirty="0"/>
              <a:t>Distribución del nervio hipogloso (NC XII). </a:t>
            </a:r>
            <a:r>
              <a:rPr lang="es-MX" sz="1200" dirty="0"/>
              <a:t>El NC XII abandona el cráneo a través del canal (conducto) del nervio hipogloso y pasa profundo a la mandíbula para introducirse en la lengua, donde inerva todos los músculos intrínsecos y extrínsecos de la lengua, excepto el palatogloso. El NC XII se une, inmediatamente distal al canal del nervio hipogloso, a un ramo que transporta fibras del asa C1 y C2 del plexo cervical. Estas fibras acompañan al NC XII y lo abandonan como raíz superior del asa cervical y nervio para el músculo tirohioideo. Los nervios espinales cervicales, y no el NC XII, inervan los músculos infrahioideos. </a:t>
            </a:r>
            <a:endParaRPr lang="es-MX" sz="1200" dirty="0">
              <a:solidFill>
                <a:prstClr val="black"/>
              </a:solidFill>
              <a:latin typeface="Bliss 2 Regular" panose="02000506030000020004" pitchFamily="50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EA9FF0B-9244-4951-819D-DAC3608D15D4}"/>
              </a:ext>
            </a:extLst>
          </p:cNvPr>
          <p:cNvGrpSpPr/>
          <p:nvPr/>
        </p:nvGrpSpPr>
        <p:grpSpPr>
          <a:xfrm>
            <a:off x="0" y="5977719"/>
            <a:ext cx="12192000" cy="900755"/>
            <a:chOff x="0" y="5977719"/>
            <a:chExt cx="12192000" cy="900755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3340AB2F-EDA0-4372-99F3-077DC8A864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2845" b="35050"/>
            <a:stretch/>
          </p:blipFill>
          <p:spPr>
            <a:xfrm>
              <a:off x="0" y="5977719"/>
              <a:ext cx="12192000" cy="880281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2D2D7D1C-ECB7-4777-A1F6-A18B6729A31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43611" y="5977719"/>
              <a:ext cx="1637203" cy="890739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65596551-3AFE-4C14-938C-1BDEAB84AB3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98203" y="6311460"/>
              <a:ext cx="429191" cy="567014"/>
            </a:xfrm>
            <a:prstGeom prst="rect">
              <a:avLst/>
            </a:prstGeom>
          </p:spPr>
        </p:pic>
      </p:grpSp>
      <p:pic>
        <p:nvPicPr>
          <p:cNvPr id="2" name="Picture 2" descr="C:\Users\Wolters Kluwer\Dropbox\Enrique\MOORE BANCO DE IMÁGENES\Moore Image Bank\logo\Capítulo 10 - Resumen de los nervios craneales\Binder1_Page_18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66572" y="328654"/>
            <a:ext cx="7258855" cy="4201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60824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0E49EBF-89CA-4B5F-AA3D-744CA7393CFC}"/>
              </a:ext>
            </a:extLst>
          </p:cNvPr>
          <p:cNvSpPr txBox="1"/>
          <p:nvPr/>
        </p:nvSpPr>
        <p:spPr>
          <a:xfrm>
            <a:off x="4347210" y="4798592"/>
            <a:ext cx="34975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b="1" dirty="0">
                <a:solidFill>
                  <a:schemeClr val="accent1">
                    <a:lumMod val="75000"/>
                  </a:schemeClr>
                </a:solidFill>
                <a:latin typeface="Bliss 2 Regular" panose="02000506030000020004" pitchFamily="50" charset="0"/>
              </a:rPr>
              <a:t>FIGURA C10-1.</a:t>
            </a:r>
            <a:r>
              <a:rPr lang="es-MX" sz="1200" b="1" dirty="0">
                <a:solidFill>
                  <a:srgbClr val="C00000"/>
                </a:solidFill>
                <a:latin typeface="Bliss 2 Regular" panose="02000506030000020004" pitchFamily="50" charset="0"/>
              </a:rPr>
              <a:t> </a:t>
            </a:r>
            <a:r>
              <a:rPr lang="es-MX" sz="1200" b="1" dirty="0"/>
              <a:t>Trastornos del campo visual.</a:t>
            </a:r>
            <a:endParaRPr lang="es-MX" sz="1200" dirty="0">
              <a:solidFill>
                <a:prstClr val="black"/>
              </a:solidFill>
              <a:latin typeface="Bliss 2 Regular" panose="02000506030000020004" pitchFamily="50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EA9FF0B-9244-4951-819D-DAC3608D15D4}"/>
              </a:ext>
            </a:extLst>
          </p:cNvPr>
          <p:cNvGrpSpPr/>
          <p:nvPr/>
        </p:nvGrpSpPr>
        <p:grpSpPr>
          <a:xfrm>
            <a:off x="0" y="5977719"/>
            <a:ext cx="12192000" cy="900755"/>
            <a:chOff x="0" y="5977719"/>
            <a:chExt cx="12192000" cy="900755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3340AB2F-EDA0-4372-99F3-077DC8A864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2845" b="35050"/>
            <a:stretch/>
          </p:blipFill>
          <p:spPr>
            <a:xfrm>
              <a:off x="0" y="5977719"/>
              <a:ext cx="12192000" cy="880281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2D2D7D1C-ECB7-4777-A1F6-A18B6729A31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43611" y="5977719"/>
              <a:ext cx="1637203" cy="890739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65596551-3AFE-4C14-938C-1BDEAB84AB3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98203" y="6311460"/>
              <a:ext cx="429191" cy="567014"/>
            </a:xfrm>
            <a:prstGeom prst="rect">
              <a:avLst/>
            </a:prstGeom>
          </p:spPr>
        </p:pic>
      </p:grpSp>
      <p:pic>
        <p:nvPicPr>
          <p:cNvPr id="2" name="Picture 2" descr="C:\Users\Wolters Kluwer\Dropbox\Enrique\MOORE BANCO DE IMÁGENES\Moore Image Bank\logo\Capítulo 10 - Resumen de los nervios craneales\Binder1_Page_19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23980" y="1339748"/>
            <a:ext cx="7144039" cy="3228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02052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0E49EBF-89CA-4B5F-AA3D-744CA7393CFC}"/>
              </a:ext>
            </a:extLst>
          </p:cNvPr>
          <p:cNvSpPr txBox="1"/>
          <p:nvPr/>
        </p:nvSpPr>
        <p:spPr>
          <a:xfrm>
            <a:off x="5819750" y="3100494"/>
            <a:ext cx="34975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b="1" dirty="0">
                <a:solidFill>
                  <a:schemeClr val="accent1">
                    <a:lumMod val="75000"/>
                  </a:schemeClr>
                </a:solidFill>
                <a:latin typeface="Bliss 2 Regular" panose="02000506030000020004" pitchFamily="50" charset="0"/>
              </a:rPr>
              <a:t>FIGURA C10-2.</a:t>
            </a:r>
            <a:r>
              <a:rPr lang="es-MX" sz="1200" b="1" dirty="0">
                <a:solidFill>
                  <a:srgbClr val="C00000"/>
                </a:solidFill>
                <a:latin typeface="Bliss 2 Regular" panose="02000506030000020004" pitchFamily="50" charset="0"/>
              </a:rPr>
              <a:t> </a:t>
            </a:r>
            <a:r>
              <a:rPr lang="es-MX" sz="1200" b="1" dirty="0"/>
              <a:t>Parálisis del nervio hipogloso.</a:t>
            </a:r>
            <a:endParaRPr lang="es-MX" sz="1200" dirty="0">
              <a:solidFill>
                <a:prstClr val="black"/>
              </a:solidFill>
              <a:latin typeface="Bliss 2 Regular" panose="02000506030000020004" pitchFamily="50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EA9FF0B-9244-4951-819D-DAC3608D15D4}"/>
              </a:ext>
            </a:extLst>
          </p:cNvPr>
          <p:cNvGrpSpPr/>
          <p:nvPr/>
        </p:nvGrpSpPr>
        <p:grpSpPr>
          <a:xfrm>
            <a:off x="0" y="5977719"/>
            <a:ext cx="12192000" cy="900755"/>
            <a:chOff x="0" y="5977719"/>
            <a:chExt cx="12192000" cy="900755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3340AB2F-EDA0-4372-99F3-077DC8A864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2845" b="35050"/>
            <a:stretch/>
          </p:blipFill>
          <p:spPr>
            <a:xfrm>
              <a:off x="0" y="5977719"/>
              <a:ext cx="12192000" cy="880281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2D2D7D1C-ECB7-4777-A1F6-A18B6729A31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43611" y="5977719"/>
              <a:ext cx="1637203" cy="890739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65596551-3AFE-4C14-938C-1BDEAB84AB3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98203" y="6311460"/>
              <a:ext cx="429191" cy="567014"/>
            </a:xfrm>
            <a:prstGeom prst="rect">
              <a:avLst/>
            </a:prstGeom>
          </p:spPr>
        </p:pic>
      </p:grpSp>
      <p:pic>
        <p:nvPicPr>
          <p:cNvPr id="2" name="Picture 2" descr="C:\Users\Wolters Kluwer\Dropbox\Enrique\MOORE BANCO DE IMÁGENES\Moore Image Bank\logo\Capítulo 10 - Resumen de los nervios craneales\Binder1_Page_2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65120" y="2134252"/>
            <a:ext cx="2699410" cy="2209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16465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0E49EBF-89CA-4B5F-AA3D-744CA7393CFC}"/>
              </a:ext>
            </a:extLst>
          </p:cNvPr>
          <p:cNvSpPr txBox="1"/>
          <p:nvPr/>
        </p:nvSpPr>
        <p:spPr>
          <a:xfrm>
            <a:off x="2225333" y="2683357"/>
            <a:ext cx="34975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b="1" dirty="0">
                <a:solidFill>
                  <a:srgbClr val="C00000"/>
                </a:solidFill>
                <a:latin typeface="Bliss 2 Regular" panose="02000506030000020004" pitchFamily="50" charset="0"/>
              </a:rPr>
              <a:t>FIGURA 10-1. </a:t>
            </a:r>
            <a:r>
              <a:rPr lang="es-MX" sz="1200" b="1" dirty="0"/>
              <a:t>Base del cráneo, forámenes y fisuras que dan paso a los nervios craneales.</a:t>
            </a:r>
            <a:endParaRPr lang="es-MX" sz="1200" dirty="0">
              <a:solidFill>
                <a:prstClr val="black"/>
              </a:solidFill>
              <a:latin typeface="Bliss 2 Regular" panose="02000506030000020004" pitchFamily="50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EA9FF0B-9244-4951-819D-DAC3608D15D4}"/>
              </a:ext>
            </a:extLst>
          </p:cNvPr>
          <p:cNvGrpSpPr/>
          <p:nvPr/>
        </p:nvGrpSpPr>
        <p:grpSpPr>
          <a:xfrm>
            <a:off x="0" y="5977719"/>
            <a:ext cx="12192000" cy="900755"/>
            <a:chOff x="0" y="5977719"/>
            <a:chExt cx="12192000" cy="900755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3340AB2F-EDA0-4372-99F3-077DC8A864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2845" b="35050"/>
            <a:stretch/>
          </p:blipFill>
          <p:spPr>
            <a:xfrm>
              <a:off x="0" y="5977719"/>
              <a:ext cx="12192000" cy="880281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2D2D7D1C-ECB7-4777-A1F6-A18B6729A31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43611" y="5977719"/>
              <a:ext cx="1637203" cy="890739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65596551-3AFE-4C14-938C-1BDEAB84AB3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98203" y="6311460"/>
              <a:ext cx="429191" cy="567014"/>
            </a:xfrm>
            <a:prstGeom prst="rect">
              <a:avLst/>
            </a:prstGeom>
          </p:spPr>
        </p:pic>
      </p:grpSp>
      <p:pic>
        <p:nvPicPr>
          <p:cNvPr id="2" name="Picture 2" descr="C:\Users\Wolters Kluwer\Dropbox\Enrique\MOORE BANCO DE IMÁGENES\Moore Image Bank\logo\Capítulo 10 - Resumen de los nervios craneales\Binder1_Page_0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72525" y="417073"/>
            <a:ext cx="4305044" cy="5455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14498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0E49EBF-89CA-4B5F-AA3D-744CA7393CFC}"/>
              </a:ext>
            </a:extLst>
          </p:cNvPr>
          <p:cNvSpPr txBox="1"/>
          <p:nvPr/>
        </p:nvSpPr>
        <p:spPr>
          <a:xfrm>
            <a:off x="2609850" y="5029425"/>
            <a:ext cx="69723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200" b="1" dirty="0">
                <a:solidFill>
                  <a:srgbClr val="C00000"/>
                </a:solidFill>
                <a:latin typeface="Bliss 2 Regular" panose="02000506030000020004" pitchFamily="50" charset="0"/>
              </a:rPr>
              <a:t>FIGURA 10-2. </a:t>
            </a:r>
            <a:r>
              <a:rPr lang="es-MX" sz="1200" b="1" dirty="0"/>
              <a:t>Orígenes aparentes de los nervios craneales en el tronco del encéfalo y la médula espinal (excepto el NC IV, que emerge en la cara posterior del mesencéfalo). </a:t>
            </a:r>
            <a:r>
              <a:rPr lang="es-MX" sz="1200" i="1" dirty="0"/>
              <a:t>a </a:t>
            </a:r>
            <a:r>
              <a:rPr lang="es-MX" sz="1200" dirty="0"/>
              <a:t>La tradicional «raíz craneal del nervio accesorio» se considera aquí como parte del nervio vago. </a:t>
            </a:r>
            <a:r>
              <a:rPr lang="es-MX" sz="1200" i="1" dirty="0"/>
              <a:t>b </a:t>
            </a:r>
            <a:r>
              <a:rPr lang="es-MX" sz="1200" dirty="0"/>
              <a:t>El nervio accesorio se refiere sólo a la «raíz espinal del nervio accesorio».</a:t>
            </a:r>
            <a:endParaRPr lang="es-MX" sz="1200" dirty="0">
              <a:solidFill>
                <a:prstClr val="black"/>
              </a:solidFill>
              <a:latin typeface="Bliss 2 Regular" panose="02000506030000020004" pitchFamily="50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EA9FF0B-9244-4951-819D-DAC3608D15D4}"/>
              </a:ext>
            </a:extLst>
          </p:cNvPr>
          <p:cNvGrpSpPr/>
          <p:nvPr/>
        </p:nvGrpSpPr>
        <p:grpSpPr>
          <a:xfrm>
            <a:off x="0" y="5977719"/>
            <a:ext cx="12192000" cy="900755"/>
            <a:chOff x="0" y="5977719"/>
            <a:chExt cx="12192000" cy="900755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3340AB2F-EDA0-4372-99F3-077DC8A864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2845" b="35050"/>
            <a:stretch/>
          </p:blipFill>
          <p:spPr>
            <a:xfrm>
              <a:off x="0" y="5977719"/>
              <a:ext cx="12192000" cy="880281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2D2D7D1C-ECB7-4777-A1F6-A18B6729A31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43611" y="5977719"/>
              <a:ext cx="1637203" cy="890739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65596551-3AFE-4C14-938C-1BDEAB84AB3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98203" y="6311460"/>
              <a:ext cx="429191" cy="567014"/>
            </a:xfrm>
            <a:prstGeom prst="rect">
              <a:avLst/>
            </a:prstGeom>
          </p:spPr>
        </p:pic>
      </p:grpSp>
      <p:pic>
        <p:nvPicPr>
          <p:cNvPr id="2" name="Picture 2" descr="C:\Users\Wolters Kluwer\Dropbox\Enrique\MOORE BANCO DE IMÁGENES\Moore Image Bank\logo\Capítulo 10 - Resumen de los nervios craneales\Binder1_Page_0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04988" y="244049"/>
            <a:ext cx="7582024" cy="4785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39440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0E49EBF-89CA-4B5F-AA3D-744CA7393CFC}"/>
              </a:ext>
            </a:extLst>
          </p:cNvPr>
          <p:cNvSpPr txBox="1"/>
          <p:nvPr/>
        </p:nvSpPr>
        <p:spPr>
          <a:xfrm>
            <a:off x="6350304" y="2019363"/>
            <a:ext cx="50119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200" b="1" dirty="0">
                <a:solidFill>
                  <a:srgbClr val="C00000"/>
                </a:solidFill>
                <a:latin typeface="Bliss 2 Regular" panose="02000506030000020004" pitchFamily="50" charset="0"/>
              </a:rPr>
              <a:t>FIGURA 10-3. </a:t>
            </a:r>
            <a:r>
              <a:rPr lang="es-MX" sz="1200" b="1" dirty="0"/>
              <a:t>Nervios craneales en relación con la cara interna de la base del cráneo y formaciones durales. A) </a:t>
            </a:r>
            <a:r>
              <a:rPr lang="es-MX" sz="1200" dirty="0"/>
              <a:t>El tentorio del cerebelo ha sido eliminado y el seno venoso se ha abierto en el lado derecho. El techo de la dura de la cavidad trigeminal ha sido eliminado en la parte izquierda y los NC V1, NC III y NC IV se han seccionado de la pared lateral del seno cavernoso. </a:t>
            </a:r>
            <a:r>
              <a:rPr lang="es-MX" sz="1200" b="1" dirty="0"/>
              <a:t>B) </a:t>
            </a:r>
            <a:r>
              <a:rPr lang="es-MX" sz="1200" dirty="0"/>
              <a:t>Vista lateral del área resaltada en rojo en </a:t>
            </a:r>
            <a:r>
              <a:rPr lang="es-MX" sz="1200" b="1" dirty="0"/>
              <a:t>A. </a:t>
            </a:r>
            <a:r>
              <a:rPr lang="es-MX" sz="1200" dirty="0"/>
              <a:t>La duramadre se ha retirado, de manera que se observa el espacio trigeminal, el seno cavernoso y la fosa hipofisaria, que contiene los nervios craneales, la arteria carótida interna y la hipófisis. </a:t>
            </a:r>
            <a:r>
              <a:rPr lang="es-MX" sz="1200" b="1" dirty="0"/>
              <a:t>C) </a:t>
            </a:r>
            <a:r>
              <a:rPr lang="es-MX" sz="1200" dirty="0"/>
              <a:t>Sección coronal en el plano indicado por la línea C en </a:t>
            </a:r>
            <a:r>
              <a:rPr lang="es-MX" sz="1200" b="1" dirty="0"/>
              <a:t>A. </a:t>
            </a:r>
            <a:r>
              <a:rPr lang="es-MX" sz="1200" dirty="0"/>
              <a:t>Estructuras y sus relaciones en el seno cavernoso y su pared lateral.</a:t>
            </a:r>
            <a:endParaRPr lang="es-MX" sz="1200" dirty="0">
              <a:solidFill>
                <a:prstClr val="black"/>
              </a:solidFill>
              <a:latin typeface="Bliss 2 Regular" panose="02000506030000020004" pitchFamily="50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EA9FF0B-9244-4951-819D-DAC3608D15D4}"/>
              </a:ext>
            </a:extLst>
          </p:cNvPr>
          <p:cNvGrpSpPr/>
          <p:nvPr/>
        </p:nvGrpSpPr>
        <p:grpSpPr>
          <a:xfrm>
            <a:off x="0" y="5977719"/>
            <a:ext cx="12192000" cy="900755"/>
            <a:chOff x="0" y="5977719"/>
            <a:chExt cx="12192000" cy="900755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3340AB2F-EDA0-4372-99F3-077DC8A864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2845" b="35050"/>
            <a:stretch/>
          </p:blipFill>
          <p:spPr>
            <a:xfrm>
              <a:off x="0" y="5977719"/>
              <a:ext cx="12192000" cy="880281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2D2D7D1C-ECB7-4777-A1F6-A18B6729A31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43611" y="5977719"/>
              <a:ext cx="1637203" cy="890739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65596551-3AFE-4C14-938C-1BDEAB84AB3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98203" y="6311460"/>
              <a:ext cx="429191" cy="567014"/>
            </a:xfrm>
            <a:prstGeom prst="rect">
              <a:avLst/>
            </a:prstGeom>
          </p:spPr>
        </p:pic>
      </p:grpSp>
      <p:pic>
        <p:nvPicPr>
          <p:cNvPr id="2" name="Picture 2" descr="C:\Users\Wolters Kluwer\Dropbox\Enrique\MOORE BANCO DE IMÁGENES\Moore Image Bank\logo\Capítulo 10 - Resumen de los nervios craneales\Binder1_Page_03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4375" y="47301"/>
            <a:ext cx="5201411" cy="5883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4960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0E49EBF-89CA-4B5F-AA3D-744CA7393CFC}"/>
              </a:ext>
            </a:extLst>
          </p:cNvPr>
          <p:cNvSpPr txBox="1"/>
          <p:nvPr/>
        </p:nvSpPr>
        <p:spPr>
          <a:xfrm>
            <a:off x="1395047" y="2844386"/>
            <a:ext cx="34975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b="1" dirty="0">
                <a:solidFill>
                  <a:srgbClr val="C00000"/>
                </a:solidFill>
                <a:latin typeface="Bliss 2 Regular" panose="02000506030000020004" pitchFamily="50" charset="0"/>
              </a:rPr>
              <a:t>FIGURA 10-4. </a:t>
            </a:r>
            <a:r>
              <a:rPr lang="es-MX" sz="1200" b="1" dirty="0"/>
              <a:t>Resumen de los nervios craneales.</a:t>
            </a:r>
            <a:endParaRPr lang="es-MX" sz="1200" dirty="0">
              <a:solidFill>
                <a:prstClr val="black"/>
              </a:solidFill>
              <a:latin typeface="Bliss 2 Regular" panose="02000506030000020004" pitchFamily="50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EA9FF0B-9244-4951-819D-DAC3608D15D4}"/>
              </a:ext>
            </a:extLst>
          </p:cNvPr>
          <p:cNvGrpSpPr/>
          <p:nvPr/>
        </p:nvGrpSpPr>
        <p:grpSpPr>
          <a:xfrm>
            <a:off x="0" y="5977719"/>
            <a:ext cx="12192000" cy="900755"/>
            <a:chOff x="0" y="5977719"/>
            <a:chExt cx="12192000" cy="900755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3340AB2F-EDA0-4372-99F3-077DC8A864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2845" b="35050"/>
            <a:stretch/>
          </p:blipFill>
          <p:spPr>
            <a:xfrm>
              <a:off x="0" y="5977719"/>
              <a:ext cx="12192000" cy="880281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2D2D7D1C-ECB7-4777-A1F6-A18B6729A31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43611" y="5977719"/>
              <a:ext cx="1637203" cy="890739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65596551-3AFE-4C14-938C-1BDEAB84AB3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98203" y="6311460"/>
              <a:ext cx="429191" cy="567014"/>
            </a:xfrm>
            <a:prstGeom prst="rect">
              <a:avLst/>
            </a:prstGeom>
          </p:spPr>
        </p:pic>
      </p:grpSp>
      <p:pic>
        <p:nvPicPr>
          <p:cNvPr id="2" name="Picture 2" descr="C:\Users\Wolters Kluwer\Dropbox\Enrique\MOORE BANCO DE IMÁGENES\Moore Image Bank\logo\Capítulo 10 - Resumen de los nervios craneales\Binder1_Page_04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02655" y="0"/>
            <a:ext cx="4659797" cy="5977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67014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0E49EBF-89CA-4B5F-AA3D-744CA7393CFC}"/>
              </a:ext>
            </a:extLst>
          </p:cNvPr>
          <p:cNvSpPr txBox="1"/>
          <p:nvPr/>
        </p:nvSpPr>
        <p:spPr>
          <a:xfrm>
            <a:off x="2139278" y="5029424"/>
            <a:ext cx="79134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200" b="1" dirty="0">
                <a:solidFill>
                  <a:srgbClr val="C00000"/>
                </a:solidFill>
                <a:latin typeface="Bliss 2 Regular" panose="02000506030000020004" pitchFamily="50" charset="0"/>
              </a:rPr>
              <a:t>FIGURA 10-5. </a:t>
            </a:r>
            <a:r>
              <a:rPr lang="es-MX" sz="1200" b="1" dirty="0"/>
              <a:t>Resumen de los ganglios parasimpáticos craneales y la distribución de las fibras viscerales motoras y sensoriales relacionadas. </a:t>
            </a:r>
            <a:r>
              <a:rPr lang="es-MX" sz="1200" dirty="0"/>
              <a:t>Los NC III, VII y IX son los «nervios relacionados» que transportan las fibras parasimpáticas presinápticas del SNC. El NC V no transmite fibras del SNA al SNC. Sin embargo, los ganglios parasimpáticos craneales están asociados con ramas del NC V y las fibras parasimpáticas postsinápticas se distribuyen a través de las ramas del NC V.</a:t>
            </a:r>
            <a:endParaRPr lang="es-MX" sz="1200" dirty="0">
              <a:solidFill>
                <a:prstClr val="black"/>
              </a:solidFill>
              <a:latin typeface="Bliss 2 Regular" panose="02000506030000020004" pitchFamily="50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EA9FF0B-9244-4951-819D-DAC3608D15D4}"/>
              </a:ext>
            </a:extLst>
          </p:cNvPr>
          <p:cNvGrpSpPr/>
          <p:nvPr/>
        </p:nvGrpSpPr>
        <p:grpSpPr>
          <a:xfrm>
            <a:off x="0" y="5977719"/>
            <a:ext cx="12192000" cy="900755"/>
            <a:chOff x="0" y="5977719"/>
            <a:chExt cx="12192000" cy="900755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3340AB2F-EDA0-4372-99F3-077DC8A864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2845" b="35050"/>
            <a:stretch/>
          </p:blipFill>
          <p:spPr>
            <a:xfrm>
              <a:off x="0" y="5977719"/>
              <a:ext cx="12192000" cy="880281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2D2D7D1C-ECB7-4777-A1F6-A18B6729A31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43611" y="5977719"/>
              <a:ext cx="1637203" cy="890739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65596551-3AFE-4C14-938C-1BDEAB84AB3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98203" y="6311460"/>
              <a:ext cx="429191" cy="567014"/>
            </a:xfrm>
            <a:prstGeom prst="rect">
              <a:avLst/>
            </a:prstGeom>
          </p:spPr>
        </p:pic>
      </p:grpSp>
      <p:pic>
        <p:nvPicPr>
          <p:cNvPr id="2" name="Picture 2" descr="C:\Users\Wolters Kluwer\Dropbox\Enrique\MOORE BANCO DE IMÁGENES\Moore Image Bank\logo\Capítulo 10 - Resumen de los nervios craneales\Binder1_Page_0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43244" y="118339"/>
            <a:ext cx="8305511" cy="4911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45166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0E49EBF-89CA-4B5F-AA3D-744CA7393CFC}"/>
              </a:ext>
            </a:extLst>
          </p:cNvPr>
          <p:cNvSpPr txBox="1"/>
          <p:nvPr/>
        </p:nvSpPr>
        <p:spPr>
          <a:xfrm>
            <a:off x="8250995" y="2449622"/>
            <a:ext cx="37299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200" b="1" dirty="0">
                <a:solidFill>
                  <a:srgbClr val="C00000"/>
                </a:solidFill>
                <a:latin typeface="Bliss 2 Regular" panose="02000506030000020004" pitchFamily="50" charset="0"/>
              </a:rPr>
              <a:t>FIGURA 10-6. </a:t>
            </a:r>
            <a:r>
              <a:rPr lang="es-MX" sz="1200" b="1" dirty="0"/>
              <a:t>Núcleos de los nervios craneales. </a:t>
            </a:r>
            <a:r>
              <a:rPr lang="es-MX" sz="1200" dirty="0"/>
              <a:t>Los núcleos motores se muestran en el lado izquierdo del tronco encefálico y el núcleo sensitivo en el lado derecho. Todos los núcleos sensitivos y motores están emparejados bilateralmente, es decir, se ubican en los lados derecho e izquierdo del tronco encefálico.</a:t>
            </a:r>
            <a:endParaRPr lang="es-MX" sz="1200" dirty="0">
              <a:solidFill>
                <a:prstClr val="black"/>
              </a:solidFill>
              <a:latin typeface="Bliss 2 Regular" panose="02000506030000020004" pitchFamily="50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EA9FF0B-9244-4951-819D-DAC3608D15D4}"/>
              </a:ext>
            </a:extLst>
          </p:cNvPr>
          <p:cNvGrpSpPr/>
          <p:nvPr/>
        </p:nvGrpSpPr>
        <p:grpSpPr>
          <a:xfrm>
            <a:off x="0" y="5977719"/>
            <a:ext cx="12192000" cy="900755"/>
            <a:chOff x="0" y="5977719"/>
            <a:chExt cx="12192000" cy="900755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3340AB2F-EDA0-4372-99F3-077DC8A864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2845" b="35050"/>
            <a:stretch/>
          </p:blipFill>
          <p:spPr>
            <a:xfrm>
              <a:off x="0" y="5977719"/>
              <a:ext cx="12192000" cy="880281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2D2D7D1C-ECB7-4777-A1F6-A18B6729A31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43611" y="5977719"/>
              <a:ext cx="1637203" cy="890739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65596551-3AFE-4C14-938C-1BDEAB84AB3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98203" y="6311460"/>
              <a:ext cx="429191" cy="567014"/>
            </a:xfrm>
            <a:prstGeom prst="rect">
              <a:avLst/>
            </a:prstGeom>
          </p:spPr>
        </p:pic>
      </p:grpSp>
      <p:pic>
        <p:nvPicPr>
          <p:cNvPr id="2" name="Picture 2" descr="C:\Users\Wolters Kluwer\Dropbox\Enrique\MOORE BANCO DE IMÁGENES\Moore Image Bank\logo\Capítulo 10 - Resumen de los nervios craneales\Binder1_Page_06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9333" y="490808"/>
            <a:ext cx="6905254" cy="4891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22292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0E49EBF-89CA-4B5F-AA3D-744CA7393CFC}"/>
              </a:ext>
            </a:extLst>
          </p:cNvPr>
          <p:cNvSpPr txBox="1"/>
          <p:nvPr/>
        </p:nvSpPr>
        <p:spPr>
          <a:xfrm>
            <a:off x="539262" y="2388694"/>
            <a:ext cx="39292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200" b="1" dirty="0">
                <a:solidFill>
                  <a:srgbClr val="C00000"/>
                </a:solidFill>
                <a:latin typeface="Bliss 2 Regular" panose="02000506030000020004" pitchFamily="50" charset="0"/>
              </a:rPr>
              <a:t>FIGURA 10-7. </a:t>
            </a:r>
            <a:r>
              <a:rPr lang="es-MX" sz="1200" b="1" dirty="0"/>
              <a:t>Sistema olfatorio. A) </a:t>
            </a:r>
            <a:r>
              <a:rPr lang="es-MX" sz="1200" dirty="0"/>
              <a:t>Sección sagital a través de la cavidad nasal que muestra las relaciones de la mucosa olfatoria con el bulbo olfatorio. </a:t>
            </a:r>
            <a:r>
              <a:rPr lang="es-MX" sz="1200" b="1" dirty="0"/>
              <a:t>B) </a:t>
            </a:r>
            <a:r>
              <a:rPr lang="es-MX" sz="1200" dirty="0"/>
              <a:t>Los cuerpos de las neuronas receptoras olfatorias se encuentran en el epitelio olfatorio. Estos haces de axones se denominan, en conjunto, nervio olfatorio (NC I).</a:t>
            </a:r>
            <a:endParaRPr lang="es-MX" sz="1200" dirty="0">
              <a:solidFill>
                <a:prstClr val="black"/>
              </a:solidFill>
              <a:latin typeface="Bliss 2 Regular" panose="02000506030000020004" pitchFamily="50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EA9FF0B-9244-4951-819D-DAC3608D15D4}"/>
              </a:ext>
            </a:extLst>
          </p:cNvPr>
          <p:cNvGrpSpPr/>
          <p:nvPr/>
        </p:nvGrpSpPr>
        <p:grpSpPr>
          <a:xfrm>
            <a:off x="0" y="5977719"/>
            <a:ext cx="12192000" cy="900755"/>
            <a:chOff x="0" y="5977719"/>
            <a:chExt cx="12192000" cy="900755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3340AB2F-EDA0-4372-99F3-077DC8A864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2845" b="35050"/>
            <a:stretch/>
          </p:blipFill>
          <p:spPr>
            <a:xfrm>
              <a:off x="0" y="5977719"/>
              <a:ext cx="12192000" cy="880281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2D2D7D1C-ECB7-4777-A1F6-A18B6729A31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43611" y="5977719"/>
              <a:ext cx="1637203" cy="890739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65596551-3AFE-4C14-938C-1BDEAB84AB3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98203" y="6311460"/>
              <a:ext cx="429191" cy="567014"/>
            </a:xfrm>
            <a:prstGeom prst="rect">
              <a:avLst/>
            </a:prstGeom>
          </p:spPr>
        </p:pic>
      </p:grpSp>
      <p:pic>
        <p:nvPicPr>
          <p:cNvPr id="2" name="Picture 2" descr="C:\Users\Wolters Kluwer\Dropbox\Enrique\MOORE BANCO DE IMÁGENES\Moore Image Bank\logo\Capítulo 10 - Resumen de los nervios craneales\Binder1_Page_07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43896" y="47826"/>
            <a:ext cx="6836918" cy="5929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45157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B2565BB48CCB6341A5AA90F6D592BD2C" ma:contentTypeVersion="3" ma:contentTypeDescription="Crear nuevo documento." ma:contentTypeScope="" ma:versionID="27b779ceef63e110fd22d4f32c36524a">
  <xsd:schema xmlns:xsd="http://www.w3.org/2001/XMLSchema" xmlns:xs="http://www.w3.org/2001/XMLSchema" xmlns:p="http://schemas.microsoft.com/office/2006/metadata/properties" xmlns:ns2="c6cf005a-c42e-492a-9353-6e6756a4e7b2" targetNamespace="http://schemas.microsoft.com/office/2006/metadata/properties" ma:root="true" ma:fieldsID="21b502a24ad50e201a55e183b8aa8c92" ns2:_="">
    <xsd:import namespace="c6cf005a-c42e-492a-9353-6e6756a4e7b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cf005a-c42e-492a-9353-6e6756a4e7b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08EDC3F-531D-4326-991E-8193DAA7F40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2D86C5D-57E9-4465-8ADB-91627612030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6cf005a-c42e-492a-9353-6e6756a4e7b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875FCBC-67A3-4CA7-A369-8F535BB4B569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514</TotalTime>
  <Words>1655</Words>
  <Application>Microsoft Office PowerPoint</Application>
  <PresentationFormat>Panorámica</PresentationFormat>
  <Paragraphs>21</Paragraphs>
  <Slides>22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23" baseType="lpstr"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Nuria Llavina</dc:creator>
  <cp:lastModifiedBy>Ranjith D.</cp:lastModifiedBy>
  <cp:revision>42</cp:revision>
  <dcterms:created xsi:type="dcterms:W3CDTF">2018-01-24T16:18:50Z</dcterms:created>
  <dcterms:modified xsi:type="dcterms:W3CDTF">2025-02-17T16:41:51Z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0x010100B2565BB48CCB6341A5AA90F6D592BD2C</vt:lpwstr>
  </property>
</Properties>
</file>