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68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69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1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customXml" Target="../customXml/item2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6EE28C-1816-4DCC-B3F5-2A74BE215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39F0147-7C42-49FF-BFF5-6015F5913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86BD13-6A8D-4288-95C6-F2C47B435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BA5D-8D72-4E7C-A8E6-E40F98FCE35F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A4A14D-127F-4CCA-8B62-FC2B4688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C45BFE8-F239-47D5-BEFD-0A49ACDE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25BF-6EA0-4D07-AA39-5EA6C5BBB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455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CFC8CD-9FC3-4701-9AC9-BECF32250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FBE217B-BF59-4B87-A7B8-8526DD00D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497ADF-4BCA-44BF-B9CF-B3CD84ED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BA5D-8D72-4E7C-A8E6-E40F98FCE35F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7425F2-CFA2-4203-81C4-AF55E2F58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9019FA-264E-442C-91FB-32655C1C8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25BF-6EA0-4D07-AA39-5EA6C5BBB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268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8213ED1-8CC3-4C5C-B629-ED20120AF0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7BF2748-1228-4FFD-BFFA-B8822D5854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7306FE1-7BA6-4067-8A78-A9DF07628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BA5D-8D72-4E7C-A8E6-E40F98FCE35F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5A8D78-BD5A-4775-8DEC-C3250A54D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AEB296-84A2-4B35-8399-6138E886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25BF-6EA0-4D07-AA39-5EA6C5BBB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8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656BD3-D242-4691-83F9-9C367129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A4FC0D-B222-437F-A9D1-A794FB000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40C51D-B62C-4873-95C2-ECD760E15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BA5D-8D72-4E7C-A8E6-E40F98FCE35F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AFF6CC-4829-46A9-A7F5-FA1C50B9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F670E0-ED6D-4E7F-BDDD-858B0BE36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25BF-6EA0-4D07-AA39-5EA6C5BBB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32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DD4EA9-7D39-48B2-B287-4B8116435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7C06A8C-510F-4A2E-8C4D-482F4F000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6C31A0-32C5-4C8F-A048-6936ACE26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BA5D-8D72-4E7C-A8E6-E40F98FCE35F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725C49-7B90-4DD1-86F3-8B4B05432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5498FF-9906-4E0A-8169-2593CF277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25BF-6EA0-4D07-AA39-5EA6C5BBB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3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C3E8DB-1AE4-47DD-8E97-97274CDD3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E1AD79-7555-4736-983E-72E908617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B5E1D96-3A5A-4FCC-875E-1785B6D51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BBC6256-E7C9-4ACA-9910-644B6187D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BA5D-8D72-4E7C-A8E6-E40F98FCE35F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D56AB0D-3C01-4982-9513-4CCD598AC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7526188-A005-4C95-BD3A-04D944186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25BF-6EA0-4D07-AA39-5EA6C5BBB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02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D7C5FB-69D7-46B2-BD78-F73001687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FE9BF84-CF6A-4F08-AE61-4E143049C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398D6CD-9BBA-4C08-B8C4-FB3E8262B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0BC47E9-DB2E-4D1A-9299-96DD967BA8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9421DED-61B3-4260-B76B-6B5AD21184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9AE7BAE-6421-4789-A3CB-67611BDC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BA5D-8D72-4E7C-A8E6-E40F98FCE35F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8732F64-2BF1-4A3D-B71D-86A3C5124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E57CF7C-B741-4586-A1F5-9C1AC615F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25BF-6EA0-4D07-AA39-5EA6C5BBB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067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3581ED-DD5C-4AB1-9C88-42CA5C276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E14B06F-AF06-4588-8231-CE59581A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BA5D-8D72-4E7C-A8E6-E40F98FCE35F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56A6479-4CB3-414A-98A1-50836EA5B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E8BC51-55B1-4277-A0BF-6A53B6610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25BF-6EA0-4D07-AA39-5EA6C5BBB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52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EB5AA20-666B-41EC-A174-49C390D7F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BA5D-8D72-4E7C-A8E6-E40F98FCE35F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AAE3A0A-58D8-4F1A-AC96-EFD264CCC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0A5146B-D191-4E13-8ADC-FCBF59EFA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25BF-6EA0-4D07-AA39-5EA6C5BBB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16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0CE9EB-C8B9-42FB-A461-C13E8512F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04214B-FC04-4945-81D5-F6611384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31EFBFB-E50C-44FC-A77A-40D29E3DF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A82043D-01A9-4D2E-8073-2E0689BCA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BA5D-8D72-4E7C-A8E6-E40F98FCE35F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6297ABE-46DE-4D2E-B8E2-333B3672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5018B5E-A60A-46FE-B8B0-D586C6962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25BF-6EA0-4D07-AA39-5EA6C5BBB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88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99726E-338B-4C4B-BFCB-EFCF36F1A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2B554FB-F934-407A-BE2C-495647886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9C10A67-B6AF-4ADD-9FB6-E6860E10A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6CCDB82-94D2-4604-AD46-E33AF72D5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BA5D-8D72-4E7C-A8E6-E40F98FCE35F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34A57AF-A976-454F-9507-3B6908E4A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4626F82-3AE2-46A3-B469-34EE6054D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25BF-6EA0-4D07-AA39-5EA6C5BBB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44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24">
              <a:srgbClr val="CADFF2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2785EC7-C794-4BB7-B3AD-DB970050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85A8AD8-46E3-4E34-BB51-1B2AA027C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D4214B-79A4-4D4C-ADCA-2FAA8F7B6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5BA5D-8D72-4E7C-A8E6-E40F98FCE35F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E4930D-9FD0-4C55-8F21-5EBBBCAF9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C5C079-3283-4AB7-9862-1450FBC0D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225BF-6EA0-4D07-AA39-5EA6C5BBB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5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g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g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g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g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g"/><Relationship Id="rId4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g"/><Relationship Id="rId4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C431F85-A1B7-4BEB-B646-AD4E93BC01A6}"/>
              </a:ext>
            </a:extLst>
          </p:cNvPr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1" r="1" b="1"/>
          <a:stretch/>
        </p:blipFill>
        <p:spPr>
          <a:xfrm>
            <a:off x="23" y="13"/>
            <a:ext cx="12191980" cy="68579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3EA750F-0A24-4DBE-8488-6D9C888452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96" y="2686933"/>
            <a:ext cx="3158097" cy="417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30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305975" y="2828259"/>
            <a:ext cx="4659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1-7. </a:t>
            </a:r>
            <a:r>
              <a:rPr lang="es-MX" sz="1200" b="1" dirty="0"/>
              <a:t>Líneas de tensión en la piel. </a:t>
            </a:r>
            <a:r>
              <a:rPr lang="es-MX" sz="1200" dirty="0"/>
              <a:t>Las </a:t>
            </a:r>
            <a:r>
              <a:rPr lang="es-MX" sz="1200" i="1" dirty="0"/>
              <a:t>líneas discontinuas </a:t>
            </a:r>
            <a:r>
              <a:rPr lang="es-MX" sz="1200" dirty="0"/>
              <a:t>indican la dirección </a:t>
            </a:r>
            <a:r>
              <a:rPr lang="es-MX" sz="1200" dirty="0" smtClean="0"/>
              <a:t>predominante de </a:t>
            </a:r>
            <a:r>
              <a:rPr lang="es-MX" sz="1200" dirty="0"/>
              <a:t>las fibras de colágeno en la dermis.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138" y="265812"/>
            <a:ext cx="4928042" cy="549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70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1965251" y="4962056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1-8. </a:t>
            </a:r>
            <a:r>
              <a:rPr lang="es-MX" sz="1200" b="1" dirty="0"/>
              <a:t>Retináculos de la piel en el tejido subcutáneo. A) </a:t>
            </a:r>
            <a:r>
              <a:rPr lang="es-MX" sz="1200" dirty="0"/>
              <a:t>El espesor del tejido subcutáneo puede calcularse aproximadamente como la mitad del espesor </a:t>
            </a:r>
            <a:r>
              <a:rPr lang="es-MX" sz="1200" dirty="0" smtClean="0"/>
              <a:t>de un </a:t>
            </a:r>
            <a:r>
              <a:rPr lang="es-MX" sz="1200" dirty="0"/>
              <a:t>pliegue de piel pellizcada (un pliegue cutáneo incluye dos capas de tejido subcutáneo). El dorso de la mano tiene relativamente poco tejido subcutáneo. </a:t>
            </a:r>
            <a:r>
              <a:rPr lang="es-MX" sz="1200" b="1" dirty="0"/>
              <a:t>B) </a:t>
            </a:r>
            <a:r>
              <a:rPr lang="es-MX" sz="1200" dirty="0" smtClean="0"/>
              <a:t>Los retináculos </a:t>
            </a:r>
            <a:r>
              <a:rPr lang="es-MX" sz="1200" dirty="0"/>
              <a:t>de la piel largos y relativamente dispersos permiten la movilidad de la piel que se muestra en la ilustración </a:t>
            </a:r>
            <a:r>
              <a:rPr lang="es-MX" sz="1200" b="1" dirty="0"/>
              <a:t>A. C) </a:t>
            </a:r>
            <a:r>
              <a:rPr lang="es-MX" sz="1200" dirty="0"/>
              <a:t>La piel de la palma (como la de la </a:t>
            </a:r>
            <a:r>
              <a:rPr lang="es-MX" sz="1200" dirty="0" smtClean="0"/>
              <a:t>planta del </a:t>
            </a:r>
            <a:r>
              <a:rPr lang="es-MX" sz="1200" dirty="0"/>
              <a:t>pie) está firmemente unida a la fascia profunda subyacente</a:t>
            </a:r>
            <a:r>
              <a:rPr lang="es-MX" sz="1200" dirty="0" smtClean="0"/>
              <a:t>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208" y="267478"/>
            <a:ext cx="8608486" cy="469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98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3775733" y="4040598"/>
            <a:ext cx="3702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C1-1</a:t>
            </a:r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. </a:t>
            </a:r>
            <a:endParaRPr lang="es-MX" sz="1200" dirty="0">
              <a:solidFill>
                <a:schemeClr val="accent1">
                  <a:lumMod val="75000"/>
                </a:schemeClr>
              </a:solidFill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415" y="715925"/>
            <a:ext cx="6299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37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2301948" y="5319663"/>
            <a:ext cx="6290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C1-2.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 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855" y="99141"/>
            <a:ext cx="8117516" cy="506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01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1359783" y="5306424"/>
            <a:ext cx="9472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C1-3. </a:t>
            </a:r>
            <a:endParaRPr lang="es-MX" sz="1200" dirty="0">
              <a:solidFill>
                <a:schemeClr val="accent1">
                  <a:lumMod val="75000"/>
                </a:schemeClr>
              </a:solidFill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7318" y="193188"/>
            <a:ext cx="4837363" cy="514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17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7793665" y="2646153"/>
            <a:ext cx="4291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1-9. </a:t>
            </a:r>
            <a:r>
              <a:rPr lang="es-MX" sz="1200" b="1" dirty="0"/>
              <a:t>Sección tridimensional de la pierna que muestra la fascia profunda y las formaciones fasciales.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181" y="332375"/>
            <a:ext cx="7358478" cy="506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21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1157765" y="4446137"/>
            <a:ext cx="94724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1-10. </a:t>
            </a:r>
            <a:r>
              <a:rPr lang="es-MX" sz="1200" b="1" dirty="0"/>
              <a:t>Vainas sinoviales de los tendones y bolsas serosas. A) </a:t>
            </a:r>
            <a:r>
              <a:rPr lang="es-MX" sz="1200" dirty="0"/>
              <a:t>Las </a:t>
            </a:r>
            <a:r>
              <a:rPr lang="es-MX" sz="1200" dirty="0" smtClean="0"/>
              <a:t>vainas sinoviales </a:t>
            </a:r>
            <a:r>
              <a:rPr lang="es-MX" sz="1200" dirty="0"/>
              <a:t>de los tendones son bolsas longitudinales que rodean los tendones </a:t>
            </a:r>
            <a:r>
              <a:rPr lang="es-MX" sz="1200" dirty="0" smtClean="0"/>
              <a:t>cuando éstos </a:t>
            </a:r>
            <a:r>
              <a:rPr lang="es-MX" sz="1200" dirty="0"/>
              <a:t>pasan profundamente al retináculo o a través de vainas fibrosas de </a:t>
            </a:r>
            <a:r>
              <a:rPr lang="es-MX" sz="1200" dirty="0" smtClean="0"/>
              <a:t>los dedos</a:t>
            </a:r>
            <a:r>
              <a:rPr lang="es-MX" sz="1200" dirty="0"/>
              <a:t>. </a:t>
            </a:r>
            <a:r>
              <a:rPr lang="es-MX" sz="1200" b="1" dirty="0"/>
              <a:t>B) </a:t>
            </a:r>
            <a:r>
              <a:rPr lang="es-MX" sz="1200" dirty="0"/>
              <a:t>Las bolsas serosas envuelven estructuras diversas, como el corazón</a:t>
            </a:r>
            <a:r>
              <a:rPr lang="es-MX" sz="1200" dirty="0" smtClean="0"/>
              <a:t>, los </a:t>
            </a:r>
            <a:r>
              <a:rPr lang="es-MX" sz="1200" dirty="0"/>
              <a:t>pulmones, las vísceras abdominales y los tendones, de manera similar a </a:t>
            </a:r>
            <a:r>
              <a:rPr lang="es-MX" sz="1200" dirty="0" smtClean="0"/>
              <a:t>como este </a:t>
            </a:r>
            <a:r>
              <a:rPr lang="es-MX" sz="1200" dirty="0"/>
              <a:t>globo desinflado envuelve al puño. Una fina película de líquido </a:t>
            </a:r>
            <a:r>
              <a:rPr lang="es-MX" sz="1200" dirty="0" smtClean="0"/>
              <a:t>lubricante entre </a:t>
            </a:r>
            <a:r>
              <a:rPr lang="es-MX" sz="1200" dirty="0"/>
              <a:t>las láminas parietal y visceral confiere movilidad a la estructura rodeada </a:t>
            </a:r>
            <a:r>
              <a:rPr lang="es-MX" sz="1200" dirty="0" smtClean="0"/>
              <a:t>por la </a:t>
            </a:r>
            <a:r>
              <a:rPr lang="es-MX" sz="1200" dirty="0"/>
              <a:t>bolsa dentro de un compartimento cerrado. Los pliegues transicionales de </a:t>
            </a:r>
            <a:r>
              <a:rPr lang="es-MX" sz="1200" dirty="0" smtClean="0"/>
              <a:t>membrana sinovial </a:t>
            </a:r>
            <a:r>
              <a:rPr lang="es-MX" sz="1200" dirty="0"/>
              <a:t>entre las láminas parietal y visceral continuas de la bolsa, que </a:t>
            </a:r>
            <a:r>
              <a:rPr lang="es-MX" sz="1200" dirty="0" smtClean="0"/>
              <a:t>rodean el </a:t>
            </a:r>
            <a:r>
              <a:rPr lang="es-MX" sz="1200" dirty="0"/>
              <a:t>tallo conector (el carpo en el ejemplo) y/o las estructuras vasculonerviosas </a:t>
            </a:r>
            <a:r>
              <a:rPr lang="es-MX" sz="1200" dirty="0" smtClean="0"/>
              <a:t>para el </a:t>
            </a:r>
            <a:r>
              <a:rPr lang="es-MX" sz="1200" dirty="0"/>
              <a:t>tejido circundante, se denominan mesenterios. En el caso de la vaina sinovial </a:t>
            </a:r>
            <a:r>
              <a:rPr lang="es-MX" sz="1200" dirty="0" smtClean="0"/>
              <a:t>de un </a:t>
            </a:r>
            <a:r>
              <a:rPr lang="es-MX" sz="1200" dirty="0"/>
              <a:t>tendón, el mesenterio se denomina mesotendón.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052" y="130312"/>
            <a:ext cx="8287636" cy="431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7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561157" y="2875830"/>
            <a:ext cx="3298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1-11. </a:t>
            </a:r>
            <a:r>
              <a:rPr lang="es-MX" sz="1200" b="1" dirty="0"/>
              <a:t>Sistema esquelético.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1907" y="208758"/>
            <a:ext cx="7691784" cy="561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23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6770571" y="2745769"/>
            <a:ext cx="4457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1-12. </a:t>
            </a:r>
            <a:r>
              <a:rPr lang="es-MX" sz="1200" b="1" dirty="0"/>
              <a:t>Secciones transversales del húmero. </a:t>
            </a:r>
            <a:r>
              <a:rPr lang="es-MX" sz="1200" dirty="0"/>
              <a:t>La diáfisis de un hueso </a:t>
            </a:r>
            <a:r>
              <a:rPr lang="es-MX" sz="1200" dirty="0" smtClean="0"/>
              <a:t>vivo está </a:t>
            </a:r>
            <a:r>
              <a:rPr lang="es-MX" sz="1200" dirty="0"/>
              <a:t>formada por un tubo de hueso compacto que rodea la cavidad medular.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923" y="536170"/>
            <a:ext cx="4539239" cy="506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28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1360967" y="2573357"/>
            <a:ext cx="4274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1-13. </a:t>
            </a:r>
            <a:r>
              <a:rPr lang="es-MX" sz="1200" b="1" dirty="0"/>
              <a:t>Detalles y formaciones óseas. </a:t>
            </a:r>
            <a:r>
              <a:rPr lang="es-MX" sz="1200" dirty="0"/>
              <a:t>En los huesos se encuentran </a:t>
            </a:r>
            <a:r>
              <a:rPr lang="es-MX" sz="1200" dirty="0" smtClean="0"/>
              <a:t>detalles en </a:t>
            </a:r>
            <a:r>
              <a:rPr lang="es-MX" sz="1200" dirty="0"/>
              <a:t>los lugares de inserción de tendones, ligamentos y fascias. Otras </a:t>
            </a:r>
            <a:r>
              <a:rPr lang="es-MX" sz="1200" dirty="0" smtClean="0"/>
              <a:t>formaciones se </a:t>
            </a:r>
            <a:r>
              <a:rPr lang="es-MX" sz="1200" dirty="0"/>
              <a:t>relacionan con las articulaciones, el paso de tendones y para </a:t>
            </a:r>
            <a:r>
              <a:rPr lang="es-MX" sz="1200" dirty="0" smtClean="0"/>
              <a:t>mejorar la </a:t>
            </a:r>
            <a:r>
              <a:rPr lang="es-MX" sz="1200" dirty="0"/>
              <a:t>palanca.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03240"/>
            <a:ext cx="3609428" cy="567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7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0FB8D57-464A-4A29-BABB-3D3FBA87D3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2104" y="932091"/>
            <a:ext cx="3519619" cy="46498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ABEE54F-0794-4630-A621-D2CFBB7C648D}"/>
              </a:ext>
            </a:extLst>
          </p:cNvPr>
          <p:cNvSpPr txBox="1"/>
          <p:nvPr/>
        </p:nvSpPr>
        <p:spPr>
          <a:xfrm>
            <a:off x="355599" y="3105837"/>
            <a:ext cx="779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liss 2 Heavy" panose="02000506030000020004" pitchFamily="50" charset="0"/>
                <a:cs typeface="Levenim MT" pitchFamily="2" charset="-79"/>
              </a:rPr>
              <a:t>Capítulo</a:t>
            </a:r>
            <a:r>
              <a:rPr lang="es-MX" sz="3600" dirty="0">
                <a:solidFill>
                  <a:srgbClr val="19588E"/>
                </a:solidFill>
                <a:latin typeface="Bliss 2 ExtraLight" panose="02000506030000020004" pitchFamily="50" charset="0"/>
                <a:cs typeface="Levenim MT" pitchFamily="2" charset="-79"/>
              </a:rPr>
              <a:t>1 </a:t>
            </a:r>
            <a:r>
              <a:rPr lang="es-ES" sz="3600" dirty="0">
                <a:solidFill>
                  <a:srgbClr val="19588E"/>
                </a:solidFill>
                <a:latin typeface="Bliss 2 ExtraLight" panose="02000506030000020004" pitchFamily="50" charset="0"/>
                <a:cs typeface="Levenim MT" pitchFamily="2" charset="-79"/>
              </a:rPr>
              <a:t>Descripción general y conceptos básicos</a:t>
            </a:r>
            <a:endParaRPr lang="es-MX" sz="3600" dirty="0">
              <a:solidFill>
                <a:srgbClr val="19588E"/>
              </a:solidFill>
              <a:latin typeface="Bliss 2 ExtraLight" panose="02000506030000020004" pitchFamily="50" charset="0"/>
              <a:cs typeface="Levenim MT" pitchFamily="2" charset="-79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C4711B0B-097A-4224-9946-75C60A54C5E2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1C84E756-E713-4981-B069-A88014B40C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2996DB87-614D-4685-9786-245908183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2A084E1D-C6F5-4F3E-8F14-9BD04753F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5027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1359783" y="4263881"/>
            <a:ext cx="94724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1-14. </a:t>
            </a:r>
            <a:r>
              <a:rPr lang="es-MX" sz="1200" b="1" dirty="0"/>
              <a:t>Desarrollo y crecimiento de un hueso largo. A) </a:t>
            </a:r>
            <a:r>
              <a:rPr lang="es-MX" sz="1200" dirty="0"/>
              <a:t>Formación </a:t>
            </a:r>
            <a:r>
              <a:rPr lang="es-MX" sz="1200" dirty="0" smtClean="0"/>
              <a:t>de los </a:t>
            </a:r>
            <a:r>
              <a:rPr lang="es-MX" sz="1200" dirty="0"/>
              <a:t>centros de osificación primario y secundarios. </a:t>
            </a:r>
            <a:r>
              <a:rPr lang="es-MX" sz="1200" b="1" dirty="0"/>
              <a:t>B) </a:t>
            </a:r>
            <a:r>
              <a:rPr lang="es-MX" sz="1200" dirty="0"/>
              <a:t>El crecimiento </a:t>
            </a:r>
            <a:r>
              <a:rPr lang="es-MX" sz="1200" dirty="0" smtClean="0"/>
              <a:t>longitudinal se </a:t>
            </a:r>
            <a:r>
              <a:rPr lang="es-MX" sz="1200" dirty="0"/>
              <a:t>produce a ambos lados de las láminas (placas) epifisarias cartilaginosas </a:t>
            </a:r>
            <a:r>
              <a:rPr lang="es-MX" sz="1200" i="1" dirty="0"/>
              <a:t>(</a:t>
            </a:r>
            <a:r>
              <a:rPr lang="es-MX" sz="1200" i="1" dirty="0" smtClean="0"/>
              <a:t>flechas dobles</a:t>
            </a:r>
            <a:r>
              <a:rPr lang="es-MX" sz="1200" i="1" dirty="0"/>
              <a:t>). </a:t>
            </a:r>
            <a:r>
              <a:rPr lang="es-MX" sz="1200" dirty="0"/>
              <a:t>El hueso formado en el centro primario de la diáfisis no se fusiona con </a:t>
            </a:r>
            <a:r>
              <a:rPr lang="es-MX" sz="1200" dirty="0" smtClean="0"/>
              <a:t>el formado </a:t>
            </a:r>
            <a:r>
              <a:rPr lang="es-MX" sz="1200" dirty="0"/>
              <a:t>en los centros secundarios epifisarios hasta que el hueso ha </a:t>
            </a:r>
            <a:r>
              <a:rPr lang="es-MX" sz="1200" dirty="0" smtClean="0"/>
              <a:t>alcanzado su </a:t>
            </a:r>
            <a:r>
              <a:rPr lang="es-MX" sz="1200" dirty="0"/>
              <a:t>talla adulta. Cuando el crecimiento cesa, la lámina epifisaria agotada es </a:t>
            </a:r>
            <a:r>
              <a:rPr lang="es-MX" sz="1200" dirty="0" smtClean="0"/>
              <a:t>reemplazada por </a:t>
            </a:r>
            <a:r>
              <a:rPr lang="es-MX" sz="1200" dirty="0"/>
              <a:t>una sinostosis (fusión de hueso con hueso) que podemos observar</a:t>
            </a:r>
            <a:r>
              <a:rPr lang="es-MX" sz="1200" dirty="0" smtClean="0"/>
              <a:t>, en </a:t>
            </a:r>
            <a:r>
              <a:rPr lang="es-MX" sz="1200" dirty="0"/>
              <a:t>las radiografías y en las secciones de hueso, como una línea en la epífisis.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811" y="404185"/>
            <a:ext cx="8310378" cy="355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53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6448306" y="2814861"/>
            <a:ext cx="4579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1-15. </a:t>
            </a:r>
            <a:r>
              <a:rPr lang="es-MX" sz="1200" b="1" dirty="0"/>
              <a:t>Vascularización e inervación de un hueso largo.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0909" y="687794"/>
            <a:ext cx="4528603" cy="497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89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3346189" y="2737605"/>
            <a:ext cx="208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C1-4. </a:t>
            </a:r>
            <a:endParaRPr lang="es-MX" sz="1200" dirty="0">
              <a:solidFill>
                <a:schemeClr val="accent1">
                  <a:lumMod val="75000"/>
                </a:schemeClr>
              </a:solidFill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369" y="551247"/>
            <a:ext cx="38989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38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sp>
        <p:nvSpPr>
          <p:cNvPr id="10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4583808" y="4512726"/>
            <a:ext cx="208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C1-5. </a:t>
            </a:r>
            <a:endParaRPr lang="es-MX" sz="1200" dirty="0">
              <a:solidFill>
                <a:schemeClr val="accent1">
                  <a:lumMod val="75000"/>
                </a:schemeClr>
              </a:solidFill>
              <a:latin typeface="Bliss 2 Regular" panose="02000506030000020004" pitchFamily="50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871" y="1519747"/>
            <a:ext cx="2554224" cy="271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93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1231008" y="2655907"/>
            <a:ext cx="4074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C1-6.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 </a:t>
            </a:r>
            <a:r>
              <a:rPr lang="es-MX" sz="1200" b="1" dirty="0"/>
              <a:t>Vista anteroposterior, mano derecha de (A) un niño de 2,5 </a:t>
            </a:r>
            <a:r>
              <a:rPr lang="es-MX" sz="1200" b="1" dirty="0" smtClean="0"/>
              <a:t>años y </a:t>
            </a:r>
            <a:r>
              <a:rPr lang="es-MX" sz="1200" b="1" dirty="0"/>
              <a:t>(B) 11 años de edad.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083" y="592912"/>
            <a:ext cx="59944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1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6715372" y="2758026"/>
            <a:ext cx="5076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1-16. </a:t>
            </a:r>
            <a:r>
              <a:rPr lang="es-MX" sz="1200" b="1" dirty="0"/>
              <a:t>A-C. Tres tipos de articulaciones. </a:t>
            </a:r>
            <a:r>
              <a:rPr lang="es-MX" sz="1200" dirty="0"/>
              <a:t>Ejemplos de cada uno de ellos. </a:t>
            </a:r>
            <a:r>
              <a:rPr lang="es-MX" sz="1200" b="1" dirty="0"/>
              <a:t>A) </a:t>
            </a:r>
            <a:r>
              <a:rPr lang="es-MX" sz="1200" dirty="0"/>
              <a:t>Dos modelos de características básicas de una articulación sinovial.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0121"/>
            <a:ext cx="6513927" cy="580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05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180754" y="2669484"/>
            <a:ext cx="5263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1-17. </a:t>
            </a:r>
            <a:r>
              <a:rPr lang="es-MX" sz="1200" b="1" dirty="0"/>
              <a:t>Los seis tipos de articulaciones sinoviales. </a:t>
            </a:r>
            <a:r>
              <a:rPr lang="es-MX" sz="1200" dirty="0"/>
              <a:t>Las articulaciones sinoviales se clasifican según la forma de sus superficies articulares y/o el tipo de </a:t>
            </a:r>
            <a:r>
              <a:rPr lang="es-MX" sz="1200" dirty="0" smtClean="0"/>
              <a:t>movimiento que </a:t>
            </a:r>
            <a:r>
              <a:rPr lang="es-MX" sz="1200" dirty="0"/>
              <a:t>éstas permiten.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99933"/>
            <a:ext cx="6053905" cy="557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87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5308006" y="4763284"/>
            <a:ext cx="1575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FIGURA C</a:t>
            </a:r>
            <a:r>
              <a:rPr lang="es-MX" sz="1200" b="1" dirty="0" smtClean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1-7. </a:t>
            </a:r>
            <a:endParaRPr lang="es-MX" sz="1200" dirty="0">
              <a:solidFill>
                <a:schemeClr val="accent1">
                  <a:lumMod val="75000"/>
                </a:schemeClr>
              </a:solidFill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421" y="488664"/>
            <a:ext cx="5597155" cy="427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13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5975498" y="2689014"/>
            <a:ext cx="5858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1-18. </a:t>
            </a:r>
            <a:r>
              <a:rPr lang="es-MX" sz="1200" b="1" dirty="0"/>
              <a:t>Estructura y forma de los músculos esqueléticos. </a:t>
            </a:r>
            <a:r>
              <a:rPr lang="es-MX" sz="1200" dirty="0"/>
              <a:t>La estructura y la forma de los músculos esqueléticos dependen de la disposición de sus fibras.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405" y="463725"/>
            <a:ext cx="4719605" cy="491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6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1180214" y="2994260"/>
            <a:ext cx="4518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1-19. </a:t>
            </a:r>
            <a:r>
              <a:rPr lang="es-ES" sz="1200" dirty="0">
                <a:latin typeface="Bliss 2 Regular" panose="02000506030000020004" pitchFamily="50" charset="0"/>
              </a:rPr>
              <a:t>Principales regiones del cuerpo y del miembro inferior. Descripción de la anatomía en relación con la posición anatómica de referencia.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047" y="102369"/>
            <a:ext cx="4068382" cy="578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2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5956164" y="2758026"/>
            <a:ext cx="4743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1-1. </a:t>
            </a:r>
            <a:r>
              <a:rPr lang="es-ES" sz="1200" dirty="0">
                <a:latin typeface="Bliss 2 Regular" panose="02000506030000020004" pitchFamily="50" charset="0"/>
              </a:rPr>
              <a:t>Principales regiones del cuerpo y del miembro inferior. Descripción de la anatomía en relación con la posición anatómica de referencia.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410" y="0"/>
            <a:ext cx="3730172" cy="59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74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5831617" y="2391797"/>
            <a:ext cx="5195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1-20. </a:t>
            </a:r>
            <a:r>
              <a:rPr lang="es-MX" sz="1200" b="1" dirty="0"/>
              <a:t>Contracciones isométricas e isotónicas. </a:t>
            </a:r>
            <a:r>
              <a:rPr lang="es-MX" sz="1200" dirty="0"/>
              <a:t>Las contracciones </a:t>
            </a:r>
            <a:r>
              <a:rPr lang="es-MX" sz="1200" dirty="0" smtClean="0"/>
              <a:t>isométricas </a:t>
            </a:r>
            <a:r>
              <a:rPr lang="es-MX" sz="1200" b="1" dirty="0" smtClean="0"/>
              <a:t>(</a:t>
            </a:r>
            <a:r>
              <a:rPr lang="es-MX" sz="1200" b="1" dirty="0"/>
              <a:t>A) </a:t>
            </a:r>
            <a:r>
              <a:rPr lang="es-MX" sz="1200" dirty="0"/>
              <a:t>mantienen la posición de la articulación sin producir movimiento.</a:t>
            </a:r>
          </a:p>
          <a:p>
            <a:pPr algn="just"/>
            <a:r>
              <a:rPr lang="es-MX" sz="1200" dirty="0"/>
              <a:t>Las contracciones concéntricas </a:t>
            </a:r>
            <a:r>
              <a:rPr lang="es-MX" sz="1200" b="1" dirty="0"/>
              <a:t>(B) </a:t>
            </a:r>
            <a:r>
              <a:rPr lang="es-MX" sz="1200" dirty="0"/>
              <a:t>y excéntricas </a:t>
            </a:r>
            <a:r>
              <a:rPr lang="es-MX" sz="1200" b="1" dirty="0"/>
              <a:t>(C) </a:t>
            </a:r>
            <a:r>
              <a:rPr lang="es-MX" sz="1200" dirty="0"/>
              <a:t>son contracciones isotónicas</a:t>
            </a:r>
          </a:p>
          <a:p>
            <a:pPr algn="just"/>
            <a:r>
              <a:rPr lang="es-MX" sz="1200" dirty="0"/>
              <a:t>en las cuales el músculo cambia de longitud: la contracción concéntrica </a:t>
            </a:r>
            <a:r>
              <a:rPr lang="es-MX" sz="1200" dirty="0" smtClean="0"/>
              <a:t>por acortamiento </a:t>
            </a:r>
            <a:r>
              <a:rPr lang="es-MX" sz="1200" dirty="0"/>
              <a:t>y la contracción excéntrica por alargamiento controlado </a:t>
            </a:r>
            <a:r>
              <a:rPr lang="es-MX" sz="1200" dirty="0" smtClean="0"/>
              <a:t>activamente del </a:t>
            </a:r>
            <a:r>
              <a:rPr lang="es-MX" sz="1200" dirty="0"/>
              <a:t>músculo (relajación).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307" y="115935"/>
            <a:ext cx="3992929" cy="575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72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922663" y="2410847"/>
            <a:ext cx="3755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1-21</a:t>
            </a:r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. </a:t>
            </a:r>
            <a:r>
              <a:rPr lang="es-MX" sz="1200" b="1" dirty="0"/>
              <a:t>Estructura del músculo esquelético y las unidades motoras. A) </a:t>
            </a:r>
            <a:r>
              <a:rPr lang="es-MX" sz="1200" dirty="0"/>
              <a:t>Una unidad motora consta de una sola neurona motora y las fibras musculares </a:t>
            </a:r>
            <a:r>
              <a:rPr lang="es-MX" sz="1200" dirty="0" smtClean="0"/>
              <a:t>que inerva</a:t>
            </a:r>
            <a:r>
              <a:rPr lang="es-MX" sz="1200" dirty="0"/>
              <a:t>. </a:t>
            </a:r>
            <a:r>
              <a:rPr lang="es-MX" sz="1200" b="1" dirty="0"/>
              <a:t>B) </a:t>
            </a:r>
            <a:r>
              <a:rPr lang="es-MX" sz="1200" dirty="0"/>
              <a:t>El epimisio es lo mismo que la fascia superficial. Los filamentos de actina (delgados) y miosina (gruesos) son los elementos contráctiles en las fibras musculares.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478" y="427524"/>
            <a:ext cx="5681734" cy="535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250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4529469" y="5040283"/>
            <a:ext cx="313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C1-8.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 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469" y="563525"/>
            <a:ext cx="3589375" cy="414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89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7337552" y="1927030"/>
            <a:ext cx="38160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1-22. </a:t>
            </a:r>
            <a:r>
              <a:rPr lang="es-MX" sz="1200" b="1" dirty="0"/>
              <a:t>La circulación. A) </a:t>
            </a:r>
            <a:r>
              <a:rPr lang="es-MX" sz="1200" dirty="0"/>
              <a:t>Ilustración esquemática de la disposición anatómica de las dos bombas musculares (corazón derecho e izquierdo) que impulsan </a:t>
            </a:r>
            <a:r>
              <a:rPr lang="es-MX" sz="1200" dirty="0" smtClean="0"/>
              <a:t>la circulación </a:t>
            </a:r>
            <a:r>
              <a:rPr lang="es-MX" sz="1200" dirty="0"/>
              <a:t>pulmonar y sistémica. </a:t>
            </a:r>
            <a:r>
              <a:rPr lang="es-MX" sz="1200" b="1" dirty="0"/>
              <a:t>B) </a:t>
            </a:r>
            <a:r>
              <a:rPr lang="es-MX" sz="1200" dirty="0"/>
              <a:t>Ilustración esquemática de la circulación del cuerpo, con el corazón derecho e izquierdo representados como dos bombas </a:t>
            </a:r>
            <a:r>
              <a:rPr lang="es-MX" sz="1200" dirty="0" smtClean="0"/>
              <a:t>en serie</a:t>
            </a:r>
            <a:r>
              <a:rPr lang="es-MX" sz="1200" dirty="0"/>
              <a:t>. La circulación pulmonar y la sistémica son en realidad componentes en serie en un circuito continuo. </a:t>
            </a:r>
            <a:r>
              <a:rPr lang="es-MX" sz="1200" b="1" dirty="0"/>
              <a:t>C) </a:t>
            </a:r>
            <a:r>
              <a:rPr lang="es-MX" sz="1200" dirty="0"/>
              <a:t>Esquema más detallado que muestra que la </a:t>
            </a:r>
            <a:r>
              <a:rPr lang="es-MX" sz="1200" dirty="0" smtClean="0"/>
              <a:t>circulación sistémica </a:t>
            </a:r>
            <a:r>
              <a:rPr lang="es-MX" sz="1200" dirty="0"/>
              <a:t>consiste en varios circuitos paralelos que sirven a los distintos órganos y regiones del cuerpo.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438" y="289566"/>
            <a:ext cx="5521742" cy="554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48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2438400" y="4327676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1-23. </a:t>
            </a:r>
            <a:r>
              <a:rPr lang="es-MX" sz="1200" b="1" dirty="0"/>
              <a:t>Estructura de los vasos sanguíneos. </a:t>
            </a:r>
            <a:r>
              <a:rPr lang="es-MX" sz="1200" dirty="0"/>
              <a:t>Las paredes de la mayoría de los vasos sanguíneos tienen tres capas concéntricas de tejido, llamadas túnicas</a:t>
            </a:r>
            <a:r>
              <a:rPr lang="es-MX" sz="1200" dirty="0" smtClean="0"/>
              <a:t>. Con </a:t>
            </a:r>
            <a:r>
              <a:rPr lang="es-MX" sz="1200" dirty="0"/>
              <a:t>menos músculo, las paredes de las venas son más delgadas en comparación con las arterias, y tienen una amplia luz que normalmente aparece aplanada en </a:t>
            </a:r>
            <a:r>
              <a:rPr lang="es-MX" sz="1200" dirty="0" smtClean="0"/>
              <a:t>las secciones </a:t>
            </a:r>
            <a:r>
              <a:rPr lang="es-MX" sz="1200" dirty="0"/>
              <a:t>de tejidos.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358" y="721009"/>
            <a:ext cx="7081284" cy="333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480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159487" y="2388695"/>
            <a:ext cx="5805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1-24. </a:t>
            </a:r>
            <a:r>
              <a:rPr lang="es-MX" sz="1200" b="1" dirty="0"/>
              <a:t>Porción sistémica del sistema cardiovascular. </a:t>
            </a:r>
            <a:r>
              <a:rPr lang="es-MX" sz="1200" dirty="0"/>
              <a:t>Las arterias y las venas que se muestran en la ilustración transportan sangre oxigenada desde el </a:t>
            </a:r>
            <a:r>
              <a:rPr lang="es-MX" sz="1200" dirty="0" smtClean="0"/>
              <a:t>corazón hacia </a:t>
            </a:r>
            <a:r>
              <a:rPr lang="es-MX" sz="1200" dirty="0"/>
              <a:t>los lechos capilares sistémicos y devuelven sangre pobre en oxígeno desde los lechos capilares hasta el corazón, respectivamente, constituyendo la </a:t>
            </a:r>
            <a:r>
              <a:rPr lang="es-MX" sz="1200" dirty="0" smtClean="0"/>
              <a:t>circulación sistémica</a:t>
            </a:r>
            <a:r>
              <a:rPr lang="es-MX" sz="1200" dirty="0"/>
              <a:t>. Aunque normalmente se representan y consideran como vasos únicos, como aquí, las venas profundas de los miembros normalmente se presentan </a:t>
            </a:r>
            <a:r>
              <a:rPr lang="es-MX" sz="1200" dirty="0" smtClean="0"/>
              <a:t>como pares </a:t>
            </a:r>
            <a:r>
              <a:rPr lang="es-MX" sz="1200" dirty="0"/>
              <a:t>de venas satélites.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383" y="744278"/>
            <a:ext cx="5133829" cy="505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184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3426043" y="3998067"/>
            <a:ext cx="5339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1-25. </a:t>
            </a:r>
            <a:r>
              <a:rPr lang="es-MX" sz="1200" b="1" dirty="0"/>
              <a:t>Venas satélites. </a:t>
            </a:r>
            <a:r>
              <a:rPr lang="es-MX" sz="1200" dirty="0"/>
              <a:t>A pesar de que la mayoría de las venas del </a:t>
            </a:r>
            <a:r>
              <a:rPr lang="es-MX" sz="1200" dirty="0" smtClean="0"/>
              <a:t>tronco discurren </a:t>
            </a:r>
            <a:r>
              <a:rPr lang="es-MX" sz="1200" dirty="0"/>
              <a:t>como largos vasos únicos, las venas de los miembros transcurren </a:t>
            </a:r>
            <a:r>
              <a:rPr lang="es-MX" sz="1200" dirty="0" smtClean="0"/>
              <a:t>en forma </a:t>
            </a:r>
            <a:r>
              <a:rPr lang="es-MX" sz="1200" dirty="0"/>
              <a:t>de dos o más vasos más pequeños que acompañan a una arteria en </a:t>
            </a:r>
            <a:r>
              <a:rPr lang="es-MX" sz="1200" dirty="0" smtClean="0"/>
              <a:t>una vaina </a:t>
            </a:r>
            <a:r>
              <a:rPr lang="es-MX" sz="1200" dirty="0"/>
              <a:t>vascular común.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043" y="719721"/>
            <a:ext cx="4658094" cy="315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539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890766" y="2531123"/>
            <a:ext cx="4499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1-26. </a:t>
            </a:r>
            <a:r>
              <a:rPr lang="es-MX" sz="1200" b="1" dirty="0"/>
              <a:t>Bomba musculovenosa. </a:t>
            </a:r>
            <a:r>
              <a:rPr lang="es-MX" sz="1200" dirty="0"/>
              <a:t>Las contracciones musculares en </a:t>
            </a:r>
            <a:r>
              <a:rPr lang="es-MX" sz="1200" dirty="0" smtClean="0"/>
              <a:t>los miembros </a:t>
            </a:r>
            <a:r>
              <a:rPr lang="es-MX" sz="1200" dirty="0"/>
              <a:t>actúan conjuntamente con las válvulas venosas para movilizar la </a:t>
            </a:r>
            <a:r>
              <a:rPr lang="es-MX" sz="1200" dirty="0" smtClean="0"/>
              <a:t>sangre hacia </a:t>
            </a:r>
            <a:r>
              <a:rPr lang="es-MX" sz="1200" dirty="0"/>
              <a:t>el corazón. La expansión hacia fuera de los vientres contraídos de </a:t>
            </a:r>
            <a:r>
              <a:rPr lang="es-MX" sz="1200" dirty="0" smtClean="0"/>
              <a:t>los músculos </a:t>
            </a:r>
            <a:r>
              <a:rPr lang="es-MX" sz="1200" dirty="0"/>
              <a:t>está limitada por la fascia profunda y se convierte en una fuerza compresiva</a:t>
            </a:r>
            <a:r>
              <a:rPr lang="es-MX" sz="1200" dirty="0" smtClean="0"/>
              <a:t>, impulsando </a:t>
            </a:r>
            <a:r>
              <a:rPr lang="es-MX" sz="1200" dirty="0"/>
              <a:t>la sangre en sentido contrario a la gravedad.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1302" y="552146"/>
            <a:ext cx="4736240" cy="515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897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5114260" y="4264935"/>
            <a:ext cx="1963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C1-9.</a:t>
            </a:r>
            <a:endParaRPr lang="es-MX" sz="1200" dirty="0">
              <a:solidFill>
                <a:schemeClr val="accent1">
                  <a:lumMod val="75000"/>
                </a:schemeClr>
              </a:solidFill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49" y="1083783"/>
            <a:ext cx="59055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380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3975392" y="4646653"/>
            <a:ext cx="3303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C1-10.</a:t>
            </a:r>
            <a:endParaRPr lang="es-MX" sz="1200" dirty="0">
              <a:solidFill>
                <a:schemeClr val="accent1">
                  <a:lumMod val="75000"/>
                </a:schemeClr>
              </a:solidFill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282" y="582653"/>
            <a:ext cx="35814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2665367" y="5124017"/>
            <a:ext cx="5923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1-2. </a:t>
            </a:r>
            <a:r>
              <a:rPr lang="es-MX" sz="1200" b="1" dirty="0"/>
              <a:t>Planos anatómicos. </a:t>
            </a:r>
            <a:r>
              <a:rPr lang="es-MX" sz="1200" dirty="0"/>
              <a:t>Principales planos del cuerpo: mediano y sagital </a:t>
            </a:r>
            <a:r>
              <a:rPr lang="es-MX" sz="1200" b="1" dirty="0"/>
              <a:t>(A), </a:t>
            </a:r>
            <a:r>
              <a:rPr lang="es-MX" sz="1200" dirty="0"/>
              <a:t>frontal o coronal (</a:t>
            </a:r>
            <a:r>
              <a:rPr lang="es-MX" sz="1200" b="1" dirty="0"/>
              <a:t>B </a:t>
            </a:r>
            <a:r>
              <a:rPr lang="es-MX" sz="1200" dirty="0"/>
              <a:t>y </a:t>
            </a:r>
            <a:r>
              <a:rPr lang="es-MX" sz="1200" b="1" dirty="0"/>
              <a:t>C</a:t>
            </a:r>
            <a:r>
              <a:rPr lang="es-MX" sz="1200" dirty="0"/>
              <a:t>), y transversal (axial) </a:t>
            </a:r>
            <a:r>
              <a:rPr lang="es-MX" sz="1200" b="1" dirty="0"/>
              <a:t>(C).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561" y="175472"/>
            <a:ext cx="9254460" cy="486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378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5817953" y="1927030"/>
            <a:ext cx="49948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1-27. </a:t>
            </a:r>
            <a:r>
              <a:rPr lang="es-MX" sz="1200" b="1" dirty="0"/>
              <a:t>Sistema linfoide. A) </a:t>
            </a:r>
            <a:r>
              <a:rPr lang="es-MX" sz="1200" dirty="0"/>
              <a:t>Patrón de distribución del drenaje linfático. Excepto para el cuadrante superior derecho del cuerpo </a:t>
            </a:r>
            <a:r>
              <a:rPr lang="es-MX" sz="1200" i="1" dirty="0"/>
              <a:t>(rosa), </a:t>
            </a:r>
            <a:r>
              <a:rPr lang="es-MX" sz="1200" dirty="0"/>
              <a:t>la linfa drena en </a:t>
            </a:r>
            <a:r>
              <a:rPr lang="es-MX" sz="1200" dirty="0" smtClean="0"/>
              <a:t>última instancia </a:t>
            </a:r>
            <a:r>
              <a:rPr lang="es-MX" sz="1200" dirty="0"/>
              <a:t>al ángulo venoso izquierdo por el conducto torácico. El cuadrante superior derecho drena en el ángulo venoso derecho, normalmente a través del </a:t>
            </a:r>
            <a:r>
              <a:rPr lang="es-MX" sz="1200" dirty="0" smtClean="0"/>
              <a:t>conducto linfático </a:t>
            </a:r>
            <a:r>
              <a:rPr lang="es-MX" sz="1200" dirty="0"/>
              <a:t>derecho. La linfa suele atravesar grupos de nódulos linfáticos, generalmente en un orden predecible, antes de entrar en el sistema venoso. </a:t>
            </a:r>
            <a:r>
              <a:rPr lang="es-MX" sz="1200" b="1" dirty="0"/>
              <a:t>B) </a:t>
            </a:r>
            <a:r>
              <a:rPr lang="es-MX" sz="1200" dirty="0"/>
              <a:t>Ilustración </a:t>
            </a:r>
            <a:r>
              <a:rPr lang="es-MX" sz="1200" dirty="0" smtClean="0"/>
              <a:t>esquemática del </a:t>
            </a:r>
            <a:r>
              <a:rPr lang="es-MX" sz="1200" dirty="0"/>
              <a:t>flujo linfático desde el espacio extracelular a través de un nodo linfático. Las </a:t>
            </a:r>
            <a:r>
              <a:rPr lang="es-MX" sz="1200" i="1" dirty="0"/>
              <a:t>flechas pequeñas negras </a:t>
            </a:r>
            <a:r>
              <a:rPr lang="es-MX" sz="1200" dirty="0"/>
              <a:t>indican el flujo del líquido intersticial hacia fuera </a:t>
            </a:r>
            <a:r>
              <a:rPr lang="es-MX" sz="1200" dirty="0" smtClean="0"/>
              <a:t>de los </a:t>
            </a:r>
            <a:r>
              <a:rPr lang="es-MX" sz="1200" dirty="0"/>
              <a:t>capilares sanguíneos (filtración) y hacia dentro de los capilares linfáticos (absorción).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3458" y="463626"/>
            <a:ext cx="3941114" cy="505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939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1339701" y="2414166"/>
            <a:ext cx="5536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1-28. </a:t>
            </a:r>
            <a:r>
              <a:rPr lang="es-MX" sz="1200" b="1" dirty="0"/>
              <a:t>Neuronas. </a:t>
            </a:r>
            <a:r>
              <a:rPr lang="es-MX" sz="1200" dirty="0"/>
              <a:t>Se muestran los principales tipos de neuronas</a:t>
            </a:r>
            <a:r>
              <a:rPr lang="es-MX" sz="1200" dirty="0" smtClean="0"/>
              <a:t>. </a:t>
            </a:r>
            <a:r>
              <a:rPr lang="es-MX" sz="1200" b="1" dirty="0" smtClean="0"/>
              <a:t>A</a:t>
            </a:r>
            <a:r>
              <a:rPr lang="es-MX" sz="1200" b="1" dirty="0"/>
              <a:t>) </a:t>
            </a:r>
            <a:r>
              <a:rPr lang="es-MX" sz="1200" dirty="0"/>
              <a:t>Neuronas motoras multipolares. Todas las motoneuronas que controlan </a:t>
            </a:r>
            <a:r>
              <a:rPr lang="es-MX" sz="1200" dirty="0" smtClean="0"/>
              <a:t>la musculatura </a:t>
            </a:r>
            <a:r>
              <a:rPr lang="es-MX" sz="1200" dirty="0"/>
              <a:t>esquelética y las que constituyen el SNA son neuronas multipolares</a:t>
            </a:r>
            <a:r>
              <a:rPr lang="es-MX" sz="1200" dirty="0" smtClean="0"/>
              <a:t>. </a:t>
            </a:r>
            <a:r>
              <a:rPr lang="es-MX" sz="1200" b="1" dirty="0" smtClean="0"/>
              <a:t>B</a:t>
            </a:r>
            <a:r>
              <a:rPr lang="es-MX" sz="1200" b="1" dirty="0"/>
              <a:t>) </a:t>
            </a:r>
            <a:r>
              <a:rPr lang="es-MX" sz="1200" dirty="0"/>
              <a:t>Excepto para algunos sentidos especiales (p. ej., el olfato y la vista), todas </a:t>
            </a:r>
            <a:r>
              <a:rPr lang="es-MX" sz="1200" dirty="0" smtClean="0"/>
              <a:t>las neuronas </a:t>
            </a:r>
            <a:r>
              <a:rPr lang="es-MX" sz="1200" dirty="0"/>
              <a:t>sensitivas del SNP son seudomonopolares con cuerpos celulares </a:t>
            </a:r>
            <a:r>
              <a:rPr lang="es-MX" sz="1200" dirty="0" smtClean="0"/>
              <a:t>localizados en </a:t>
            </a:r>
            <a:r>
              <a:rPr lang="es-MX" sz="1200" dirty="0"/>
              <a:t>los ganglios sensitivos.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074" y="457200"/>
            <a:ext cx="3945138" cy="535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050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5505295" y="2485232"/>
            <a:ext cx="4585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1-29. </a:t>
            </a:r>
            <a:r>
              <a:rPr lang="es-MX" sz="1200" b="1" dirty="0"/>
              <a:t>Sinapsis entre neuronas motoras multipolares. </a:t>
            </a:r>
            <a:r>
              <a:rPr lang="es-MX" sz="1200" dirty="0"/>
              <a:t>Una </a:t>
            </a:r>
            <a:r>
              <a:rPr lang="es-MX" sz="1200" dirty="0" smtClean="0"/>
              <a:t>neurona influye </a:t>
            </a:r>
            <a:r>
              <a:rPr lang="es-MX" sz="1200" dirty="0"/>
              <a:t>en otras neuronas en las sinapsis. </a:t>
            </a:r>
            <a:r>
              <a:rPr lang="es-MX" sz="1200" i="1" dirty="0"/>
              <a:t>Recuadro: </a:t>
            </a:r>
            <a:r>
              <a:rPr lang="es-MX" sz="1200" dirty="0"/>
              <a:t>estructura detallada de </a:t>
            </a:r>
            <a:r>
              <a:rPr lang="es-MX" sz="1200" dirty="0" smtClean="0"/>
              <a:t>una sinapsis </a:t>
            </a:r>
            <a:r>
              <a:rPr lang="es-MX" sz="1200" dirty="0"/>
              <a:t>axodendrítica. Los neurotransmisores difunden a través de la </a:t>
            </a:r>
            <a:r>
              <a:rPr lang="es-MX" sz="1200" dirty="0" smtClean="0"/>
              <a:t>hendidura sináptica </a:t>
            </a:r>
            <a:r>
              <a:rPr lang="es-MX" sz="1200" dirty="0"/>
              <a:t>entre las dos células y se unen a los receptores.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12" y="598967"/>
            <a:ext cx="4421166" cy="528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870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882502" y="2019363"/>
            <a:ext cx="46570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1-30. </a:t>
            </a:r>
            <a:r>
              <a:rPr lang="es-MX" sz="1200" b="1" dirty="0"/>
              <a:t>Organización básica del sistema nervioso. </a:t>
            </a:r>
            <a:r>
              <a:rPr lang="es-MX" sz="1200" dirty="0"/>
              <a:t>El SNC está formado por el encéfalo y la médula espinal. El SNP está formado por nervios y ganglios. </a:t>
            </a:r>
            <a:r>
              <a:rPr lang="es-MX" sz="1200" dirty="0" smtClean="0"/>
              <a:t>Los nervios </a:t>
            </a:r>
            <a:r>
              <a:rPr lang="es-MX" sz="1200" dirty="0"/>
              <a:t>pueden ser craneales o espinales, o derivados de ellos. Excepto en la región cervical, cada nervio espinal se designa con la misma letra y numeración que </a:t>
            </a:r>
            <a:r>
              <a:rPr lang="es-MX" sz="1200" dirty="0" smtClean="0"/>
              <a:t>la vértebra </a:t>
            </a:r>
            <a:r>
              <a:rPr lang="es-MX" sz="1200" dirty="0"/>
              <a:t>en cuyo borde superior se ha formado. En la región cervical, cada nervio espinal recibe la misma letra y numeración que la vértebra en cuyo borde inferior </a:t>
            </a:r>
            <a:r>
              <a:rPr lang="es-MX" sz="1200" dirty="0" smtClean="0"/>
              <a:t>se ha </a:t>
            </a:r>
            <a:r>
              <a:rPr lang="es-MX" sz="1200" dirty="0"/>
              <a:t>formado. El nervio espinal C8 sale entre las vértebras C7 y T1. Las intumescencias cervical y lumbar de la médula espinal se producen en relación con la </a:t>
            </a:r>
            <a:r>
              <a:rPr lang="es-MX" sz="1200" dirty="0" smtClean="0"/>
              <a:t>inervación de </a:t>
            </a:r>
            <a:r>
              <a:rPr lang="es-MX" sz="1200" dirty="0"/>
              <a:t>los miembros.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038" y="378566"/>
            <a:ext cx="4384985" cy="522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134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6076581" y="2286023"/>
            <a:ext cx="47362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1-31</a:t>
            </a:r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. </a:t>
            </a:r>
            <a:r>
              <a:rPr lang="es-MX" sz="1200" b="1" dirty="0"/>
              <a:t>Médula espinal y meninges. </a:t>
            </a:r>
            <a:r>
              <a:rPr lang="es-MX" sz="1200" dirty="0"/>
              <a:t>La duramadre y la aracnoides </a:t>
            </a:r>
            <a:r>
              <a:rPr lang="es-MX" sz="1200" dirty="0" smtClean="0"/>
              <a:t>han sido </a:t>
            </a:r>
            <a:r>
              <a:rPr lang="es-MX" sz="1200" dirty="0"/>
              <a:t>seccionadas para mostrar las raíces anteriores y posteriores y el </a:t>
            </a:r>
            <a:r>
              <a:rPr lang="es-MX" sz="1200" dirty="0" smtClean="0"/>
              <a:t>ligamento dentado </a:t>
            </a:r>
            <a:r>
              <a:rPr lang="es-MX" sz="1200" dirty="0"/>
              <a:t>(un engrosamiento bilateral, longitudinal y dentado de la piamadre </a:t>
            </a:r>
            <a:r>
              <a:rPr lang="es-MX" sz="1200" dirty="0" smtClean="0"/>
              <a:t>que fija </a:t>
            </a:r>
            <a:r>
              <a:rPr lang="es-MX" sz="1200" dirty="0"/>
              <a:t>la médula en el centro del conducto vertebral). La médula espinal está </a:t>
            </a:r>
            <a:r>
              <a:rPr lang="es-MX" sz="1200" dirty="0" smtClean="0"/>
              <a:t>seccionada para </a:t>
            </a:r>
            <a:r>
              <a:rPr lang="es-MX" sz="1200" dirty="0"/>
              <a:t>mostrar los cuernos (astas) de sustancia gris. Las meninges se </a:t>
            </a:r>
            <a:r>
              <a:rPr lang="es-MX" sz="1200" dirty="0" smtClean="0"/>
              <a:t>extienden a </a:t>
            </a:r>
            <a:r>
              <a:rPr lang="es-MX" sz="1200" dirty="0"/>
              <a:t>lo largo de las raíces nerviosas y después se fusionan con el epineuro en </a:t>
            </a:r>
            <a:r>
              <a:rPr lang="es-MX" sz="1200" dirty="0" smtClean="0"/>
              <a:t>el punto </a:t>
            </a:r>
            <a:r>
              <a:rPr lang="es-MX" sz="1200" dirty="0"/>
              <a:t>donde la raíz anterior y la posterior se juntan, formando la vaina dural </a:t>
            </a:r>
            <a:r>
              <a:rPr lang="es-MX" sz="1200" dirty="0" smtClean="0"/>
              <a:t>que encierra </a:t>
            </a:r>
            <a:r>
              <a:rPr lang="es-MX" sz="1200" dirty="0"/>
              <a:t>los ganglios sensitivos de las raíces posteriores de los nervios espinales.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231" y="268691"/>
            <a:ext cx="4161337" cy="552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68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1414129" y="2847293"/>
            <a:ext cx="5004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1-32. </a:t>
            </a:r>
            <a:r>
              <a:rPr lang="es-MX" sz="1200" b="1" dirty="0"/>
              <a:t>Fibras nerviosas mielinizadas y amielínicas. </a:t>
            </a:r>
            <a:r>
              <a:rPr lang="es-MX" sz="1200" dirty="0"/>
              <a:t>Las fibras </a:t>
            </a:r>
            <a:r>
              <a:rPr lang="es-MX" sz="1200" dirty="0" smtClean="0"/>
              <a:t>nerviosas mielinizadas </a:t>
            </a:r>
            <a:r>
              <a:rPr lang="es-MX" sz="1200" dirty="0"/>
              <a:t>tienen una vaina compuesta por una serie continua de células </a:t>
            </a:r>
            <a:r>
              <a:rPr lang="es-MX" sz="1200" dirty="0" smtClean="0"/>
              <a:t>del neurilema </a:t>
            </a:r>
            <a:r>
              <a:rPr lang="es-MX" sz="1200" dirty="0"/>
              <a:t>(de Schwann) que rodean el axón y forman una serie de segmentos </a:t>
            </a:r>
            <a:r>
              <a:rPr lang="es-MX" sz="1200" dirty="0" smtClean="0"/>
              <a:t>de mielina</a:t>
            </a:r>
            <a:r>
              <a:rPr lang="es-MX" sz="1200" dirty="0"/>
              <a:t>. Las múltiples fibras amielínicas están individualmente incluidas </a:t>
            </a:r>
            <a:r>
              <a:rPr lang="es-MX" sz="1200" dirty="0" smtClean="0"/>
              <a:t>dentro de </a:t>
            </a:r>
            <a:r>
              <a:rPr lang="es-MX" sz="1200" dirty="0"/>
              <a:t>una única célula del neurilema que no produce mielina.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627" y="274592"/>
            <a:ext cx="3793017" cy="514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26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4606928" y="2718837"/>
            <a:ext cx="6205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1-33. </a:t>
            </a:r>
            <a:r>
              <a:rPr lang="es-MX" sz="1200" b="1" dirty="0"/>
              <a:t>Disposición y cubiertas de las fibras nerviosas mielinizadas</a:t>
            </a:r>
            <a:r>
              <a:rPr lang="es-MX" sz="1200" b="1" dirty="0" smtClean="0"/>
              <a:t>. </a:t>
            </a:r>
            <a:r>
              <a:rPr lang="es-MX" sz="1200" dirty="0" smtClean="0"/>
              <a:t>Los </a:t>
            </a:r>
            <a:r>
              <a:rPr lang="es-MX" sz="1200" dirty="0"/>
              <a:t>nervios constan de haces de fibras nerviosas, las capas de tejido </a:t>
            </a:r>
            <a:r>
              <a:rPr lang="es-MX" sz="1200" dirty="0" smtClean="0"/>
              <a:t>conectivo que </a:t>
            </a:r>
            <a:r>
              <a:rPr lang="es-MX" sz="1200" dirty="0"/>
              <a:t>las mantienen juntas, y los vasos sanguíneos </a:t>
            </a:r>
            <a:r>
              <a:rPr lang="es-MX" sz="1200" i="1" dirty="0"/>
              <a:t>(vasa </a:t>
            </a:r>
            <a:r>
              <a:rPr lang="es-MX" sz="1200" i="1" dirty="0" err="1"/>
              <a:t>nervorum</a:t>
            </a:r>
            <a:r>
              <a:rPr lang="es-MX" sz="1200" i="1" dirty="0"/>
              <a:t>) </a:t>
            </a:r>
            <a:r>
              <a:rPr lang="es-MX" sz="1200" dirty="0"/>
              <a:t>que las irrigan</a:t>
            </a:r>
            <a:r>
              <a:rPr lang="es-MX" sz="1200" dirty="0" smtClean="0"/>
              <a:t>. Todos </a:t>
            </a:r>
            <a:r>
              <a:rPr lang="es-MX" sz="1200" dirty="0"/>
              <a:t>los nervios, excepto los más pequeños, están dispuestos en haces </a:t>
            </a:r>
            <a:r>
              <a:rPr lang="es-MX" sz="1200" dirty="0" smtClean="0"/>
              <a:t>denominados fascículos</a:t>
            </a:r>
            <a:r>
              <a:rPr lang="es-MX" sz="1200" dirty="0"/>
              <a:t>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" y="1042303"/>
            <a:ext cx="3733317" cy="418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727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444199" y="2953361"/>
            <a:ext cx="58396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1-34. </a:t>
            </a:r>
            <a:r>
              <a:rPr lang="es-MX" sz="1200" b="1" dirty="0"/>
              <a:t>Sustancia gris de la médula espinal, raíces y nervios espinales</a:t>
            </a:r>
            <a:r>
              <a:rPr lang="es-MX" sz="1200" b="1" dirty="0" smtClean="0"/>
              <a:t>. </a:t>
            </a:r>
            <a:r>
              <a:rPr lang="es-MX" sz="1200" dirty="0" smtClean="0"/>
              <a:t>Las </a:t>
            </a:r>
            <a:r>
              <a:rPr lang="es-MX" sz="1200" dirty="0"/>
              <a:t>meninges han sido seccionadas y reflejadas para mostrar la sustancia gris </a:t>
            </a:r>
            <a:r>
              <a:rPr lang="es-MX" sz="1200" dirty="0" smtClean="0"/>
              <a:t>en forma </a:t>
            </a:r>
            <a:r>
              <a:rPr lang="es-MX" sz="1200" dirty="0"/>
              <a:t>de H de la médula espinal, así como los filetes radiculares y las </a:t>
            </a:r>
            <a:r>
              <a:rPr lang="es-MX" sz="1200" dirty="0" smtClean="0"/>
              <a:t>raíces posteriores </a:t>
            </a:r>
            <a:r>
              <a:rPr lang="es-MX" sz="1200" dirty="0"/>
              <a:t>y anteriores de dos nervios espinales. Los filetes radiculares </a:t>
            </a:r>
            <a:r>
              <a:rPr lang="es-MX" sz="1200" dirty="0" smtClean="0"/>
              <a:t>posteriores y </a:t>
            </a:r>
            <a:r>
              <a:rPr lang="es-MX" sz="1200" dirty="0"/>
              <a:t>anteriores entran y salen de los cuernos posterior y anterior de la </a:t>
            </a:r>
            <a:r>
              <a:rPr lang="es-MX" sz="1200" dirty="0" smtClean="0"/>
              <a:t>sustancia gris</a:t>
            </a:r>
            <a:r>
              <a:rPr lang="es-MX" sz="1200" dirty="0"/>
              <a:t>, respectivamente. Las raíces nerviosas posterior y anterior se unen lejos </a:t>
            </a:r>
            <a:r>
              <a:rPr lang="es-MX" sz="1200" dirty="0" smtClean="0"/>
              <a:t>del ganglio </a:t>
            </a:r>
            <a:r>
              <a:rPr lang="es-MX" sz="1200" dirty="0"/>
              <a:t>sensitivo del nervio espinal formando un nervio espinal mixto, el </a:t>
            </a:r>
            <a:r>
              <a:rPr lang="es-MX" sz="1200" dirty="0" smtClean="0"/>
              <a:t>cual inmediatamente </a:t>
            </a:r>
            <a:r>
              <a:rPr lang="es-MX" sz="1200" dirty="0"/>
              <a:t>se divide en un ramo posterior y uno anterior.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279" y="848390"/>
            <a:ext cx="4103429" cy="466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250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1220033" y="5253261"/>
            <a:ext cx="9472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1-35. </a:t>
            </a:r>
            <a:r>
              <a:rPr lang="es-MX" sz="1200" b="1" dirty="0"/>
              <a:t>Dermatomas y miotomas. </a:t>
            </a:r>
            <a:r>
              <a:rPr lang="es-MX" sz="1200" dirty="0"/>
              <a:t>Representación esquemática del desarrollo de los dermatomas (el área unilateral de la piel) y miotomas (porción </a:t>
            </a:r>
            <a:r>
              <a:rPr lang="es-MX" sz="1200" dirty="0" smtClean="0"/>
              <a:t>unilateral del </a:t>
            </a:r>
            <a:r>
              <a:rPr lang="es-MX" sz="1200" dirty="0"/>
              <a:t>músculo esquelético) que reciben la inervación de los nervios espinales únicos. </a:t>
            </a:r>
            <a:r>
              <a:rPr lang="es-MX" sz="1200" b="1" dirty="0"/>
              <a:t>A) </a:t>
            </a:r>
            <a:r>
              <a:rPr lang="es-MX" sz="1200" dirty="0"/>
              <a:t>Período somítico intermedio (25-28 días). Distribución segmentaria de </a:t>
            </a:r>
            <a:r>
              <a:rPr lang="es-MX" sz="1200" dirty="0" smtClean="0"/>
              <a:t>los miotomas </a:t>
            </a:r>
            <a:r>
              <a:rPr lang="es-MX" sz="1200" b="1" dirty="0"/>
              <a:t>(B) </a:t>
            </a:r>
            <a:r>
              <a:rPr lang="es-MX" sz="1200" dirty="0"/>
              <a:t>en el período temprano de las yemas de las extremidades (unas 5 semanas) y </a:t>
            </a:r>
            <a:r>
              <a:rPr lang="es-MX" sz="1200" b="1" dirty="0"/>
              <a:t>(C) </a:t>
            </a:r>
            <a:r>
              <a:rPr lang="es-MX" sz="1200" dirty="0"/>
              <a:t>a las 6 semanas.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050" y="824080"/>
            <a:ext cx="10058400" cy="429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890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5009021" y="2142484"/>
            <a:ext cx="58868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1-36. </a:t>
            </a:r>
            <a:r>
              <a:rPr lang="es-MX" sz="1200" b="1" dirty="0"/>
              <a:t>Dermatomas (inervación cutánea segmentaria). </a:t>
            </a:r>
            <a:r>
              <a:rPr lang="es-MX" sz="1200" dirty="0"/>
              <a:t>Los mapas </a:t>
            </a:r>
            <a:r>
              <a:rPr lang="es-MX" sz="1200" dirty="0" smtClean="0"/>
              <a:t>de dermatomas </a:t>
            </a:r>
            <a:r>
              <a:rPr lang="es-MX" sz="1200" dirty="0"/>
              <a:t>en el cuerpo están basados en la recopilación de datos clínicos </a:t>
            </a:r>
            <a:r>
              <a:rPr lang="es-MX" sz="1200" dirty="0" smtClean="0"/>
              <a:t>hallados en </a:t>
            </a:r>
            <a:r>
              <a:rPr lang="es-MX" sz="1200" dirty="0"/>
              <a:t>lesiones de los nervios espinales. Este mapa se basa en los estudios de </a:t>
            </a:r>
            <a:r>
              <a:rPr lang="es-MX" sz="1200" dirty="0" smtClean="0"/>
              <a:t>Foerster (</a:t>
            </a:r>
            <a:r>
              <a:rPr lang="es-MX" sz="1200" dirty="0"/>
              <a:t>1933) y refleja tanto la distribución anatómica (real) o la inervación </a:t>
            </a:r>
            <a:r>
              <a:rPr lang="es-MX" sz="1200" dirty="0" smtClean="0"/>
              <a:t>segmentaria como </a:t>
            </a:r>
            <a:r>
              <a:rPr lang="es-MX" sz="1200" dirty="0"/>
              <a:t>la experiencia clínica. Otro mapa, más esquemático, es el de Keegan y </a:t>
            </a:r>
            <a:r>
              <a:rPr lang="es-MX" sz="1200" dirty="0" smtClean="0"/>
              <a:t>Garrett (</a:t>
            </a:r>
            <a:r>
              <a:rPr lang="es-MX" sz="1200" dirty="0"/>
              <a:t>1948), que resulta atractivo por su patrón uniforme y más fácilmente extrapolable</a:t>
            </a:r>
            <a:r>
              <a:rPr lang="es-MX" sz="1200" dirty="0" smtClean="0"/>
              <a:t>. El </a:t>
            </a:r>
            <a:r>
              <a:rPr lang="es-MX" sz="1200" dirty="0"/>
              <a:t>nervio espinal C1 carece de componente aferente significativo y no inerva la piel</a:t>
            </a:r>
            <a:r>
              <a:rPr lang="es-MX" sz="1200" dirty="0" smtClean="0"/>
              <a:t>; por </a:t>
            </a:r>
            <a:r>
              <a:rPr lang="es-MX" sz="1200" dirty="0"/>
              <a:t>lo tanto, no se representa ningún dermatoma C1. Obsérvese que en el mapa </a:t>
            </a:r>
            <a:r>
              <a:rPr lang="es-MX" sz="1200" dirty="0" smtClean="0"/>
              <a:t>de Foerster</a:t>
            </a:r>
            <a:r>
              <a:rPr lang="es-MX" sz="1200" dirty="0"/>
              <a:t>, C5-T1 y L3-S1 están distribuidos </a:t>
            </a:r>
            <a:r>
              <a:rPr lang="es-MX" sz="1200" dirty="0" smtClean="0"/>
              <a:t>casi exclusivamente </a:t>
            </a:r>
            <a:r>
              <a:rPr lang="es-MX" sz="1200" dirty="0"/>
              <a:t>en los miembros (</a:t>
            </a:r>
            <a:r>
              <a:rPr lang="es-MX" sz="1200" dirty="0" smtClean="0"/>
              <a:t>es decir</a:t>
            </a:r>
            <a:r>
              <a:rPr lang="es-MX" sz="1200" dirty="0"/>
              <a:t>, tienen poca o nula representación en el tronco).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68" y="293954"/>
            <a:ext cx="2759137" cy="545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48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2405991" y="5142093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1-3. </a:t>
            </a:r>
            <a:r>
              <a:rPr lang="es-MX" sz="1200" b="1" dirty="0"/>
              <a:t>Secciones de los miembros. </a:t>
            </a:r>
            <a:r>
              <a:rPr lang="es-MX" sz="1200" dirty="0"/>
              <a:t>Pueden obtenerse secciones mediante cortes anatómicos o mediante técnicas de diagnóstico por la imagen.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173" y="301846"/>
            <a:ext cx="9874437" cy="439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669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1018355" y="2186421"/>
            <a:ext cx="39257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1-37. </a:t>
            </a:r>
            <a:r>
              <a:rPr lang="es-MX" sz="1200" b="1" dirty="0"/>
              <a:t>Distribución de los nervios espinales. </a:t>
            </a:r>
            <a:r>
              <a:rPr lang="es-MX" sz="1200" dirty="0"/>
              <a:t>Casi tan pronto como </a:t>
            </a:r>
            <a:r>
              <a:rPr lang="es-MX" sz="1200" dirty="0" smtClean="0"/>
              <a:t>se forman </a:t>
            </a:r>
            <a:r>
              <a:rPr lang="es-MX" sz="1200" dirty="0"/>
              <a:t>por la unión de las raíces posterior y anterior, los nervios espinales se </a:t>
            </a:r>
            <a:r>
              <a:rPr lang="es-MX" sz="1200" dirty="0" smtClean="0"/>
              <a:t>dividen en </a:t>
            </a:r>
            <a:r>
              <a:rPr lang="es-MX" sz="1200" dirty="0"/>
              <a:t>un ramo anterior y otro </a:t>
            </a:r>
            <a:r>
              <a:rPr lang="es-MX" sz="1200" dirty="0" smtClean="0"/>
              <a:t>posterior (primarios</a:t>
            </a:r>
            <a:r>
              <a:rPr lang="es-MX" sz="1200" dirty="0"/>
              <a:t>). Los ramos </a:t>
            </a:r>
            <a:r>
              <a:rPr lang="es-MX" sz="1200" dirty="0" smtClean="0"/>
              <a:t>posteriores se </a:t>
            </a:r>
            <a:r>
              <a:rPr lang="es-MX" sz="1200" dirty="0"/>
              <a:t>distribuyen en las articulaciones sinoviales de la columna vertebral, los </a:t>
            </a:r>
            <a:r>
              <a:rPr lang="es-MX" sz="1200" dirty="0" smtClean="0"/>
              <a:t>músculos profundos </a:t>
            </a:r>
            <a:r>
              <a:rPr lang="es-MX" sz="1200" dirty="0"/>
              <a:t>del dorso y la </a:t>
            </a:r>
            <a:r>
              <a:rPr lang="es-MX" sz="1200" dirty="0" smtClean="0"/>
              <a:t>piel suprayacente</a:t>
            </a:r>
            <a:r>
              <a:rPr lang="es-MX" sz="1200" dirty="0"/>
              <a:t>. El área restante </a:t>
            </a:r>
            <a:r>
              <a:rPr lang="es-MX" sz="1200" dirty="0" smtClean="0"/>
              <a:t>anterolateral del </a:t>
            </a:r>
            <a:r>
              <a:rPr lang="es-MX" sz="1200" dirty="0"/>
              <a:t>cuerpo, incluidos los miembros, está inervada por los ramos anteriores. </a:t>
            </a:r>
            <a:r>
              <a:rPr lang="es-MX" sz="1200" dirty="0" smtClean="0"/>
              <a:t>Los ramos </a:t>
            </a:r>
            <a:r>
              <a:rPr lang="es-MX" sz="1200" dirty="0"/>
              <a:t>posteriores y anteriores de los nervios espinales T2-T12 generalmente </a:t>
            </a:r>
            <a:r>
              <a:rPr lang="es-MX" sz="1200" dirty="0" smtClean="0"/>
              <a:t>no se </a:t>
            </a:r>
            <a:r>
              <a:rPr lang="es-MX" sz="1200" dirty="0"/>
              <a:t>unen con los ramos de los nervios </a:t>
            </a:r>
            <a:r>
              <a:rPr lang="es-MX" sz="1200" dirty="0" smtClean="0"/>
              <a:t>espinales adyacentes </a:t>
            </a:r>
            <a:r>
              <a:rPr lang="es-MX" sz="1200" dirty="0"/>
              <a:t>para formar plexos.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054100"/>
            <a:ext cx="4168701" cy="407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480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7017489" y="2701797"/>
            <a:ext cx="4504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1-38. </a:t>
            </a:r>
            <a:r>
              <a:rPr lang="es-MX" sz="1200" b="1" dirty="0"/>
              <a:t>Distribución de los nervios cutáneos periféricos. </a:t>
            </a:r>
            <a:r>
              <a:rPr lang="es-MX" sz="1200" dirty="0"/>
              <a:t>Los mapas de la distribución cutánea de los nervios periféricos se basan en disecciones y </a:t>
            </a:r>
            <a:r>
              <a:rPr lang="es-MX" sz="1200" dirty="0" smtClean="0"/>
              <a:t>están respaldados </a:t>
            </a:r>
            <a:r>
              <a:rPr lang="es-MX" sz="1200" dirty="0"/>
              <a:t>por hallazgos clínicos.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17" y="103518"/>
            <a:ext cx="6655573" cy="563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184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713557" y="2213552"/>
            <a:ext cx="5382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1-39. </a:t>
            </a:r>
            <a:r>
              <a:rPr lang="es-MX" sz="1200" b="1" dirty="0"/>
              <a:t>Ramos anteriores de los nervios espinales y su </a:t>
            </a:r>
            <a:r>
              <a:rPr lang="es-MX" sz="1200" b="1" dirty="0" smtClean="0"/>
              <a:t>participación en </a:t>
            </a:r>
            <a:r>
              <a:rPr lang="es-MX" sz="1200" b="1" dirty="0"/>
              <a:t>la formación de plexos. </a:t>
            </a:r>
            <a:r>
              <a:rPr lang="es-MX" sz="1200" dirty="0"/>
              <a:t>Aunque los ramos posteriores (que no se </a:t>
            </a:r>
            <a:r>
              <a:rPr lang="es-MX" sz="1200" dirty="0" smtClean="0"/>
              <a:t>muestran) normalmente </a:t>
            </a:r>
            <a:r>
              <a:rPr lang="es-MX" sz="1200" dirty="0"/>
              <a:t>permanecen separados de los demás y siguen un patrón de </a:t>
            </a:r>
            <a:r>
              <a:rPr lang="es-MX" sz="1200" dirty="0" smtClean="0"/>
              <a:t>distribución segmentaria </a:t>
            </a:r>
            <a:r>
              <a:rPr lang="es-MX" sz="1200" dirty="0"/>
              <a:t>diferenciado, la mayoría de los ramos anteriores (20 de </a:t>
            </a:r>
            <a:r>
              <a:rPr lang="es-MX" sz="1200" dirty="0" smtClean="0"/>
              <a:t>los 31 </a:t>
            </a:r>
            <a:r>
              <a:rPr lang="es-MX" sz="1200" dirty="0"/>
              <a:t>pares) participan en la formación de plexos, los cuales están implicados </a:t>
            </a:r>
            <a:r>
              <a:rPr lang="es-MX" sz="1200" dirty="0" smtClean="0"/>
              <a:t>principalmente en </a:t>
            </a:r>
            <a:r>
              <a:rPr lang="es-MX" sz="1200" dirty="0"/>
              <a:t>la inervación de los miembros. Sin embargo, los ramos </a:t>
            </a:r>
            <a:r>
              <a:rPr lang="es-MX" sz="1200" dirty="0" smtClean="0"/>
              <a:t>anteriores que </a:t>
            </a:r>
            <a:r>
              <a:rPr lang="es-MX" sz="1200" dirty="0"/>
              <a:t>únicamente se distribuyen por el tronco, en general permanecen </a:t>
            </a:r>
            <a:r>
              <a:rPr lang="es-MX" sz="1200" dirty="0" smtClean="0"/>
              <a:t>separados y </a:t>
            </a:r>
            <a:r>
              <a:rPr lang="es-MX" sz="1200" dirty="0"/>
              <a:t>siguen una distribución segmentaria similar a la de los ramos posteriores.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3303" y="33878"/>
            <a:ext cx="2951964" cy="582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806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11" y="756394"/>
            <a:ext cx="10058400" cy="41966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235" y="3200625"/>
            <a:ext cx="49053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5737691" y="3383359"/>
            <a:ext cx="5657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1-40. </a:t>
            </a:r>
            <a:r>
              <a:rPr lang="es-MX" sz="1200" b="1" dirty="0"/>
              <a:t>Formación de los plexos. </a:t>
            </a:r>
            <a:r>
              <a:rPr lang="es-MX" sz="1200" dirty="0"/>
              <a:t>Los ramos anteriores adyacentes se unen para formar plexos en los cuales sus fibras se intercambian y se redistribuyen</a:t>
            </a:r>
            <a:r>
              <a:rPr lang="es-MX" sz="1200" dirty="0" smtClean="0"/>
              <a:t>, formando </a:t>
            </a:r>
            <a:r>
              <a:rPr lang="es-MX" sz="1200" dirty="0"/>
              <a:t>nuevos grupos de nervios multisegmentarios periféricos. </a:t>
            </a:r>
            <a:r>
              <a:rPr lang="es-MX" sz="1200" b="1" dirty="0"/>
              <a:t>A) </a:t>
            </a:r>
            <a:r>
              <a:rPr lang="es-MX" sz="1200" dirty="0"/>
              <a:t>Las fibras de un único nervio espinal que entran en el plexo se distribuyen en múltiples ramos </a:t>
            </a:r>
            <a:r>
              <a:rPr lang="es-MX" sz="1200" dirty="0" smtClean="0"/>
              <a:t>de éste</a:t>
            </a:r>
            <a:r>
              <a:rPr lang="es-MX" sz="1200" dirty="0"/>
              <a:t>. </a:t>
            </a:r>
            <a:r>
              <a:rPr lang="es-MX" sz="1200" b="1" dirty="0"/>
              <a:t>B) </a:t>
            </a:r>
            <a:r>
              <a:rPr lang="es-MX" sz="1200" dirty="0"/>
              <a:t>Los nervios periféricos derivados del plexo contienen fibras de múltiples nervios espinales. </a:t>
            </a:r>
            <a:r>
              <a:rPr lang="es-MX" sz="1200" b="1" dirty="0"/>
              <a:t>C) </a:t>
            </a:r>
            <a:r>
              <a:rPr lang="es-MX" sz="1200" dirty="0"/>
              <a:t>Aunque los nervios segmentarios se unen y pierden su </a:t>
            </a:r>
            <a:r>
              <a:rPr lang="es-MX" sz="1200" dirty="0" smtClean="0"/>
              <a:t>identidad cuando </a:t>
            </a:r>
            <a:r>
              <a:rPr lang="es-MX" sz="1200" dirty="0"/>
              <a:t>la formación del plexo da como resultado nervios periféricos multisegmentarios, se mantiene el patrón segmentario (dermatoma) de la distribución de las </a:t>
            </a:r>
            <a:r>
              <a:rPr lang="es-MX" sz="1200" dirty="0" smtClean="0"/>
              <a:t>fibras nerviosas</a:t>
            </a:r>
            <a:r>
              <a:rPr lang="es-MX" sz="1200" dirty="0"/>
              <a:t>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5275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316607" y="2573357"/>
            <a:ext cx="5020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1-41</a:t>
            </a:r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. </a:t>
            </a:r>
            <a:r>
              <a:rPr lang="es-MX" sz="1200" b="1" dirty="0"/>
              <a:t>Inervación somática y visceral a través de los nervios espinales, esplácnicos y craneales. </a:t>
            </a:r>
            <a:r>
              <a:rPr lang="es-MX" sz="1200" dirty="0"/>
              <a:t>El sistema motor somático permite movimientos </a:t>
            </a:r>
            <a:r>
              <a:rPr lang="es-MX" sz="1200" dirty="0" smtClean="0"/>
              <a:t>voluntarios y </a:t>
            </a:r>
            <a:r>
              <a:rPr lang="es-MX" sz="1200" dirty="0"/>
              <a:t>reflejos causados por la contracción de los músculos esqueléticos, tal como sucede cuando tocamos una plancha caliente.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504" y="584790"/>
            <a:ext cx="5423890" cy="518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467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8335926" y="2392900"/>
            <a:ext cx="3498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1-42. </a:t>
            </a:r>
            <a:r>
              <a:rPr lang="es-MX" sz="1200" b="1" dirty="0"/>
              <a:t>Neuronas del sistema nervioso periférico. </a:t>
            </a:r>
            <a:r>
              <a:rPr lang="es-MX" sz="1200" dirty="0"/>
              <a:t>Obsérvense los tipos de neuronas implicadas en los sistemas somático y visceral, las localizaciones </a:t>
            </a:r>
            <a:r>
              <a:rPr lang="es-MX" sz="1200" dirty="0" smtClean="0"/>
              <a:t>generales de </a:t>
            </a:r>
            <a:r>
              <a:rPr lang="es-MX" sz="1200" dirty="0"/>
              <a:t>sus cuerpos celulares en relación con el SNC, y sus efectores y órganos receptores.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4570"/>
            <a:ext cx="8094448" cy="566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200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2126844" y="5029425"/>
            <a:ext cx="753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1-43. </a:t>
            </a:r>
            <a:r>
              <a:rPr lang="es-MX" sz="1200" b="1" dirty="0"/>
              <a:t>Núcleos intermediolaterales. </a:t>
            </a:r>
            <a:r>
              <a:rPr lang="es-MX" sz="1200" dirty="0"/>
              <a:t>Cada núcleo IML constituye el cuerno lateral de sustancia gris de los segmentos medulares T1-L2 o L3, y está </a:t>
            </a:r>
            <a:r>
              <a:rPr lang="es-MX" sz="1200" dirty="0" smtClean="0"/>
              <a:t>formado por </a:t>
            </a:r>
            <a:r>
              <a:rPr lang="es-MX" sz="1200" dirty="0"/>
              <a:t>los cuerpos celulares de las neuronas presinápticas del sistema nervioso simpático, que se disponen somatotópicamente.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0197" y="223284"/>
            <a:ext cx="7847567" cy="468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078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162184" y="1837465"/>
            <a:ext cx="43141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1-44. </a:t>
            </a:r>
            <a:r>
              <a:rPr lang="es-MX" sz="1200" b="1" dirty="0"/>
              <a:t>Ganglios del sistema nervioso simpático. </a:t>
            </a:r>
            <a:r>
              <a:rPr lang="es-MX" sz="1200" dirty="0"/>
              <a:t>En el sistema nervioso simpático, los cuerpos celulares de las neuronas postsinápticas se encuentran en </a:t>
            </a:r>
            <a:r>
              <a:rPr lang="es-MX" sz="1200" dirty="0" smtClean="0"/>
              <a:t>los ganglios </a:t>
            </a:r>
            <a:r>
              <a:rPr lang="es-MX" sz="1200" dirty="0"/>
              <a:t>paravertebrales de los troncos simpáticos o en los ganglios prevertebrales que se sitúan fundamentalmente rodeando los orígenes de las ramas principales </a:t>
            </a:r>
            <a:r>
              <a:rPr lang="es-MX" sz="1200" dirty="0" smtClean="0"/>
              <a:t>de la </a:t>
            </a:r>
            <a:r>
              <a:rPr lang="es-MX" sz="1200" dirty="0"/>
              <a:t>aorta abdominal. Los ganglios prevertebrales están específicamente implicados en la inervación de las vísceras abdominopélvicas. Los cuerpos celulares de las </a:t>
            </a:r>
            <a:r>
              <a:rPr lang="es-MX" sz="1200" dirty="0" smtClean="0"/>
              <a:t>neuronas postsinápticas </a:t>
            </a:r>
            <a:r>
              <a:rPr lang="es-MX" sz="1200" dirty="0"/>
              <a:t>distribuidas por el resto del cuerpo se encuentran en los ganglios paravertebrales. </a:t>
            </a:r>
            <a:r>
              <a:rPr lang="es-MX" sz="1200" b="1" dirty="0"/>
              <a:t>A) </a:t>
            </a:r>
            <a:r>
              <a:rPr lang="es-MX" sz="1200" dirty="0"/>
              <a:t>Ganglios simpáticos en relación con la columna vertebral</a:t>
            </a:r>
            <a:r>
              <a:rPr lang="es-MX" sz="1200" dirty="0" smtClean="0"/>
              <a:t>. </a:t>
            </a:r>
            <a:r>
              <a:rPr lang="es-MX" sz="1200" b="1" dirty="0" smtClean="0"/>
              <a:t>B</a:t>
            </a:r>
            <a:r>
              <a:rPr lang="es-MX" sz="1200" b="1" dirty="0"/>
              <a:t>) </a:t>
            </a:r>
            <a:r>
              <a:rPr lang="es-MX" sz="1200" dirty="0"/>
              <a:t>Ganglios simpáticos de dos niveles adyacentes de la médula espinal y del nervio espinal.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855" y="278495"/>
            <a:ext cx="6393669" cy="542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909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7325832" y="1917733"/>
            <a:ext cx="40363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1-45. </a:t>
            </a:r>
            <a:r>
              <a:rPr lang="es-MX" sz="1200" b="1" dirty="0"/>
              <a:t>Recorridos de las fibras motoras simpáticas. </a:t>
            </a:r>
            <a:r>
              <a:rPr lang="es-MX" sz="1200" dirty="0"/>
              <a:t>Todas las fibras presinápticas siguen el mismo recorrido hasta alcanzar los troncos simpáticos. En </a:t>
            </a:r>
            <a:r>
              <a:rPr lang="es-MX" sz="1200" dirty="0" smtClean="0"/>
              <a:t>los troncos</a:t>
            </a:r>
            <a:r>
              <a:rPr lang="es-MX" sz="1200" dirty="0"/>
              <a:t>, siguen una de cuatro posibles vías. Las fibras implicadas en la inervación simpática de la pared del cuerpo, de los miembros y de las vísceras situados </a:t>
            </a:r>
            <a:r>
              <a:rPr lang="es-MX" sz="1200" dirty="0" smtClean="0"/>
              <a:t>por encima </a:t>
            </a:r>
            <a:r>
              <a:rPr lang="es-MX" sz="1200" dirty="0"/>
              <a:t>del diafragma siguen los pasos 1-3 hasta hacer sinapsis en los ganglios paravertebrales de los troncos simpáticos. Las fibras implicadas en la inervación de </a:t>
            </a:r>
            <a:r>
              <a:rPr lang="es-MX" sz="1200" dirty="0" smtClean="0"/>
              <a:t>las vísceras </a:t>
            </a:r>
            <a:r>
              <a:rPr lang="es-MX" sz="1200" dirty="0"/>
              <a:t>abdominopélvicas siguen el paso 4 hasta el ganglio prevertebral a través de los nervios esplácnicos abdominopélvicos.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22" y="346893"/>
            <a:ext cx="5295426" cy="526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492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337873" y="1280700"/>
            <a:ext cx="52654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1-46. </a:t>
            </a:r>
            <a:r>
              <a:rPr lang="es-MX" sz="1200" b="1" dirty="0"/>
              <a:t>División simpática (toracolumbar) del sistema nervioso autónomo. </a:t>
            </a:r>
            <a:r>
              <a:rPr lang="es-MX" sz="1200" dirty="0"/>
              <a:t>La inervación simpática periférica comienza en la médula espinal central (</a:t>
            </a:r>
            <a:r>
              <a:rPr lang="es-MX" sz="1200" dirty="0" smtClean="0"/>
              <a:t>lámina médula </a:t>
            </a:r>
            <a:r>
              <a:rPr lang="es-MX" sz="1200" dirty="0"/>
              <a:t>interna T1-L2-L3) y se extiende a través del tronco simpático, los nervios espinales y las ramas arteriales cefálicas para llegar a todas las partes </a:t>
            </a:r>
            <a:r>
              <a:rPr lang="es-MX" sz="1200" dirty="0" smtClean="0"/>
              <a:t>vascularizadas del </a:t>
            </a:r>
            <a:r>
              <a:rPr lang="es-MX" sz="1200" dirty="0"/>
              <a:t>cuerpo. Las fibras simpáticas postsinápticas salen de los troncos simpáticos de diferentes maneras, dependiendo de su destino: las destinadas a la </a:t>
            </a:r>
            <a:r>
              <a:rPr lang="es-MX" sz="1200" dirty="0" smtClean="0"/>
              <a:t>distribución parietal </a:t>
            </a:r>
            <a:r>
              <a:rPr lang="es-MX" sz="1200" dirty="0"/>
              <a:t>dentro del cuello, la pared corporal y los miembros pasan desde los troncos simpáticos hacia los ramos anteriores adyacentes de todos los nervios </a:t>
            </a:r>
            <a:r>
              <a:rPr lang="es-MX" sz="1200" dirty="0" smtClean="0"/>
              <a:t>espinales a </a:t>
            </a:r>
            <a:r>
              <a:rPr lang="es-MX" sz="1200" dirty="0"/>
              <a:t>través de ramos comunicantes grises; las destinadas a la cabeza pasan desde los ganglios cervicales a través de ramos arteriales cefálicos para formar un plexo </a:t>
            </a:r>
            <a:r>
              <a:rPr lang="es-MX" sz="1200" dirty="0" smtClean="0"/>
              <a:t>periarterial carotídeo</a:t>
            </a:r>
            <a:r>
              <a:rPr lang="es-MX" sz="1200" dirty="0"/>
              <a:t>, y las destinadas a las vísceras de la cavidad torácica (p. ej., el corazón) pasan a través de los nervios esplácnicos cardiopulmonares. Las </a:t>
            </a:r>
            <a:r>
              <a:rPr lang="es-MX" sz="1200" dirty="0" smtClean="0"/>
              <a:t>fibras simpáticas </a:t>
            </a:r>
            <a:r>
              <a:rPr lang="es-MX" sz="1200" dirty="0"/>
              <a:t>presinápticas implicadas en la inervación de las vísceras de la cavidad abdominopélvica (p. ej., el estómago) pasan a través de los troncos simpáticos </a:t>
            </a:r>
            <a:r>
              <a:rPr lang="es-MX" sz="1200" dirty="0" smtClean="0"/>
              <a:t>hacia los </a:t>
            </a:r>
            <a:r>
              <a:rPr lang="es-MX" sz="1200" dirty="0"/>
              <a:t>ganglios prevertebrales por los nervios esplácnicos abdominopélvicos. Las fibras postsinápticas procedentes de los ganglios prevertebrales forman plexos periarteriales</a:t>
            </a:r>
            <a:r>
              <a:rPr lang="es-MX" sz="1200" dirty="0" smtClean="0"/>
              <a:t>, los </a:t>
            </a:r>
            <a:r>
              <a:rPr lang="es-MX" sz="1200" dirty="0"/>
              <a:t>cuales siguen las ramas de la aorta abdominal hasta alcanzar su destino.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3224" y="350874"/>
            <a:ext cx="4969574" cy="530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89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6417313" y="2758027"/>
            <a:ext cx="4180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1-4. </a:t>
            </a:r>
            <a:r>
              <a:rPr lang="es-MX" sz="1200" b="1" dirty="0"/>
              <a:t>Términos de relación y comparación. </a:t>
            </a:r>
            <a:r>
              <a:rPr lang="es-MX" sz="1200" dirty="0"/>
              <a:t>Estos términos describen la posición de una estructura respecto a otra.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810" y="-1"/>
            <a:ext cx="4713051" cy="59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176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943929" y="2296361"/>
            <a:ext cx="52654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1-47. </a:t>
            </a:r>
            <a:r>
              <a:rPr lang="es-MX" sz="1200" b="1" dirty="0"/>
              <a:t>Inervación simpática de la médula de la glándula suprarrenal</a:t>
            </a:r>
            <a:r>
              <a:rPr lang="es-MX" sz="1200" b="1" dirty="0" smtClean="0"/>
              <a:t>. </a:t>
            </a:r>
            <a:r>
              <a:rPr lang="es-MX" sz="1200" dirty="0" smtClean="0"/>
              <a:t>La </a:t>
            </a:r>
            <a:r>
              <a:rPr lang="es-MX" sz="1200" dirty="0"/>
              <a:t>inervación simpática de la glándula suprarrenal es excepcional. Las </a:t>
            </a:r>
            <a:r>
              <a:rPr lang="es-MX" sz="1200" dirty="0" smtClean="0"/>
              <a:t>células secretoras </a:t>
            </a:r>
            <a:r>
              <a:rPr lang="es-MX" sz="1200" dirty="0"/>
              <a:t>de la médula son neuronas simpáticas postsinápticas que carecen </a:t>
            </a:r>
            <a:r>
              <a:rPr lang="es-MX" sz="1200" dirty="0" smtClean="0"/>
              <a:t>de axones </a:t>
            </a:r>
            <a:r>
              <a:rPr lang="es-MX" sz="1200" dirty="0"/>
              <a:t>y dendritas. Por lo tanto, la médula suprarrenal está inervada </a:t>
            </a:r>
            <a:r>
              <a:rPr lang="es-MX" sz="1200" dirty="0" smtClean="0"/>
              <a:t>directamente por </a:t>
            </a:r>
            <a:r>
              <a:rPr lang="es-MX" sz="1200" dirty="0"/>
              <a:t>neuronas simpáticas presinápticas. Los </a:t>
            </a:r>
            <a:r>
              <a:rPr lang="es-MX" sz="1200" dirty="0" smtClean="0"/>
              <a:t>neurotransmisores Producidos por </a:t>
            </a:r>
            <a:r>
              <a:rPr lang="es-MX" sz="1200" dirty="0"/>
              <a:t>las células medulares se liberan en el torrente sanguíneo para producir </a:t>
            </a:r>
            <a:r>
              <a:rPr lang="es-MX" sz="1200" dirty="0" smtClean="0"/>
              <a:t>una respuesta </a:t>
            </a:r>
            <a:r>
              <a:rPr lang="es-MX" sz="1200" dirty="0"/>
              <a:t>simpática generalizada.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740" y="298450"/>
            <a:ext cx="4372344" cy="538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56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5983248" y="1650032"/>
            <a:ext cx="48295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1-48. </a:t>
            </a:r>
            <a:r>
              <a:rPr lang="es-MX" sz="1200" b="1" dirty="0"/>
              <a:t>División parasimpática (craneosacra) del sistema nervioso autónomo. </a:t>
            </a:r>
            <a:r>
              <a:rPr lang="es-MX" sz="1200" dirty="0"/>
              <a:t>Los cuerpos celulares de las neuronas parasimpáticas presinápticas </a:t>
            </a:r>
            <a:r>
              <a:rPr lang="es-MX" sz="1200" dirty="0" smtClean="0"/>
              <a:t>están localizados </a:t>
            </a:r>
            <a:r>
              <a:rPr lang="es-MX" sz="1200" dirty="0"/>
              <a:t>en los extremos opuestos del SNC y sus fibras salen por dos rutas diferentes: </a:t>
            </a:r>
            <a:r>
              <a:rPr lang="es-MX" sz="1200" i="1" dirty="0"/>
              <a:t>1) </a:t>
            </a:r>
            <a:r>
              <a:rPr lang="es-MX" sz="1200" dirty="0"/>
              <a:t>en la sustancia gris del tronco del encéfalo, con fibras que salen del </a:t>
            </a:r>
            <a:r>
              <a:rPr lang="es-MX" sz="1200" dirty="0" smtClean="0"/>
              <a:t>SNC dentro </a:t>
            </a:r>
            <a:r>
              <a:rPr lang="es-MX" sz="1200" dirty="0"/>
              <a:t>de los nervios craneales III, VII, IX y X (estas fibras constituyen la eferencia parasimpática craneal), y </a:t>
            </a:r>
            <a:r>
              <a:rPr lang="es-MX" sz="1200" i="1" dirty="0"/>
              <a:t>2) </a:t>
            </a:r>
            <a:r>
              <a:rPr lang="es-MX" sz="1200" dirty="0"/>
              <a:t>en la sustancia gris de los segmentos sacros (S2-S4) </a:t>
            </a:r>
            <a:r>
              <a:rPr lang="es-MX" sz="1200" dirty="0" smtClean="0"/>
              <a:t>de la </a:t>
            </a:r>
            <a:r>
              <a:rPr lang="es-MX" sz="1200" dirty="0"/>
              <a:t>médula espinal, con fibras que salen del SNC a través de las raíces anteriores de los nervios espinales S2-S4 y de los nervios esplácnicos que surgen de sus </a:t>
            </a:r>
            <a:r>
              <a:rPr lang="es-MX" sz="1200" dirty="0" smtClean="0"/>
              <a:t>ramos anteriores</a:t>
            </a:r>
            <a:r>
              <a:rPr lang="es-MX" sz="1200" dirty="0"/>
              <a:t>. La eferencia craneal proporciona inervación parasimpática a la cabeza, el cuello y la mayor parte del tronco; la eferencia sacra proporciona </a:t>
            </a:r>
            <a:r>
              <a:rPr lang="es-MX" sz="1200" dirty="0" smtClean="0"/>
              <a:t>inervación parasimpática </a:t>
            </a:r>
            <a:r>
              <a:rPr lang="es-MX" sz="1200" dirty="0"/>
              <a:t>a las vísceras pélvicas. Las neuronas parasimpáticas postsinápticas del tracto gastrointestinal son </a:t>
            </a:r>
            <a:r>
              <a:rPr lang="es-MX" sz="1200" dirty="0" smtClean="0"/>
              <a:t>componentes </a:t>
            </a:r>
            <a:r>
              <a:rPr lang="es-MX" sz="1200" dirty="0"/>
              <a:t>del SNE.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084" y="382772"/>
            <a:ext cx="460614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717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773807" y="2392349"/>
            <a:ext cx="4074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1-49. </a:t>
            </a:r>
            <a:r>
              <a:rPr lang="es-MX" sz="1200" b="1" dirty="0"/>
              <a:t>Radiografía PA del tórax (vista AP de una proyección PA). </a:t>
            </a:r>
            <a:r>
              <a:rPr lang="es-MX" sz="1200" dirty="0"/>
              <a:t>Esta imagen muestra densidades óseas (claras) en las estructuras esqueléticas, </a:t>
            </a:r>
            <a:r>
              <a:rPr lang="es-MX" sz="1200" dirty="0" smtClean="0"/>
              <a:t>densidades aéreas </a:t>
            </a:r>
            <a:r>
              <a:rPr lang="es-MX" sz="1200" dirty="0"/>
              <a:t>(oscuras) en pulmones y tráquea, y densidades de tejido blando (intermedio) de los grandes vasos, el corazón y las cúpulas diafragmáticas. Obsérvese que </a:t>
            </a:r>
            <a:r>
              <a:rPr lang="es-MX" sz="1200" dirty="0" smtClean="0"/>
              <a:t>la cúpula </a:t>
            </a:r>
            <a:r>
              <a:rPr lang="es-MX" sz="1200" dirty="0"/>
              <a:t>derecha del diafragma está elevada por encima del hígado, mientras que la cúpula izquierda es más baja, inferior al vértice del corazón.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447" y="975237"/>
            <a:ext cx="6448203" cy="440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559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1039621" y="2388694"/>
            <a:ext cx="5265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1-50. </a:t>
            </a:r>
            <a:r>
              <a:rPr lang="es-MX" sz="1200" b="1" dirty="0"/>
              <a:t>Principios de la formación de la imagen de rayos X. </a:t>
            </a:r>
            <a:r>
              <a:rPr lang="es-MX" sz="1200" dirty="0"/>
              <a:t>Partes </a:t>
            </a:r>
            <a:r>
              <a:rPr lang="es-MX" sz="1200" dirty="0" smtClean="0"/>
              <a:t>del haz </a:t>
            </a:r>
            <a:r>
              <a:rPr lang="es-MX" sz="1200" dirty="0"/>
              <a:t>de rayos X que atraviesa el cuerpo se atenúan en distinto grado </a:t>
            </a:r>
            <a:r>
              <a:rPr lang="es-MX" sz="1200" dirty="0" smtClean="0"/>
              <a:t>dependiendo del </a:t>
            </a:r>
            <a:r>
              <a:rPr lang="es-MX" sz="1200" dirty="0"/>
              <a:t>espesor y de la densidad de los tejidos. Los rayos disminuyen en las </a:t>
            </a:r>
            <a:r>
              <a:rPr lang="es-MX" sz="1200" dirty="0" smtClean="0"/>
              <a:t>estructuras que </a:t>
            </a:r>
            <a:r>
              <a:rPr lang="es-MX" sz="1200" dirty="0"/>
              <a:t>los absorben o reflejan, causando menos reacción en la película </a:t>
            </a:r>
            <a:r>
              <a:rPr lang="es-MX" sz="1200" dirty="0" smtClean="0"/>
              <a:t>radiográfica o </a:t>
            </a:r>
            <a:r>
              <a:rPr lang="es-MX" sz="1200" dirty="0"/>
              <a:t>en el detector en comparación con las áreas que permiten el paso de </a:t>
            </a:r>
            <a:r>
              <a:rPr lang="es-MX" sz="1200" dirty="0" smtClean="0"/>
              <a:t>los rayos </a:t>
            </a:r>
            <a:r>
              <a:rPr lang="es-MX" sz="1200" dirty="0"/>
              <a:t>de forma relativamente ininterrumpida.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341" y="542261"/>
            <a:ext cx="3759862" cy="524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083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6018273" y="2392901"/>
            <a:ext cx="5265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1-51. </a:t>
            </a:r>
            <a:r>
              <a:rPr lang="es-MX" sz="1200" b="1" dirty="0"/>
              <a:t>Orientación del tórax del paciente durante la radiografía</a:t>
            </a:r>
            <a:r>
              <a:rPr lang="es-MX" sz="1200" b="1" dirty="0" smtClean="0"/>
              <a:t>. A</a:t>
            </a:r>
            <a:r>
              <a:rPr lang="es-MX" sz="1200" b="1" dirty="0"/>
              <a:t>) </a:t>
            </a:r>
            <a:r>
              <a:rPr lang="es-MX" sz="1200" dirty="0"/>
              <a:t>Cuando se realizan proyecciones PA, los rayos X pasan desde el tubo de </a:t>
            </a:r>
            <a:r>
              <a:rPr lang="es-MX" sz="1200" dirty="0" smtClean="0"/>
              <a:t>rayos X </a:t>
            </a:r>
            <a:r>
              <a:rPr lang="es-MX" sz="1200" dirty="0"/>
              <a:t>a través del tórax desde el dorso hasta alcanzar la película o el </a:t>
            </a:r>
            <a:r>
              <a:rPr lang="es-MX" sz="1200" dirty="0" smtClean="0"/>
              <a:t>detector situado anteriormente </a:t>
            </a:r>
            <a:r>
              <a:rPr lang="es-MX" sz="1200" dirty="0"/>
              <a:t>al sujeto. </a:t>
            </a:r>
            <a:r>
              <a:rPr lang="es-MX" sz="1200" b="1" dirty="0"/>
              <a:t>B) </a:t>
            </a:r>
            <a:r>
              <a:rPr lang="es-MX" sz="1200" dirty="0"/>
              <a:t>Cuando se realizan proyecciones laterales, </a:t>
            </a:r>
            <a:r>
              <a:rPr lang="es-MX" sz="1200" dirty="0" smtClean="0"/>
              <a:t>los rayos </a:t>
            </a:r>
            <a:r>
              <a:rPr lang="es-MX" sz="1200" dirty="0"/>
              <a:t>X pasan a través del tórax desde un lado alcanzando la película </a:t>
            </a:r>
            <a:r>
              <a:rPr lang="es-MX" sz="1200" dirty="0" smtClean="0"/>
              <a:t>radiográfica adyacente </a:t>
            </a:r>
            <a:r>
              <a:rPr lang="es-MX" sz="1200" dirty="0"/>
              <a:t>al otro costado del sujeto.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957" y="1427880"/>
            <a:ext cx="5212316" cy="354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29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444199" y="2658421"/>
            <a:ext cx="5265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1-52. </a:t>
            </a:r>
            <a:r>
              <a:rPr lang="es-MX" sz="1200" b="1" dirty="0"/>
              <a:t>Radiografía del estómago, el </a:t>
            </a:r>
            <a:r>
              <a:rPr lang="es-MX" sz="1200" b="1" dirty="0" smtClean="0"/>
              <a:t>intestino delgado </a:t>
            </a:r>
            <a:r>
              <a:rPr lang="es-MX" sz="1200" b="1" dirty="0"/>
              <a:t>y la vesícula biliar. </a:t>
            </a:r>
            <a:r>
              <a:rPr lang="es-MX" sz="1200" dirty="0"/>
              <a:t>Obsérvense los pliegues </a:t>
            </a:r>
            <a:r>
              <a:rPr lang="es-MX" sz="1200" dirty="0" smtClean="0"/>
              <a:t>gástricos (</a:t>
            </a:r>
            <a:r>
              <a:rPr lang="es-MX" sz="1200" dirty="0"/>
              <a:t>pliegues longitudinales de la mucosa). También </a:t>
            </a:r>
            <a:r>
              <a:rPr lang="es-MX" sz="1200" dirty="0" smtClean="0"/>
              <a:t>puede verse </a:t>
            </a:r>
            <a:r>
              <a:rPr lang="es-MX" sz="1200" dirty="0"/>
              <a:t>la onda peristáltica que desplaza el contenido </a:t>
            </a:r>
            <a:r>
              <a:rPr lang="es-MX" sz="1200" dirty="0" smtClean="0"/>
              <a:t>gástrico hacia </a:t>
            </a:r>
            <a:r>
              <a:rPr lang="es-MX" sz="1200" dirty="0"/>
              <a:t>el duodeno, el cual se encuentra muy próximo a </a:t>
            </a:r>
            <a:r>
              <a:rPr lang="es-MX" sz="1200" dirty="0" smtClean="0"/>
              <a:t>la vesícula </a:t>
            </a:r>
            <a:r>
              <a:rPr lang="es-MX" sz="1200" dirty="0"/>
              <a:t>biliar.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377" y="493973"/>
            <a:ext cx="6126736" cy="515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298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1542165" y="3906942"/>
            <a:ext cx="8724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1-53. </a:t>
            </a:r>
            <a:r>
              <a:rPr lang="es-MX" sz="1200" b="1" dirty="0"/>
              <a:t>Técnica de realización de una TC. A) </a:t>
            </a:r>
            <a:r>
              <a:rPr lang="es-MX" sz="1200" dirty="0"/>
              <a:t>El tubo de rayos X </a:t>
            </a:r>
            <a:r>
              <a:rPr lang="es-MX" sz="1200" dirty="0" smtClean="0"/>
              <a:t>gira alrededor </a:t>
            </a:r>
            <a:r>
              <a:rPr lang="es-MX" sz="1200" dirty="0"/>
              <a:t>de la persona situada en el tomógrafo y envía un haz de rayos X </a:t>
            </a:r>
            <a:r>
              <a:rPr lang="es-MX" sz="1200" dirty="0" smtClean="0"/>
              <a:t>en forma </a:t>
            </a:r>
            <a:r>
              <a:rPr lang="es-MX" sz="1200" dirty="0"/>
              <a:t>de abanico a través de la porción superior del abdomen, desde una </a:t>
            </a:r>
            <a:r>
              <a:rPr lang="es-MX" sz="1200" dirty="0" smtClean="0"/>
              <a:t>gran variedad </a:t>
            </a:r>
            <a:r>
              <a:rPr lang="es-MX" sz="1200" dirty="0"/>
              <a:t>de ángulos. Los detectores de rayos X en el lado opuesto del cuerpo </a:t>
            </a:r>
            <a:r>
              <a:rPr lang="es-MX" sz="1200" dirty="0" smtClean="0"/>
              <a:t>de la </a:t>
            </a:r>
            <a:r>
              <a:rPr lang="es-MX" sz="1200" dirty="0"/>
              <a:t>persona miden la cantidad de radiación que pasa a través de una </a:t>
            </a:r>
            <a:r>
              <a:rPr lang="es-MX" sz="1200" dirty="0" smtClean="0"/>
              <a:t>sección transversal </a:t>
            </a:r>
            <a:r>
              <a:rPr lang="es-MX" sz="1200" dirty="0"/>
              <a:t>de ella. </a:t>
            </a:r>
            <a:r>
              <a:rPr lang="es-MX" sz="1200" b="1" dirty="0"/>
              <a:t>B) </a:t>
            </a:r>
            <a:r>
              <a:rPr lang="es-MX" sz="1200" dirty="0"/>
              <a:t>Un ordenador reconstruye las imágenes obtenidas </a:t>
            </a:r>
            <a:r>
              <a:rPr lang="es-MX" sz="1200" dirty="0" smtClean="0"/>
              <a:t>mediante varios </a:t>
            </a:r>
            <a:r>
              <a:rPr lang="es-MX" sz="1200" dirty="0"/>
              <a:t>barridos y se produce la TC. El tomógrafo se orienta de manera </a:t>
            </a:r>
            <a:r>
              <a:rPr lang="es-MX" sz="1200" dirty="0" smtClean="0"/>
              <a:t>que reproduzca </a:t>
            </a:r>
            <a:r>
              <a:rPr lang="es-MX" sz="1200" dirty="0"/>
              <a:t>el punto de vista que el examinador tendría si se situase a los pies </a:t>
            </a:r>
            <a:r>
              <a:rPr lang="es-MX" sz="1200" dirty="0" smtClean="0"/>
              <a:t>de la </a:t>
            </a:r>
            <a:r>
              <a:rPr lang="es-MX" sz="1200" dirty="0"/>
              <a:t>cama y mirara hacia la cabeza de la persona en decúbito supino. </a:t>
            </a:r>
            <a:r>
              <a:rPr lang="es-MX" sz="1200" b="1" dirty="0"/>
              <a:t>C) </a:t>
            </a:r>
            <a:r>
              <a:rPr lang="es-MX" sz="1200" dirty="0"/>
              <a:t>Al </a:t>
            </a:r>
            <a:r>
              <a:rPr lang="es-MX" sz="1200" dirty="0" smtClean="0"/>
              <a:t>igual que </a:t>
            </a:r>
            <a:r>
              <a:rPr lang="es-MX" sz="1200" dirty="0"/>
              <a:t>con las «secciones» en 2D, las exploraciones se pueden completar en el </a:t>
            </a:r>
            <a:r>
              <a:rPr lang="es-MX" sz="1200" dirty="0" smtClean="0"/>
              <a:t>ordenador para </a:t>
            </a:r>
            <a:r>
              <a:rPr lang="es-MX" sz="1200" dirty="0"/>
              <a:t>generar una imagen reconstruida en 3D.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714" y="493825"/>
            <a:ext cx="8434572" cy="313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700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1469653" y="4619324"/>
            <a:ext cx="9252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1-54. </a:t>
            </a:r>
            <a:r>
              <a:rPr lang="es-MX" sz="1200" b="1" dirty="0"/>
              <a:t>Técnica de obtención por ultrasonidos de una imagen de </a:t>
            </a:r>
            <a:r>
              <a:rPr lang="es-MX" sz="1200" b="1" dirty="0" smtClean="0"/>
              <a:t>la porción </a:t>
            </a:r>
            <a:r>
              <a:rPr lang="es-MX" sz="1200" b="1" dirty="0"/>
              <a:t>superior del abdomen. A) </a:t>
            </a:r>
            <a:r>
              <a:rPr lang="es-MX" sz="1200" dirty="0"/>
              <a:t>La imagen es el resultado del eco de las </a:t>
            </a:r>
            <a:r>
              <a:rPr lang="es-MX" sz="1200" dirty="0" smtClean="0"/>
              <a:t>ondas de </a:t>
            </a:r>
            <a:r>
              <a:rPr lang="es-MX" sz="1200" dirty="0"/>
              <a:t>ultrasonidos desde estructuras de densidades diferentes. </a:t>
            </a:r>
            <a:r>
              <a:rPr lang="es-MX" sz="1200" b="1" dirty="0"/>
              <a:t>B) </a:t>
            </a:r>
            <a:r>
              <a:rPr lang="es-MX" sz="1200" dirty="0"/>
              <a:t>El monitor </a:t>
            </a:r>
            <a:r>
              <a:rPr lang="es-MX" sz="1200" dirty="0" smtClean="0"/>
              <a:t>muestra la </a:t>
            </a:r>
            <a:r>
              <a:rPr lang="es-MX" sz="1200" dirty="0"/>
              <a:t>imagen del riñón derecho. </a:t>
            </a:r>
            <a:r>
              <a:rPr lang="es-MX" sz="1200" b="1" dirty="0"/>
              <a:t>C) </a:t>
            </a:r>
            <a:r>
              <a:rPr lang="es-MX" sz="1200" dirty="0"/>
              <a:t>El </a:t>
            </a:r>
            <a:r>
              <a:rPr lang="es-MX" sz="1200" dirty="0" smtClean="0"/>
              <a:t>ultrasonido Doppler </a:t>
            </a:r>
            <a:r>
              <a:rPr lang="es-MX" sz="1200" dirty="0"/>
              <a:t>muestra el flujo </a:t>
            </a:r>
            <a:r>
              <a:rPr lang="es-MX" sz="1200" dirty="0" smtClean="0"/>
              <a:t>sanguíneo que </a:t>
            </a:r>
            <a:r>
              <a:rPr lang="es-MX" sz="1200" dirty="0"/>
              <a:t>se dirige hacia y se aleja del riñón. ARI, arteria renal izquierda</a:t>
            </a:r>
            <a:r>
              <a:rPr lang="es-MX" sz="1200" dirty="0" smtClean="0"/>
              <a:t>; RD</a:t>
            </a:r>
            <a:r>
              <a:rPr lang="es-MX" sz="1200" dirty="0"/>
              <a:t>, riñón derecho; RI, riñón izquierdo; VRI, vena renal izquierda.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386" y="648695"/>
            <a:ext cx="8761228" cy="388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229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539892" y="2573361"/>
            <a:ext cx="5265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1-55. </a:t>
            </a:r>
            <a:r>
              <a:rPr lang="es-MX" sz="1200" b="1" dirty="0"/>
              <a:t>RM sagital media de la cabeza. </a:t>
            </a:r>
            <a:r>
              <a:rPr lang="es-MX" sz="1200" dirty="0"/>
              <a:t>Pueden verse numerosos </a:t>
            </a:r>
            <a:r>
              <a:rPr lang="es-MX" sz="1200" dirty="0" smtClean="0"/>
              <a:t>detalles del </a:t>
            </a:r>
            <a:r>
              <a:rPr lang="es-MX" sz="1200" dirty="0"/>
              <a:t>SNC, así como estructuras de las cavidades oral y nasal, y de la </a:t>
            </a:r>
            <a:r>
              <a:rPr lang="es-MX" sz="1200" dirty="0" smtClean="0"/>
              <a:t>porción superior </a:t>
            </a:r>
            <a:r>
              <a:rPr lang="es-MX" sz="1200" dirty="0"/>
              <a:t>del cuello. Las áreas negras hipointensas superiores a las caras </a:t>
            </a:r>
            <a:r>
              <a:rPr lang="es-MX" sz="1200" dirty="0" smtClean="0"/>
              <a:t>anterior y </a:t>
            </a:r>
            <a:r>
              <a:rPr lang="es-MX" sz="1200" dirty="0"/>
              <a:t>posterior de la cavidad nasal son los senos frontal y esfenoidal llenos de aire.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624" y="1548147"/>
            <a:ext cx="4402174" cy="288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56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5547313" y="2588204"/>
            <a:ext cx="5265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1-56. </a:t>
            </a:r>
            <a:r>
              <a:rPr lang="es-MX" sz="1200" b="1" dirty="0"/>
              <a:t>Vista anterior (izquierda) y posterior (derecha) de todo </a:t>
            </a:r>
            <a:r>
              <a:rPr lang="es-MX" sz="1200" b="1" dirty="0" smtClean="0"/>
              <a:t>el cuerpo </a:t>
            </a:r>
            <a:r>
              <a:rPr lang="es-MX" sz="1200" b="1" dirty="0"/>
              <a:t>de una gammagrafía ósea con radionúclidos (gammagrafía planar). </a:t>
            </a:r>
            <a:r>
              <a:rPr lang="es-MX" sz="1200" dirty="0" smtClean="0"/>
              <a:t>Se ha </a:t>
            </a:r>
            <a:r>
              <a:rPr lang="es-MX" sz="1200" dirty="0"/>
              <a:t>inyectado un radiofármaco por vía intravenosa en el antebrazo izquierdo</a:t>
            </a:r>
            <a:r>
              <a:rPr lang="es-MX" sz="1200" dirty="0" smtClean="0"/>
              <a:t>, donde </a:t>
            </a:r>
            <a:r>
              <a:rPr lang="es-MX" sz="1200" dirty="0"/>
              <a:t>parte del agente se ha adherido a las paredes venosas.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801" y="233916"/>
            <a:ext cx="3975119" cy="536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52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483477" y="2573358"/>
            <a:ext cx="4960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1-5. </a:t>
            </a:r>
            <a:r>
              <a:rPr lang="es-MX" sz="1200" b="1" dirty="0"/>
              <a:t>Términos de movimiento. A-M. </a:t>
            </a:r>
            <a:r>
              <a:rPr lang="es-MX" sz="1200" dirty="0"/>
              <a:t>Estos términos describen movimientos de los miembros y de otras partes del cuerpo; la mayoría de los </a:t>
            </a:r>
            <a:r>
              <a:rPr lang="es-MX" sz="1200" dirty="0" smtClean="0"/>
              <a:t>movimientos tiene </a:t>
            </a:r>
            <a:r>
              <a:rPr lang="es-MX" sz="1200" dirty="0"/>
              <a:t>lugar en las articulaciones, donde dos o más huesos o cartílagos se articulan unos con otros </a:t>
            </a:r>
            <a:r>
              <a:rPr lang="es-MX" sz="1200" i="1" dirty="0"/>
              <a:t>(continúa).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8827" y="111638"/>
            <a:ext cx="4383971" cy="575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88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6398187" y="2758026"/>
            <a:ext cx="5573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1-5. </a:t>
            </a:r>
            <a:r>
              <a:rPr lang="es-MX" sz="1200" i="1" dirty="0"/>
              <a:t>(Cont.) </a:t>
            </a:r>
            <a:r>
              <a:rPr lang="es-MX" sz="1200" b="1" dirty="0"/>
              <a:t>Términos de movimiento. A-M.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70" y="0"/>
            <a:ext cx="4882985" cy="59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35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3095957" y="5029424"/>
            <a:ext cx="5986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</a:t>
            </a:r>
            <a:r>
              <a:rPr lang="es-MX" sz="1200" b="1" dirty="0" smtClean="0">
                <a:solidFill>
                  <a:srgbClr val="C00000"/>
                </a:solidFill>
                <a:latin typeface="Bliss 2 Regular" panose="02000506030000020004" pitchFamily="50" charset="0"/>
              </a:rPr>
              <a:t>1-6. </a:t>
            </a:r>
            <a:r>
              <a:rPr lang="es-MX" sz="1200" b="1" dirty="0"/>
              <a:t>La piel y algunas de sus estructuras especializadas.</a:t>
            </a:r>
            <a:endParaRPr lang="es-MX" sz="1200" dirty="0"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957" y="587006"/>
            <a:ext cx="5572790" cy="418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9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565BB48CCB6341A5AA90F6D592BD2C" ma:contentTypeVersion="4" ma:contentTypeDescription="Create a new document." ma:contentTypeScope="" ma:versionID="60e88fd90b48b96cca0404cb4c3b8483">
  <xsd:schema xmlns:xsd="http://www.w3.org/2001/XMLSchema" xmlns:xs="http://www.w3.org/2001/XMLSchema" xmlns:p="http://schemas.microsoft.com/office/2006/metadata/properties" xmlns:ns2="c6cf005a-c42e-492a-9353-6e6756a4e7b2" targetNamespace="http://schemas.microsoft.com/office/2006/metadata/properties" ma:root="true" ma:fieldsID="a4ae14a120fa66cd7411ae474c33717f" ns2:_="">
    <xsd:import namespace="c6cf005a-c42e-492a-9353-6e6756a4e7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cf005a-c42e-492a-9353-6e6756a4e7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50BEAD-B8BF-44D4-851D-E1955A286D24}"/>
</file>

<file path=customXml/itemProps2.xml><?xml version="1.0" encoding="utf-8"?>
<ds:datastoreItem xmlns:ds="http://schemas.openxmlformats.org/officeDocument/2006/customXml" ds:itemID="{3497C581-0D1A-4F32-8AFC-190712625969}"/>
</file>

<file path=customXml/itemProps3.xml><?xml version="1.0" encoding="utf-8"?>
<ds:datastoreItem xmlns:ds="http://schemas.openxmlformats.org/officeDocument/2006/customXml" ds:itemID="{B0410226-7A4A-4F56-93A3-5ABCF0A4A4A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</TotalTime>
  <Words>4136</Words>
  <Application>Microsoft Office PowerPoint</Application>
  <PresentationFormat>Custom</PresentationFormat>
  <Paragraphs>70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Nuria Llavina</dc:creator>
  <cp:lastModifiedBy>Ranjith D.</cp:lastModifiedBy>
  <cp:revision>39</cp:revision>
  <dcterms:created xsi:type="dcterms:W3CDTF">2018-01-24T16:18:50Z</dcterms:created>
  <dcterms:modified xsi:type="dcterms:W3CDTF">2018-09-05T06:42:53Z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0x010100B2565BB48CCB6341A5AA90F6D592BD2C</vt:lpwstr>
  </property>
</Properties>
</file>