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notesSlides/notesSlide3.xml" ContentType="application/vnd.openxmlformats-officedocument.presentationml.notesSlide+xml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notesSlides/notesSlide4.xml" ContentType="application/vnd.openxmlformats-officedocument.presentationml.notesSlide+xml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hape 2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Origen de gran parte de patologia mamaria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Lobulo patoogia mamaria central (papilomas)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Shape 2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Referencia antomica para los niveles ganglionares de Berg.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0" name="Shape 3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 drenaje linfatico es unidireccional desde la superficie hasta los plexos profundos, de hacia los ganglios linfaticos axilares 97% y 3% cadena mamaria interna.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2" name="Nivel de texto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93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el título"/>
          <p:cNvSpPr txBox="1"/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02" name="Nivel de texto 1…"/>
          <p:cNvSpPr txBox="1"/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21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Texto del título</a:t>
            </a:r>
          </a:p>
        </p:txBody>
      </p:sp>
      <p:sp>
        <p:nvSpPr>
          <p:cNvPr id="30" name="Nivel de texto 1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39" name="Nivel de texto 1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8" name="Nivel de texto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4 Marcador de texto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Texto del título</a:t>
            </a:r>
          </a:p>
        </p:txBody>
      </p:sp>
      <p:sp>
        <p:nvSpPr>
          <p:cNvPr id="73" name="Nivel de texto 1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3 Marcador de texto"/>
          <p:cNvSpPr/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Texto del título</a:t>
            </a:r>
          </a:p>
        </p:txBody>
      </p:sp>
      <p:sp>
        <p:nvSpPr>
          <p:cNvPr id="83" name="2 Marcador de posición de imagen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Nivel de texto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Relationship Id="rId4" Type="http://schemas.openxmlformats.org/officeDocument/2006/relationships/image" Target="../media/image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0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Relationship Id="rId4" Type="http://schemas.openxmlformats.org/officeDocument/2006/relationships/image" Target="../media/image1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4619" t="0" r="2687" b="14310"/>
          <a:stretch>
            <a:fillRect/>
          </a:stretch>
        </p:blipFill>
        <p:spPr>
          <a:xfrm>
            <a:off x="-36163" y="4267151"/>
            <a:ext cx="5832649" cy="6878769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3 CuadroTexto"/>
          <p:cNvSpPr txBox="1"/>
          <p:nvPr/>
        </p:nvSpPr>
        <p:spPr>
          <a:xfrm>
            <a:off x="6300192" y="2852935"/>
            <a:ext cx="2232249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solidFill>
                  <a:srgbClr val="FFFFFF"/>
                </a:solidFill>
              </a:defRPr>
            </a:lvl1pPr>
          </a:lstStyle>
          <a:p>
            <a:pPr/>
            <a:r>
              <a:t>Anatomía de la mama</a:t>
            </a:r>
          </a:p>
        </p:txBody>
      </p:sp>
      <p:sp>
        <p:nvSpPr>
          <p:cNvPr id="114" name="4 CuadroTexto"/>
          <p:cNvSpPr txBox="1"/>
          <p:nvPr/>
        </p:nvSpPr>
        <p:spPr>
          <a:xfrm>
            <a:off x="6084168" y="5157192"/>
            <a:ext cx="2880321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Dra. Sairi Aguilar Romero </a:t>
            </a:r>
          </a:p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Medico Radiólogo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76809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9 Conector recto de flecha"/>
          <p:cNvSpPr/>
          <p:nvPr/>
        </p:nvSpPr>
        <p:spPr>
          <a:xfrm flipV="1">
            <a:off x="323527" y="3212976"/>
            <a:ext cx="1512170" cy="1512169"/>
          </a:xfrm>
          <a:prstGeom prst="line">
            <a:avLst/>
          </a:prstGeom>
          <a:ln>
            <a:solidFill>
              <a:srgbClr val="00206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79" name="10 CuadroTexto"/>
          <p:cNvSpPr txBox="1"/>
          <p:nvPr/>
        </p:nvSpPr>
        <p:spPr>
          <a:xfrm>
            <a:off x="-1" y="4941168"/>
            <a:ext cx="1691682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Fascia  retromamaria </a:t>
            </a:r>
          </a:p>
        </p:txBody>
      </p:sp>
      <p:sp>
        <p:nvSpPr>
          <p:cNvPr id="180" name="6 CuadroTexto"/>
          <p:cNvSpPr txBox="1"/>
          <p:nvPr/>
        </p:nvSpPr>
        <p:spPr>
          <a:xfrm>
            <a:off x="4355975" y="836712"/>
            <a:ext cx="396044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Composición de la mama</a:t>
            </a:r>
          </a:p>
        </p:txBody>
      </p:sp>
      <p:sp>
        <p:nvSpPr>
          <p:cNvPr id="181" name="7 CuadroTexto"/>
          <p:cNvSpPr txBox="1"/>
          <p:nvPr/>
        </p:nvSpPr>
        <p:spPr>
          <a:xfrm>
            <a:off x="6047656" y="1772816"/>
            <a:ext cx="3096345" cy="145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15-20 lóbulos de tejido glandular-tubulo alveolar</a:t>
            </a: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Separadas por tejido conectivo ligamentos suspensorios de Cooper. </a:t>
            </a:r>
          </a:p>
        </p:txBody>
      </p:sp>
      <p:sp>
        <p:nvSpPr>
          <p:cNvPr id="182" name="2 Marcador de contenido"/>
          <p:cNvSpPr txBox="1"/>
          <p:nvPr/>
        </p:nvSpPr>
        <p:spPr>
          <a:xfrm>
            <a:off x="4860032" y="260647"/>
            <a:ext cx="3816425" cy="648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342900" indent="-342900">
              <a:spcBef>
                <a:spcPts val="600"/>
              </a:spcBef>
              <a:defRPr b="1" sz="2900">
                <a:solidFill>
                  <a:srgbClr val="FFFF00"/>
                </a:solidFill>
              </a:defRPr>
            </a:lvl1pPr>
          </a:lstStyle>
          <a:p>
            <a:pPr/>
            <a:r>
              <a:t>Anatomía de la mama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1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2 Marcador de contenido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52295" t="40969" r="22246" b="19657"/>
          <a:stretch>
            <a:fillRect/>
          </a:stretch>
        </p:blipFill>
        <p:spPr>
          <a:xfrm>
            <a:off x="683568" y="1556791"/>
            <a:ext cx="4968553" cy="4320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0152" y="1628799"/>
            <a:ext cx="2841135" cy="4216526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5 CuadroTexto"/>
          <p:cNvSpPr txBox="1"/>
          <p:nvPr/>
        </p:nvSpPr>
        <p:spPr>
          <a:xfrm>
            <a:off x="5508104" y="6309319"/>
            <a:ext cx="288032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Atlas de Mamografia. Laszlo Tabár, Peter B. Dean</a:t>
            </a:r>
          </a:p>
        </p:txBody>
      </p:sp>
      <p:sp>
        <p:nvSpPr>
          <p:cNvPr id="189" name="2 Marcador de contenido"/>
          <p:cNvSpPr txBox="1"/>
          <p:nvPr/>
        </p:nvSpPr>
        <p:spPr>
          <a:xfrm>
            <a:off x="4427983" y="620687"/>
            <a:ext cx="3816426" cy="648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342900" indent="-342900">
              <a:spcBef>
                <a:spcPts val="600"/>
              </a:spcBef>
              <a:defRPr b="1" sz="2900">
                <a:solidFill>
                  <a:srgbClr val="FFFF00"/>
                </a:solidFill>
              </a:defRPr>
            </a:lvl1pPr>
          </a:lstStyle>
          <a:p>
            <a:pPr/>
            <a:r>
              <a:t>Anatomía de la mama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576" y="404664"/>
            <a:ext cx="3886104" cy="5805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6016" y="1052736"/>
            <a:ext cx="4015469" cy="320345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3 CuadroTexto"/>
          <p:cNvSpPr txBox="1"/>
          <p:nvPr/>
        </p:nvSpPr>
        <p:spPr>
          <a:xfrm>
            <a:off x="5652120" y="6309319"/>
            <a:ext cx="288032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Atlas de Mamografia. Laszlo Tabár, Peter B. Dean</a:t>
            </a:r>
          </a:p>
        </p:txBody>
      </p:sp>
      <p:sp>
        <p:nvSpPr>
          <p:cNvPr id="194" name="2 Marcador de contenido"/>
          <p:cNvSpPr txBox="1"/>
          <p:nvPr/>
        </p:nvSpPr>
        <p:spPr>
          <a:xfrm>
            <a:off x="4716016" y="548679"/>
            <a:ext cx="3816425" cy="648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342900" indent="-342900">
              <a:spcBef>
                <a:spcPts val="600"/>
              </a:spcBef>
              <a:defRPr b="1" sz="2900">
                <a:solidFill>
                  <a:srgbClr val="FFFF00"/>
                </a:solidFill>
              </a:defRPr>
            </a:lvl1pPr>
          </a:lstStyle>
          <a:p>
            <a:pPr/>
            <a:r>
              <a:t>Anatomía de la mama</a:t>
            </a:r>
          </a:p>
        </p:txBody>
      </p:sp>
      <p:sp>
        <p:nvSpPr>
          <p:cNvPr id="195" name="5 CuadroTexto"/>
          <p:cNvSpPr txBox="1"/>
          <p:nvPr/>
        </p:nvSpPr>
        <p:spPr>
          <a:xfrm>
            <a:off x="5759624" y="4437112"/>
            <a:ext cx="3384376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Galactografia</a:t>
            </a:r>
            <a:r>
              <a:rPr sz="180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1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2 Marcador de contenido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11342" t="31125" r="43830" b="13750"/>
          <a:stretch>
            <a:fillRect/>
          </a:stretch>
        </p:blipFill>
        <p:spPr>
          <a:xfrm>
            <a:off x="3203848" y="1844823"/>
            <a:ext cx="5013558" cy="3466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0" t="0" r="50866" b="0"/>
          <a:stretch>
            <a:fillRect/>
          </a:stretch>
        </p:blipFill>
        <p:spPr>
          <a:xfrm>
            <a:off x="899591" y="476672"/>
            <a:ext cx="1944218" cy="2885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52771" t="0" r="0" b="0"/>
          <a:stretch>
            <a:fillRect/>
          </a:stretch>
        </p:blipFill>
        <p:spPr>
          <a:xfrm>
            <a:off x="899591" y="3501008"/>
            <a:ext cx="1868836" cy="2885946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6 CuadroTexto"/>
          <p:cNvSpPr txBox="1"/>
          <p:nvPr/>
        </p:nvSpPr>
        <p:spPr>
          <a:xfrm>
            <a:off x="3059832" y="6309319"/>
            <a:ext cx="288032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Atlas de Mamografia. Laszlo Tabár, Peter B. Dean, </a:t>
            </a:r>
          </a:p>
        </p:txBody>
      </p:sp>
      <p:sp>
        <p:nvSpPr>
          <p:cNvPr id="203" name="7 CuadroTexto"/>
          <p:cNvSpPr txBox="1"/>
          <p:nvPr/>
        </p:nvSpPr>
        <p:spPr>
          <a:xfrm>
            <a:off x="5868144" y="6309319"/>
            <a:ext cx="288032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Stavros AT.Ultrasonido. 1 ed. Washington DC.</a:t>
            </a:r>
          </a:p>
        </p:txBody>
      </p:sp>
      <p:sp>
        <p:nvSpPr>
          <p:cNvPr id="204" name="2 Marcador de contenido"/>
          <p:cNvSpPr txBox="1"/>
          <p:nvPr/>
        </p:nvSpPr>
        <p:spPr>
          <a:xfrm>
            <a:off x="4716016" y="548679"/>
            <a:ext cx="3816425" cy="648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342900" indent="-342900">
              <a:spcBef>
                <a:spcPts val="600"/>
              </a:spcBef>
              <a:defRPr b="1" sz="2900">
                <a:solidFill>
                  <a:srgbClr val="FFFF00"/>
                </a:solidFill>
              </a:defRPr>
            </a:lvl1pPr>
          </a:lstStyle>
          <a:p>
            <a:pPr/>
            <a:r>
              <a:t>Anatomía de la mama</a:t>
            </a:r>
          </a:p>
        </p:txBody>
      </p:sp>
      <p:sp>
        <p:nvSpPr>
          <p:cNvPr id="205" name="9 CuadroTexto"/>
          <p:cNvSpPr txBox="1"/>
          <p:nvPr/>
        </p:nvSpPr>
        <p:spPr>
          <a:xfrm>
            <a:off x="3779911" y="1268759"/>
            <a:ext cx="4176465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Unidad ductolobular terminal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012161" cy="7148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38821" t="5620" r="36705" b="22440"/>
          <a:stretch>
            <a:fillRect/>
          </a:stretch>
        </p:blipFill>
        <p:spPr>
          <a:xfrm>
            <a:off x="6012160" y="-53648"/>
            <a:ext cx="3131841" cy="6911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3611" b="11060"/>
          <a:stretch>
            <a:fillRect/>
          </a:stretch>
        </p:blipFill>
        <p:spPr>
          <a:xfrm>
            <a:off x="539551" y="1196751"/>
            <a:ext cx="6610335" cy="3888433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2 Marcador de contenido"/>
          <p:cNvSpPr txBox="1"/>
          <p:nvPr/>
        </p:nvSpPr>
        <p:spPr>
          <a:xfrm>
            <a:off x="4751511" y="332656"/>
            <a:ext cx="4392489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spcBef>
                <a:spcPts val="700"/>
              </a:spcBef>
              <a:defRPr b="1" sz="3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Anatomía de la mama</a:t>
            </a:r>
          </a:p>
        </p:txBody>
      </p:sp>
      <p:pic>
        <p:nvPicPr>
          <p:cNvPr id="21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42827" t="9677" r="2242" b="16538"/>
          <a:stretch>
            <a:fillRect/>
          </a:stretch>
        </p:blipFill>
        <p:spPr>
          <a:xfrm>
            <a:off x="5383057" y="1196752"/>
            <a:ext cx="3760944" cy="388843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7 CuadroTexto"/>
          <p:cNvSpPr txBox="1"/>
          <p:nvPr/>
        </p:nvSpPr>
        <p:spPr>
          <a:xfrm>
            <a:off x="755576" y="5373215"/>
            <a:ext cx="8172399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 proyección OML se sitúa de tal modo que el plano de compresión es paralelo a las fibras  oblicuas del borde libre el musculo</a:t>
            </a:r>
            <a:r>
              <a:rPr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218" name="5 CuadroTexto"/>
          <p:cNvSpPr txBox="1"/>
          <p:nvPr/>
        </p:nvSpPr>
        <p:spPr>
          <a:xfrm>
            <a:off x="395535" y="692695"/>
            <a:ext cx="410445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PECTORAL MAYOR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1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2 Marcador de contenido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6322" t="38016" r="65968" b="19657"/>
          <a:stretch>
            <a:fillRect/>
          </a:stretch>
        </p:blipFill>
        <p:spPr>
          <a:xfrm>
            <a:off x="4932039" y="1340767"/>
            <a:ext cx="3528393" cy="4741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543" y="1412775"/>
            <a:ext cx="4499993" cy="427766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5 CuadroTexto"/>
          <p:cNvSpPr txBox="1"/>
          <p:nvPr/>
        </p:nvSpPr>
        <p:spPr>
          <a:xfrm>
            <a:off x="2267743" y="2636911"/>
            <a:ext cx="86409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flexora</a:t>
            </a:r>
          </a:p>
        </p:txBody>
      </p:sp>
      <p:sp>
        <p:nvSpPr>
          <p:cNvPr id="225" name="6 CuadroTexto"/>
          <p:cNvSpPr txBox="1"/>
          <p:nvPr/>
        </p:nvSpPr>
        <p:spPr>
          <a:xfrm>
            <a:off x="2771799" y="3573016"/>
            <a:ext cx="864097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Aduccion y rotacion interna </a:t>
            </a:r>
          </a:p>
        </p:txBody>
      </p:sp>
      <p:sp>
        <p:nvSpPr>
          <p:cNvPr id="226" name="7 CuadroTexto"/>
          <p:cNvSpPr txBox="1"/>
          <p:nvPr/>
        </p:nvSpPr>
        <p:spPr>
          <a:xfrm>
            <a:off x="2411759" y="4725144"/>
            <a:ext cx="86409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extensora</a:t>
            </a:r>
          </a:p>
        </p:txBody>
      </p:sp>
      <p:sp>
        <p:nvSpPr>
          <p:cNvPr id="227" name="8 CuadroTexto"/>
          <p:cNvSpPr txBox="1"/>
          <p:nvPr/>
        </p:nvSpPr>
        <p:spPr>
          <a:xfrm>
            <a:off x="395536" y="2852935"/>
            <a:ext cx="2232551" cy="36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latin typeface="Arial"/>
                <a:ea typeface="Arial"/>
                <a:cs typeface="Arial"/>
                <a:sym typeface="Arial"/>
              </a:defRPr>
            </a:pPr>
            <a:r>
              <a:t>Inserción: </a:t>
            </a:r>
          </a:p>
          <a:p>
            <a:pPr>
              <a:defRPr sz="1000">
                <a:latin typeface="Arial"/>
                <a:ea typeface="Arial"/>
                <a:cs typeface="Arial"/>
                <a:sym typeface="Arial"/>
              </a:defRPr>
            </a:pPr>
            <a:r>
              <a:t>Cresta subtroquiteriana</a:t>
            </a:r>
          </a:p>
        </p:txBody>
      </p:sp>
      <p:sp>
        <p:nvSpPr>
          <p:cNvPr id="228" name="2 Marcador de contenido"/>
          <p:cNvSpPr txBox="1"/>
          <p:nvPr/>
        </p:nvSpPr>
        <p:spPr>
          <a:xfrm>
            <a:off x="4427983" y="620687"/>
            <a:ext cx="4392490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spcBef>
                <a:spcPts val="700"/>
              </a:spcBef>
              <a:defRPr b="1" sz="3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Anatomía de la mama</a:t>
            </a:r>
          </a:p>
        </p:txBody>
      </p:sp>
      <p:sp>
        <p:nvSpPr>
          <p:cNvPr id="229" name="10 CuadroTexto"/>
          <p:cNvSpPr txBox="1"/>
          <p:nvPr/>
        </p:nvSpPr>
        <p:spPr>
          <a:xfrm>
            <a:off x="395535" y="836712"/>
            <a:ext cx="410445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PECTORAL MAYOR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3 CuadroTexto"/>
          <p:cNvSpPr txBox="1"/>
          <p:nvPr/>
        </p:nvSpPr>
        <p:spPr>
          <a:xfrm>
            <a:off x="395535" y="836712"/>
            <a:ext cx="410445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PECTORAL MENOR </a:t>
            </a:r>
          </a:p>
        </p:txBody>
      </p:sp>
      <p:pic>
        <p:nvPicPr>
          <p:cNvPr id="23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543" y="1484783"/>
            <a:ext cx="5343342" cy="3695812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5 CuadroTexto"/>
          <p:cNvSpPr txBox="1"/>
          <p:nvPr/>
        </p:nvSpPr>
        <p:spPr>
          <a:xfrm>
            <a:off x="3275855" y="1988840"/>
            <a:ext cx="2448273" cy="366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latin typeface="Arial"/>
                <a:ea typeface="Arial"/>
                <a:cs typeface="Arial"/>
                <a:sym typeface="Arial"/>
              </a:defRPr>
            </a:pPr>
            <a:r>
              <a:t>Inserción: </a:t>
            </a:r>
          </a:p>
          <a:p>
            <a:pPr>
              <a:defRPr sz="1000">
                <a:latin typeface="Arial"/>
                <a:ea typeface="Arial"/>
                <a:cs typeface="Arial"/>
                <a:sym typeface="Arial"/>
              </a:defRPr>
            </a:pPr>
            <a:r>
              <a:t>Apófisis coracoides del homoplato </a:t>
            </a:r>
          </a:p>
        </p:txBody>
      </p:sp>
      <p:sp>
        <p:nvSpPr>
          <p:cNvPr id="234" name="6 CuadroTexto"/>
          <p:cNvSpPr txBox="1"/>
          <p:nvPr/>
        </p:nvSpPr>
        <p:spPr>
          <a:xfrm>
            <a:off x="467543" y="3645024"/>
            <a:ext cx="2376266" cy="366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latin typeface="Arial"/>
                <a:ea typeface="Arial"/>
                <a:cs typeface="Arial"/>
                <a:sym typeface="Arial"/>
              </a:defRPr>
            </a:pPr>
            <a:r>
              <a:t>Origen:</a:t>
            </a:r>
          </a:p>
          <a:p>
            <a:pPr>
              <a:defRPr sz="1000">
                <a:latin typeface="Arial"/>
                <a:ea typeface="Arial"/>
                <a:cs typeface="Arial"/>
                <a:sym typeface="Arial"/>
              </a:defRPr>
            </a:pPr>
            <a:r>
              <a:t>Cara antero lateral de 3, 4 y 5 costilla </a:t>
            </a:r>
          </a:p>
        </p:txBody>
      </p:sp>
      <p:sp>
        <p:nvSpPr>
          <p:cNvPr id="235" name="7 CuadroTexto"/>
          <p:cNvSpPr txBox="1"/>
          <p:nvPr/>
        </p:nvSpPr>
        <p:spPr>
          <a:xfrm>
            <a:off x="3419871" y="4077072"/>
            <a:ext cx="2376265" cy="366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Lleva el homoplato hacia adelante y abajo</a:t>
            </a:r>
          </a:p>
        </p:txBody>
      </p:sp>
      <p:sp>
        <p:nvSpPr>
          <p:cNvPr id="236" name="9 CuadroTexto"/>
          <p:cNvSpPr txBox="1"/>
          <p:nvPr/>
        </p:nvSpPr>
        <p:spPr>
          <a:xfrm>
            <a:off x="395536" y="5445223"/>
            <a:ext cx="5472608" cy="624841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Puede ser visto en la proyeccion  OML como un segundo triangulo</a:t>
            </a:r>
          </a:p>
        </p:txBody>
      </p:sp>
      <p:pic>
        <p:nvPicPr>
          <p:cNvPr id="237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34586" t="37031" r="47704" b="19656"/>
          <a:stretch>
            <a:fillRect/>
          </a:stretch>
        </p:blipFill>
        <p:spPr>
          <a:xfrm>
            <a:off x="5796136" y="1484783"/>
            <a:ext cx="3194538" cy="439249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2 Marcador de contenido"/>
          <p:cNvSpPr txBox="1"/>
          <p:nvPr/>
        </p:nvSpPr>
        <p:spPr>
          <a:xfrm>
            <a:off x="4572000" y="404664"/>
            <a:ext cx="4392489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spcBef>
                <a:spcPts val="700"/>
              </a:spcBef>
              <a:defRPr b="1" sz="3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Anatomía de la mama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2536" y="980728"/>
            <a:ext cx="3491880" cy="34564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" name="4 Rectángulo redondeado"/>
          <p:cNvGrpSpPr/>
          <p:nvPr/>
        </p:nvGrpSpPr>
        <p:grpSpPr>
          <a:xfrm>
            <a:off x="2051719" y="390511"/>
            <a:ext cx="3528393" cy="590216"/>
            <a:chOff x="0" y="0"/>
            <a:chExt cx="3528391" cy="590214"/>
          </a:xfrm>
        </p:grpSpPr>
        <p:sp>
          <p:nvSpPr>
            <p:cNvPr id="243" name="Rectángulo redondeado"/>
            <p:cNvSpPr/>
            <p:nvPr/>
          </p:nvSpPr>
          <p:spPr>
            <a:xfrm>
              <a:off x="0" y="0"/>
              <a:ext cx="3528392" cy="59021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4" name="SERRATO MAYOR"/>
            <p:cNvSpPr txBox="1"/>
            <p:nvPr/>
          </p:nvSpPr>
          <p:spPr>
            <a:xfrm>
              <a:off x="28812" y="14437"/>
              <a:ext cx="3470768" cy="561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SERRATO MAYOR</a:t>
              </a:r>
            </a:p>
          </p:txBody>
        </p:sp>
      </p:grpSp>
      <p:pic>
        <p:nvPicPr>
          <p:cNvPr id="24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53423" t="0" r="0" b="0"/>
          <a:stretch>
            <a:fillRect/>
          </a:stretch>
        </p:blipFill>
        <p:spPr>
          <a:xfrm>
            <a:off x="3635895" y="1988840"/>
            <a:ext cx="2448273" cy="294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44207" y="4077072"/>
            <a:ext cx="2016225" cy="1934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1 Título"/>
          <p:cNvSpPr txBox="1"/>
          <p:nvPr>
            <p:ph type="title"/>
          </p:nvPr>
        </p:nvSpPr>
        <p:spPr>
          <a:prstGeom prst="rect">
            <a:avLst/>
          </a:prstGeom>
          <a:solidFill>
            <a:srgbClr val="FFFF00"/>
          </a:solidFill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VASCULARIZACION</a:t>
            </a:r>
          </a:p>
        </p:txBody>
      </p:sp>
      <p:pic>
        <p:nvPicPr>
          <p:cNvPr id="25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0644" y="1583009"/>
            <a:ext cx="5781676" cy="508635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4 CuadroTexto"/>
          <p:cNvSpPr txBox="1"/>
          <p:nvPr/>
        </p:nvSpPr>
        <p:spPr>
          <a:xfrm>
            <a:off x="1691680" y="1988840"/>
            <a:ext cx="1296145" cy="574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Arteria axilar</a:t>
            </a:r>
          </a:p>
        </p:txBody>
      </p:sp>
      <p:sp>
        <p:nvSpPr>
          <p:cNvPr id="252" name="5 CuadroTexto"/>
          <p:cNvSpPr txBox="1"/>
          <p:nvPr/>
        </p:nvSpPr>
        <p:spPr>
          <a:xfrm>
            <a:off x="1691680" y="3933056"/>
            <a:ext cx="1368152" cy="34544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900"/>
            </a:lvl1pPr>
          </a:lstStyle>
          <a:p>
            <a:pPr/>
            <a:r>
              <a:t>Arteria torácica lateral  o mamaria externa</a:t>
            </a:r>
          </a:p>
        </p:txBody>
      </p:sp>
      <p:sp>
        <p:nvSpPr>
          <p:cNvPr id="253" name="6 CuadroTexto"/>
          <p:cNvSpPr txBox="1"/>
          <p:nvPr/>
        </p:nvSpPr>
        <p:spPr>
          <a:xfrm>
            <a:off x="323527" y="2132856"/>
            <a:ext cx="1296146" cy="39624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/>
            </a:lvl1pPr>
          </a:lstStyle>
          <a:p>
            <a:pPr/>
            <a:r>
              <a:t>Cuadrante supero externo</a:t>
            </a:r>
          </a:p>
        </p:txBody>
      </p:sp>
      <p:sp>
        <p:nvSpPr>
          <p:cNvPr id="254" name="7 CuadroTexto"/>
          <p:cNvSpPr txBox="1"/>
          <p:nvPr/>
        </p:nvSpPr>
        <p:spPr>
          <a:xfrm>
            <a:off x="1691680" y="5013176"/>
            <a:ext cx="2088233" cy="345441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800"/>
            </a:lvl1pPr>
          </a:lstStyle>
          <a:p>
            <a:pPr/>
            <a:r>
              <a:t>Arteria torácica interna o mamaria interna </a:t>
            </a:r>
          </a:p>
        </p:txBody>
      </p:sp>
      <p:sp>
        <p:nvSpPr>
          <p:cNvPr id="255" name="8 CuadroTexto"/>
          <p:cNvSpPr txBox="1"/>
          <p:nvPr/>
        </p:nvSpPr>
        <p:spPr>
          <a:xfrm>
            <a:off x="323527" y="2780927"/>
            <a:ext cx="1296146" cy="396241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/>
            </a:lvl1pPr>
          </a:lstStyle>
          <a:p>
            <a:pPr/>
            <a:r>
              <a:t>Zona central y medial </a:t>
            </a:r>
          </a:p>
        </p:txBody>
      </p:sp>
      <p:grpSp>
        <p:nvGrpSpPr>
          <p:cNvPr id="258" name="10 Rectángulo"/>
          <p:cNvGrpSpPr/>
          <p:nvPr/>
        </p:nvGrpSpPr>
        <p:grpSpPr>
          <a:xfrm>
            <a:off x="7524328" y="2204864"/>
            <a:ext cx="1475657" cy="288033"/>
            <a:chOff x="0" y="0"/>
            <a:chExt cx="1475656" cy="288032"/>
          </a:xfrm>
        </p:grpSpPr>
        <p:sp>
          <p:nvSpPr>
            <p:cNvPr id="256" name="Rectángulo"/>
            <p:cNvSpPr/>
            <p:nvPr/>
          </p:nvSpPr>
          <p:spPr>
            <a:xfrm>
              <a:off x="-1" y="-1"/>
              <a:ext cx="1475658" cy="288034"/>
            </a:xfrm>
            <a:prstGeom prst="rect">
              <a:avLst/>
            </a:prstGeom>
            <a:solidFill>
              <a:srgbClr val="B3A2C7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7" name="Vena axilar"/>
            <p:cNvSpPr txBox="1"/>
            <p:nvPr/>
          </p:nvSpPr>
          <p:spPr>
            <a:xfrm>
              <a:off x="-1" y="9396"/>
              <a:ext cx="1475658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Vena axilar </a:t>
              </a:r>
            </a:p>
          </p:txBody>
        </p:sp>
      </p:grpSp>
      <p:grpSp>
        <p:nvGrpSpPr>
          <p:cNvPr id="261" name="11 Rectángulo"/>
          <p:cNvGrpSpPr/>
          <p:nvPr/>
        </p:nvGrpSpPr>
        <p:grpSpPr>
          <a:xfrm>
            <a:off x="7524328" y="2780927"/>
            <a:ext cx="1475657" cy="288033"/>
            <a:chOff x="0" y="0"/>
            <a:chExt cx="1475656" cy="288032"/>
          </a:xfrm>
        </p:grpSpPr>
        <p:sp>
          <p:nvSpPr>
            <p:cNvPr id="259" name="Rectángulo"/>
            <p:cNvSpPr/>
            <p:nvPr/>
          </p:nvSpPr>
          <p:spPr>
            <a:xfrm>
              <a:off x="-1" y="-1"/>
              <a:ext cx="1475658" cy="288034"/>
            </a:xfrm>
            <a:prstGeom prst="rect">
              <a:avLst/>
            </a:prstGeom>
            <a:solidFill>
              <a:srgbClr val="B3A2C7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0" name="Mamaria interna"/>
            <p:cNvSpPr txBox="1"/>
            <p:nvPr/>
          </p:nvSpPr>
          <p:spPr>
            <a:xfrm>
              <a:off x="-1" y="28446"/>
              <a:ext cx="1475658" cy="231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Mamaria interna  </a:t>
              </a:r>
            </a:p>
          </p:txBody>
        </p:sp>
      </p:grpSp>
      <p:grpSp>
        <p:nvGrpSpPr>
          <p:cNvPr id="264" name="12 Rectángulo"/>
          <p:cNvGrpSpPr/>
          <p:nvPr/>
        </p:nvGrpSpPr>
        <p:grpSpPr>
          <a:xfrm>
            <a:off x="7524328" y="3428999"/>
            <a:ext cx="1475657" cy="288034"/>
            <a:chOff x="0" y="0"/>
            <a:chExt cx="1475656" cy="288032"/>
          </a:xfrm>
        </p:grpSpPr>
        <p:sp>
          <p:nvSpPr>
            <p:cNvPr id="262" name="Rectángulo"/>
            <p:cNvSpPr/>
            <p:nvPr/>
          </p:nvSpPr>
          <p:spPr>
            <a:xfrm>
              <a:off x="-1" y="-1"/>
              <a:ext cx="1475658" cy="288034"/>
            </a:xfrm>
            <a:prstGeom prst="rect">
              <a:avLst/>
            </a:prstGeom>
            <a:solidFill>
              <a:srgbClr val="B3A2C7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3" name="Intercostales"/>
            <p:cNvSpPr txBox="1"/>
            <p:nvPr/>
          </p:nvSpPr>
          <p:spPr>
            <a:xfrm>
              <a:off x="-1" y="28446"/>
              <a:ext cx="1475658" cy="231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Intercostales  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2 Marcador de contenido"/>
          <p:cNvSpPr txBox="1"/>
          <p:nvPr>
            <p:ph type="body" sz="quarter" idx="1"/>
          </p:nvPr>
        </p:nvSpPr>
        <p:spPr>
          <a:xfrm>
            <a:off x="-1671" y="1340767"/>
            <a:ext cx="5725800" cy="648073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b="1" i="1" sz="2800">
                <a:solidFill>
                  <a:srgbClr val="FFFF00"/>
                </a:solidFill>
              </a:defRPr>
            </a:pPr>
            <a:r>
              <a:t>           </a:t>
            </a:r>
            <a:r>
              <a:rPr i="0" sz="3200">
                <a:latin typeface="Arial"/>
                <a:ea typeface="Arial"/>
                <a:cs typeface="Arial"/>
                <a:sym typeface="Arial"/>
              </a:rPr>
              <a:t>Anatomía de la mama</a:t>
            </a:r>
          </a:p>
        </p:txBody>
      </p:sp>
      <p:sp>
        <p:nvSpPr>
          <p:cNvPr id="117" name="4 CuadroTexto"/>
          <p:cNvSpPr txBox="1"/>
          <p:nvPr/>
        </p:nvSpPr>
        <p:spPr>
          <a:xfrm>
            <a:off x="899591" y="2348880"/>
            <a:ext cx="7128793" cy="2712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 mama es una glándula cutánea modificada</a:t>
            </a:r>
          </a:p>
          <a:p>
            <a:pPr>
              <a:defRPr b="1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2000" u="sng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Glándula: </a:t>
            </a:r>
            <a:r>
              <a:rPr u="none"/>
              <a:t>órgano que se encarga de elaborar y segregar sustancias necesarias para el funcionamiento del organismo.  </a:t>
            </a:r>
            <a:endParaRPr u="none"/>
          </a:p>
          <a:p>
            <a:pPr>
              <a:defRPr b="1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Microscopico anatomico: </a:t>
            </a:r>
          </a:p>
          <a:p>
            <a:pPr>
              <a:defRPr b="1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Glandula sudoripara exocrina modificada de estructura tuboalveolar.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1640" y="1196751"/>
            <a:ext cx="6439090" cy="48665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" name="4 Rectángulo redondeado"/>
          <p:cNvGrpSpPr/>
          <p:nvPr/>
        </p:nvGrpSpPr>
        <p:grpSpPr>
          <a:xfrm>
            <a:off x="6516216" y="3645024"/>
            <a:ext cx="1182506" cy="288033"/>
            <a:chOff x="0" y="0"/>
            <a:chExt cx="1182504" cy="288032"/>
          </a:xfrm>
        </p:grpSpPr>
        <p:sp>
          <p:nvSpPr>
            <p:cNvPr id="267" name="Rectángulo redondeado"/>
            <p:cNvSpPr/>
            <p:nvPr/>
          </p:nvSpPr>
          <p:spPr>
            <a:xfrm>
              <a:off x="0" y="0"/>
              <a:ext cx="1182505" cy="28803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8" name="sensitiva"/>
            <p:cNvSpPr txBox="1"/>
            <p:nvPr/>
          </p:nvSpPr>
          <p:spPr>
            <a:xfrm>
              <a:off x="14061" y="30523"/>
              <a:ext cx="1154383" cy="2269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sensitiva</a:t>
              </a:r>
            </a:p>
          </p:txBody>
        </p:sp>
      </p:grpSp>
      <p:sp>
        <p:nvSpPr>
          <p:cNvPr id="270" name="6 Estrella de 5 puntas"/>
          <p:cNvSpPr/>
          <p:nvPr/>
        </p:nvSpPr>
        <p:spPr>
          <a:xfrm>
            <a:off x="3203848" y="2996951"/>
            <a:ext cx="216024" cy="21602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</a:p>
        </p:txBody>
      </p:sp>
      <p:sp>
        <p:nvSpPr>
          <p:cNvPr id="271" name="8 Conector recto de flecha"/>
          <p:cNvSpPr/>
          <p:nvPr/>
        </p:nvSpPr>
        <p:spPr>
          <a:xfrm flipH="1">
            <a:off x="3995936" y="1916832"/>
            <a:ext cx="2160241" cy="108012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74" name="12 Rectángulo redondeado"/>
          <p:cNvGrpSpPr/>
          <p:nvPr/>
        </p:nvGrpSpPr>
        <p:grpSpPr>
          <a:xfrm>
            <a:off x="755576" y="404664"/>
            <a:ext cx="7560841" cy="720080"/>
            <a:chOff x="0" y="0"/>
            <a:chExt cx="7560840" cy="720079"/>
          </a:xfrm>
        </p:grpSpPr>
        <p:sp>
          <p:nvSpPr>
            <p:cNvPr id="272" name="Rectángulo redondeado"/>
            <p:cNvSpPr/>
            <p:nvPr/>
          </p:nvSpPr>
          <p:spPr>
            <a:xfrm>
              <a:off x="0" y="0"/>
              <a:ext cx="7560841" cy="72008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3" name="INERVACION"/>
            <p:cNvSpPr txBox="1"/>
            <p:nvPr/>
          </p:nvSpPr>
          <p:spPr>
            <a:xfrm>
              <a:off x="35150" y="86017"/>
              <a:ext cx="7490540" cy="548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INERVACION</a:t>
              </a:r>
            </a:p>
          </p:txBody>
        </p:sp>
      </p:grpSp>
      <p:sp>
        <p:nvSpPr>
          <p:cNvPr id="275" name="9 CuadroTexto"/>
          <p:cNvSpPr txBox="1"/>
          <p:nvPr/>
        </p:nvSpPr>
        <p:spPr>
          <a:xfrm>
            <a:off x="6084168" y="1700808"/>
            <a:ext cx="1512169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Plexo cervical </a:t>
            </a:r>
          </a:p>
        </p:txBody>
      </p:sp>
      <p:sp>
        <p:nvSpPr>
          <p:cNvPr id="276" name="10 CuadroTexto"/>
          <p:cNvSpPr txBox="1"/>
          <p:nvPr/>
        </p:nvSpPr>
        <p:spPr>
          <a:xfrm>
            <a:off x="6804248" y="4005064"/>
            <a:ext cx="936105" cy="726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900"/>
            </a:lvl1pPr>
          </a:lstStyle>
          <a:p>
            <a:pPr/>
            <a:r>
              <a:t>Ramas cutáneas anteriores de nervios intercostales 2do a 6to </a:t>
            </a:r>
          </a:p>
        </p:txBody>
      </p:sp>
      <p:sp>
        <p:nvSpPr>
          <p:cNvPr id="277" name="13 CuadroTexto"/>
          <p:cNvSpPr txBox="1"/>
          <p:nvPr/>
        </p:nvSpPr>
        <p:spPr>
          <a:xfrm>
            <a:off x="1331640" y="4437112"/>
            <a:ext cx="1800201" cy="345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900"/>
            </a:lvl1pPr>
          </a:lstStyle>
          <a:p>
            <a:pPr/>
            <a:r>
              <a:t>Ramas cutáneas laterales de nervios intercostales 2do a 6to </a:t>
            </a:r>
          </a:p>
        </p:txBody>
      </p:sp>
      <p:grpSp>
        <p:nvGrpSpPr>
          <p:cNvPr id="280" name="14 Rectángulo redondeado"/>
          <p:cNvGrpSpPr/>
          <p:nvPr/>
        </p:nvGrpSpPr>
        <p:grpSpPr>
          <a:xfrm>
            <a:off x="1475655" y="4797152"/>
            <a:ext cx="1182506" cy="288033"/>
            <a:chOff x="0" y="0"/>
            <a:chExt cx="1182504" cy="288032"/>
          </a:xfrm>
        </p:grpSpPr>
        <p:sp>
          <p:nvSpPr>
            <p:cNvPr id="278" name="Rectángulo redondeado"/>
            <p:cNvSpPr/>
            <p:nvPr/>
          </p:nvSpPr>
          <p:spPr>
            <a:xfrm>
              <a:off x="0" y="0"/>
              <a:ext cx="1182505" cy="28803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9" name="sensitiva"/>
            <p:cNvSpPr txBox="1"/>
            <p:nvPr/>
          </p:nvSpPr>
          <p:spPr>
            <a:xfrm>
              <a:off x="14061" y="30523"/>
              <a:ext cx="1154383" cy="2269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sensitiva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4 CuadroTexto"/>
          <p:cNvSpPr txBox="1"/>
          <p:nvPr/>
        </p:nvSpPr>
        <p:spPr>
          <a:xfrm>
            <a:off x="179512" y="1484783"/>
            <a:ext cx="1368152" cy="667332"/>
          </a:xfrm>
          <a:prstGeom prst="rect">
            <a:avLst/>
          </a:prstGeom>
          <a:solidFill>
            <a:srgbClr val="B3A2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Drenaje </a:t>
            </a:r>
          </a:p>
          <a:p>
            <a:pPr algn="ctr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Linfático </a:t>
            </a:r>
          </a:p>
        </p:txBody>
      </p:sp>
      <p:pic>
        <p:nvPicPr>
          <p:cNvPr id="28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7943" y="908720"/>
            <a:ext cx="4248474" cy="55254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" name="5 Rectángulo redondeado"/>
          <p:cNvGrpSpPr/>
          <p:nvPr/>
        </p:nvGrpSpPr>
        <p:grpSpPr>
          <a:xfrm>
            <a:off x="755576" y="548679"/>
            <a:ext cx="7560841" cy="720081"/>
            <a:chOff x="0" y="0"/>
            <a:chExt cx="7560840" cy="720079"/>
          </a:xfrm>
        </p:grpSpPr>
        <p:sp>
          <p:nvSpPr>
            <p:cNvPr id="284" name="Rectángulo redondeado"/>
            <p:cNvSpPr/>
            <p:nvPr/>
          </p:nvSpPr>
          <p:spPr>
            <a:xfrm>
              <a:off x="0" y="0"/>
              <a:ext cx="7560841" cy="72008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5" name="DRENAJE LINFATICO"/>
            <p:cNvSpPr txBox="1"/>
            <p:nvPr/>
          </p:nvSpPr>
          <p:spPr>
            <a:xfrm>
              <a:off x="35150" y="86017"/>
              <a:ext cx="7490540" cy="548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DRENAJE LINFATICO </a:t>
              </a:r>
            </a:p>
          </p:txBody>
        </p:sp>
      </p:grpSp>
      <p:sp>
        <p:nvSpPr>
          <p:cNvPr id="287" name="9 Conector recto de flecha"/>
          <p:cNvSpPr/>
          <p:nvPr/>
        </p:nvSpPr>
        <p:spPr>
          <a:xfrm flipH="1">
            <a:off x="683568" y="2204864"/>
            <a:ext cx="1" cy="360041"/>
          </a:xfrm>
          <a:prstGeom prst="line">
            <a:avLst/>
          </a:prstGeom>
          <a:ln w="57150">
            <a:solidFill>
              <a:srgbClr val="0070C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90" name="10 Flecha derecha"/>
          <p:cNvGrpSpPr/>
          <p:nvPr/>
        </p:nvGrpSpPr>
        <p:grpSpPr>
          <a:xfrm>
            <a:off x="251519" y="2348880"/>
            <a:ext cx="1296146" cy="864097"/>
            <a:chOff x="0" y="0"/>
            <a:chExt cx="1296144" cy="864095"/>
          </a:xfrm>
        </p:grpSpPr>
        <p:sp>
          <p:nvSpPr>
            <p:cNvPr id="288" name="Flecha"/>
            <p:cNvSpPr/>
            <p:nvPr/>
          </p:nvSpPr>
          <p:spPr>
            <a:xfrm>
              <a:off x="0" y="0"/>
              <a:ext cx="1296145" cy="86409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030A0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89" name="Tej. Mamario profundo"/>
            <p:cNvSpPr txBox="1"/>
            <p:nvPr/>
          </p:nvSpPr>
          <p:spPr>
            <a:xfrm>
              <a:off x="-1" y="259327"/>
              <a:ext cx="1080122" cy="34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Tej. Mamario profundo</a:t>
              </a:r>
            </a:p>
          </p:txBody>
        </p:sp>
      </p:grpSp>
      <p:grpSp>
        <p:nvGrpSpPr>
          <p:cNvPr id="293" name="11 Rectángulo redondeado"/>
          <p:cNvGrpSpPr/>
          <p:nvPr/>
        </p:nvGrpSpPr>
        <p:grpSpPr>
          <a:xfrm>
            <a:off x="1619671" y="2564903"/>
            <a:ext cx="1080121" cy="360041"/>
            <a:chOff x="0" y="0"/>
            <a:chExt cx="1080120" cy="360039"/>
          </a:xfrm>
        </p:grpSpPr>
        <p:sp>
          <p:nvSpPr>
            <p:cNvPr id="291" name="Rectángulo redondeado"/>
            <p:cNvSpPr/>
            <p:nvPr/>
          </p:nvSpPr>
          <p:spPr>
            <a:xfrm>
              <a:off x="0" y="0"/>
              <a:ext cx="1080121" cy="36004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2" name="Conductos linfáticos de la piel"/>
            <p:cNvSpPr txBox="1"/>
            <p:nvPr/>
          </p:nvSpPr>
          <p:spPr>
            <a:xfrm>
              <a:off x="17575" y="7299"/>
              <a:ext cx="1044969" cy="34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</a:defRPr>
              </a:lvl1pPr>
            </a:lstStyle>
            <a:p>
              <a:pPr/>
              <a:r>
                <a:t>Conductos linfáticos de la piel</a:t>
              </a:r>
            </a:p>
          </p:txBody>
        </p:sp>
      </p:grpSp>
      <p:grpSp>
        <p:nvGrpSpPr>
          <p:cNvPr id="296" name="12 Elipse"/>
          <p:cNvGrpSpPr/>
          <p:nvPr/>
        </p:nvGrpSpPr>
        <p:grpSpPr>
          <a:xfrm>
            <a:off x="2843807" y="2492896"/>
            <a:ext cx="1080122" cy="432049"/>
            <a:chOff x="0" y="0"/>
            <a:chExt cx="1080120" cy="432047"/>
          </a:xfrm>
        </p:grpSpPr>
        <p:sp>
          <p:nvSpPr>
            <p:cNvPr id="294" name="Óvalo"/>
            <p:cNvSpPr/>
            <p:nvPr/>
          </p:nvSpPr>
          <p:spPr>
            <a:xfrm>
              <a:off x="-1" y="0"/>
              <a:ext cx="1080122" cy="432048"/>
            </a:xfrm>
            <a:prstGeom prst="ellipse">
              <a:avLst/>
            </a:prstGeom>
            <a:solidFill>
              <a:srgbClr val="FAC09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/>
              </a:pPr>
            </a:p>
          </p:txBody>
        </p:sp>
        <p:sp>
          <p:nvSpPr>
            <p:cNvPr id="295" name="superficie"/>
            <p:cNvSpPr txBox="1"/>
            <p:nvPr/>
          </p:nvSpPr>
          <p:spPr>
            <a:xfrm>
              <a:off x="158179" y="36953"/>
              <a:ext cx="763762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/>
              <a:r>
                <a:t>s</a:t>
              </a:r>
              <a:r>
                <a:rPr sz="1000"/>
                <a:t>uperficie</a:t>
              </a:r>
            </a:p>
          </p:txBody>
        </p:sp>
      </p:grpSp>
      <p:sp>
        <p:nvSpPr>
          <p:cNvPr id="297" name="14 Conector recto de flecha"/>
          <p:cNvSpPr/>
          <p:nvPr/>
        </p:nvSpPr>
        <p:spPr>
          <a:xfrm>
            <a:off x="3347863" y="2924943"/>
            <a:ext cx="1" cy="360041"/>
          </a:xfrm>
          <a:prstGeom prst="line">
            <a:avLst/>
          </a:prstGeom>
          <a:ln w="57150">
            <a:solidFill>
              <a:srgbClr val="0070C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98" name="15 CuadroTexto"/>
          <p:cNvSpPr txBox="1"/>
          <p:nvPr/>
        </p:nvSpPr>
        <p:spPr>
          <a:xfrm>
            <a:off x="2843808" y="3356991"/>
            <a:ext cx="144016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Plexo sub areolar</a:t>
            </a:r>
          </a:p>
        </p:txBody>
      </p:sp>
      <p:sp>
        <p:nvSpPr>
          <p:cNvPr id="299" name="16 Conector recto de flecha"/>
          <p:cNvSpPr/>
          <p:nvPr/>
        </p:nvSpPr>
        <p:spPr>
          <a:xfrm>
            <a:off x="3419871" y="3645024"/>
            <a:ext cx="1" cy="360041"/>
          </a:xfrm>
          <a:prstGeom prst="line">
            <a:avLst/>
          </a:prstGeom>
          <a:ln w="57150">
            <a:solidFill>
              <a:srgbClr val="0070C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02" name="17 Rectángulo redondeado"/>
          <p:cNvGrpSpPr/>
          <p:nvPr/>
        </p:nvGrpSpPr>
        <p:grpSpPr>
          <a:xfrm>
            <a:off x="2627783" y="4869160"/>
            <a:ext cx="1224138" cy="360041"/>
            <a:chOff x="0" y="0"/>
            <a:chExt cx="1224136" cy="360039"/>
          </a:xfrm>
        </p:grpSpPr>
        <p:sp>
          <p:nvSpPr>
            <p:cNvPr id="300" name="Rectángulo redondeado"/>
            <p:cNvSpPr/>
            <p:nvPr/>
          </p:nvSpPr>
          <p:spPr>
            <a:xfrm>
              <a:off x="0" y="0"/>
              <a:ext cx="1224137" cy="360040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1" name="Axila"/>
            <p:cNvSpPr txBox="1"/>
            <p:nvPr/>
          </p:nvSpPr>
          <p:spPr>
            <a:xfrm>
              <a:off x="17575" y="949"/>
              <a:ext cx="1188986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Axila </a:t>
              </a:r>
            </a:p>
          </p:txBody>
        </p:sp>
      </p:grpSp>
      <p:sp>
        <p:nvSpPr>
          <p:cNvPr id="303" name="18 CuadroTexto"/>
          <p:cNvSpPr txBox="1"/>
          <p:nvPr/>
        </p:nvSpPr>
        <p:spPr>
          <a:xfrm>
            <a:off x="251519" y="4725144"/>
            <a:ext cx="1872210" cy="710566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>
                <a:solidFill>
                  <a:srgbClr val="FFFFFF"/>
                </a:solidFill>
              </a:defRPr>
            </a:pPr>
            <a:r>
              <a:t>Cadena mamaria interna</a:t>
            </a:r>
          </a:p>
          <a:p>
            <a:pPr algn="ctr">
              <a:defRPr sz="1400">
                <a:solidFill>
                  <a:srgbClr val="FFFFFF"/>
                </a:solidFill>
              </a:defRPr>
            </a:pPr>
            <a:r>
              <a:t>Infraclaviculares </a:t>
            </a:r>
          </a:p>
        </p:txBody>
      </p:sp>
      <p:sp>
        <p:nvSpPr>
          <p:cNvPr id="304" name="20 Conector angular"/>
          <p:cNvSpPr/>
          <p:nvPr/>
        </p:nvSpPr>
        <p:spPr>
          <a:xfrm rot="10800000">
            <a:off x="899591" y="3861048"/>
            <a:ext cx="2448274" cy="288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4A7EBB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5" name="22 Conector recto de flecha"/>
          <p:cNvSpPr/>
          <p:nvPr/>
        </p:nvSpPr>
        <p:spPr>
          <a:xfrm>
            <a:off x="899591" y="4077072"/>
            <a:ext cx="1" cy="432049"/>
          </a:xfrm>
          <a:prstGeom prst="line">
            <a:avLst/>
          </a:prstGeom>
          <a:ln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06" name="23 Conector recto de flecha"/>
          <p:cNvSpPr/>
          <p:nvPr/>
        </p:nvSpPr>
        <p:spPr>
          <a:xfrm>
            <a:off x="3419871" y="4365104"/>
            <a:ext cx="1" cy="360041"/>
          </a:xfrm>
          <a:prstGeom prst="line">
            <a:avLst/>
          </a:prstGeom>
          <a:ln w="57150">
            <a:solidFill>
              <a:srgbClr val="0070C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07" name="24 CuadroTexto"/>
          <p:cNvSpPr txBox="1"/>
          <p:nvPr/>
        </p:nvSpPr>
        <p:spPr>
          <a:xfrm>
            <a:off x="2411759" y="4437112"/>
            <a:ext cx="93610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+90%</a:t>
            </a:r>
          </a:p>
        </p:txBody>
      </p:sp>
      <p:sp>
        <p:nvSpPr>
          <p:cNvPr id="308" name="25 CuadroTexto"/>
          <p:cNvSpPr txBox="1"/>
          <p:nvPr/>
        </p:nvSpPr>
        <p:spPr>
          <a:xfrm>
            <a:off x="7164288" y="2564903"/>
            <a:ext cx="108012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"/>
            </a:lvl1pPr>
          </a:lstStyle>
          <a:p>
            <a:pPr/>
            <a:r>
              <a:t>Mamaria interna 3-4 EIC en el trayecto de art. Y vena mamaria interna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4 Rectángulo redondeado"/>
          <p:cNvGrpSpPr/>
          <p:nvPr/>
        </p:nvGrpSpPr>
        <p:grpSpPr>
          <a:xfrm>
            <a:off x="755576" y="548679"/>
            <a:ext cx="7560841" cy="720081"/>
            <a:chOff x="0" y="0"/>
            <a:chExt cx="7560840" cy="720079"/>
          </a:xfrm>
        </p:grpSpPr>
        <p:sp>
          <p:nvSpPr>
            <p:cNvPr id="312" name="Rectángulo redondeado"/>
            <p:cNvSpPr/>
            <p:nvPr/>
          </p:nvSpPr>
          <p:spPr>
            <a:xfrm>
              <a:off x="0" y="0"/>
              <a:ext cx="7560841" cy="72008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3" name="DRENAJE LINFATICO"/>
            <p:cNvSpPr txBox="1"/>
            <p:nvPr/>
          </p:nvSpPr>
          <p:spPr>
            <a:xfrm>
              <a:off x="35150" y="86017"/>
              <a:ext cx="7490540" cy="548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DRENAJE LINFATICO </a:t>
              </a:r>
            </a:p>
          </p:txBody>
        </p:sp>
      </p:grpSp>
      <p:pic>
        <p:nvPicPr>
          <p:cNvPr id="31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7694" t="11048" r="8175" b="13195"/>
          <a:stretch>
            <a:fillRect/>
          </a:stretch>
        </p:blipFill>
        <p:spPr>
          <a:xfrm>
            <a:off x="3491879" y="1772816"/>
            <a:ext cx="5378100" cy="3635897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6 CuadroTexto"/>
          <p:cNvSpPr txBox="1"/>
          <p:nvPr/>
        </p:nvSpPr>
        <p:spPr>
          <a:xfrm>
            <a:off x="251519" y="1988841"/>
            <a:ext cx="2520282" cy="1158241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Nivel I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Laterales e inferiores al musculo pectoral. </a:t>
            </a:r>
          </a:p>
        </p:txBody>
      </p:sp>
      <p:grpSp>
        <p:nvGrpSpPr>
          <p:cNvPr id="319" name="7 Rectángulo redondeado"/>
          <p:cNvGrpSpPr/>
          <p:nvPr/>
        </p:nvGrpSpPr>
        <p:grpSpPr>
          <a:xfrm>
            <a:off x="6948264" y="4869160"/>
            <a:ext cx="1944217" cy="360041"/>
            <a:chOff x="0" y="0"/>
            <a:chExt cx="1944216" cy="360039"/>
          </a:xfrm>
        </p:grpSpPr>
        <p:sp>
          <p:nvSpPr>
            <p:cNvPr id="317" name="Rectángulo redondeado"/>
            <p:cNvSpPr/>
            <p:nvPr/>
          </p:nvSpPr>
          <p:spPr>
            <a:xfrm>
              <a:off x="0" y="0"/>
              <a:ext cx="1944217" cy="36004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8" name="Pectoral menor"/>
            <p:cNvSpPr txBox="1"/>
            <p:nvPr/>
          </p:nvSpPr>
          <p:spPr>
            <a:xfrm>
              <a:off x="17575" y="949"/>
              <a:ext cx="1909066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Pectoral menor </a:t>
              </a:r>
            </a:p>
          </p:txBody>
        </p:sp>
      </p:grpSp>
      <p:grpSp>
        <p:nvGrpSpPr>
          <p:cNvPr id="322" name="8 Rectángulo redondeado"/>
          <p:cNvGrpSpPr/>
          <p:nvPr/>
        </p:nvGrpSpPr>
        <p:grpSpPr>
          <a:xfrm>
            <a:off x="6300192" y="4077072"/>
            <a:ext cx="432049" cy="360041"/>
            <a:chOff x="0" y="0"/>
            <a:chExt cx="432047" cy="360039"/>
          </a:xfrm>
        </p:grpSpPr>
        <p:sp>
          <p:nvSpPr>
            <p:cNvPr id="320" name="Rectángulo redondeado"/>
            <p:cNvSpPr/>
            <p:nvPr/>
          </p:nvSpPr>
          <p:spPr>
            <a:xfrm>
              <a:off x="0" y="0"/>
              <a:ext cx="432048" cy="36004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FFFF00"/>
                  </a:solidFill>
                </a:defRPr>
              </a:pPr>
            </a:p>
          </p:txBody>
        </p:sp>
        <p:sp>
          <p:nvSpPr>
            <p:cNvPr id="321" name="I"/>
            <p:cNvSpPr txBox="1"/>
            <p:nvPr/>
          </p:nvSpPr>
          <p:spPr>
            <a:xfrm>
              <a:off x="17575" y="949"/>
              <a:ext cx="396898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00"/>
                  </a:solidFill>
                </a:defRPr>
              </a:lvl1pPr>
            </a:lstStyle>
            <a:p>
              <a:pPr/>
              <a:r>
                <a:t>I</a:t>
              </a:r>
            </a:p>
          </p:txBody>
        </p:sp>
      </p:grpSp>
      <p:grpSp>
        <p:nvGrpSpPr>
          <p:cNvPr id="325" name="9 Rectángulo redondeado"/>
          <p:cNvGrpSpPr/>
          <p:nvPr/>
        </p:nvGrpSpPr>
        <p:grpSpPr>
          <a:xfrm>
            <a:off x="6876256" y="3356991"/>
            <a:ext cx="432049" cy="360041"/>
            <a:chOff x="0" y="0"/>
            <a:chExt cx="432047" cy="360039"/>
          </a:xfrm>
        </p:grpSpPr>
        <p:sp>
          <p:nvSpPr>
            <p:cNvPr id="323" name="Rectángulo redondeado"/>
            <p:cNvSpPr/>
            <p:nvPr/>
          </p:nvSpPr>
          <p:spPr>
            <a:xfrm>
              <a:off x="0" y="0"/>
              <a:ext cx="432048" cy="36004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FFFF00"/>
                  </a:solidFill>
                </a:defRPr>
              </a:pPr>
            </a:p>
          </p:txBody>
        </p:sp>
        <p:sp>
          <p:nvSpPr>
            <p:cNvPr id="324" name="II"/>
            <p:cNvSpPr txBox="1"/>
            <p:nvPr/>
          </p:nvSpPr>
          <p:spPr>
            <a:xfrm>
              <a:off x="17575" y="949"/>
              <a:ext cx="396898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00"/>
                  </a:solidFill>
                </a:defRPr>
              </a:lvl1pPr>
            </a:lstStyle>
            <a:p>
              <a:pPr/>
              <a:r>
                <a:t>II</a:t>
              </a:r>
            </a:p>
          </p:txBody>
        </p:sp>
      </p:grpSp>
      <p:sp>
        <p:nvSpPr>
          <p:cNvPr id="326" name="10 CuadroTexto"/>
          <p:cNvSpPr txBox="1"/>
          <p:nvPr/>
        </p:nvSpPr>
        <p:spPr>
          <a:xfrm>
            <a:off x="251519" y="3356991"/>
            <a:ext cx="2520282" cy="1158241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Nivel II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Profundos al pectoral menor </a:t>
            </a:r>
          </a:p>
        </p:txBody>
      </p:sp>
      <p:sp>
        <p:nvSpPr>
          <p:cNvPr id="327" name="11 CuadroTexto"/>
          <p:cNvSpPr txBox="1"/>
          <p:nvPr/>
        </p:nvSpPr>
        <p:spPr>
          <a:xfrm>
            <a:off x="251519" y="4869160"/>
            <a:ext cx="2520282" cy="11582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Nivel II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Medial y superior al pectoral menor.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1 Título"/>
          <p:cNvSpPr txBox="1"/>
          <p:nvPr>
            <p:ph type="title"/>
          </p:nvPr>
        </p:nvSpPr>
        <p:spPr>
          <a:xfrm>
            <a:off x="467543" y="1628799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/>
            <a:r>
              <a:t>ANATOMIA RADIOLOGICA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5139" t="44922" r="28622" b="9179"/>
          <a:stretch>
            <a:fillRect/>
          </a:stretch>
        </p:blipFill>
        <p:spPr>
          <a:xfrm>
            <a:off x="3995935" y="1628799"/>
            <a:ext cx="4764259" cy="3392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54065" t="30273" r="29722" b="13957"/>
          <a:stretch>
            <a:fillRect/>
          </a:stretch>
        </p:blipFill>
        <p:spPr>
          <a:xfrm>
            <a:off x="899591" y="285728"/>
            <a:ext cx="2854046" cy="5519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125" t="27083" r="50000" b="25000"/>
          <a:stretch>
            <a:fillRect/>
          </a:stretch>
        </p:blipFill>
        <p:spPr>
          <a:xfrm>
            <a:off x="755575" y="620687"/>
            <a:ext cx="7560842" cy="3477988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4 CuadroTexto"/>
          <p:cNvSpPr txBox="1"/>
          <p:nvPr/>
        </p:nvSpPr>
        <p:spPr>
          <a:xfrm>
            <a:off x="827583" y="4509120"/>
            <a:ext cx="2952330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ZONA PREMAMARIA</a:t>
            </a:r>
          </a:p>
          <a:p>
            <a:pP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t>Grasa subcutánea </a:t>
            </a:r>
          </a:p>
          <a:p>
            <a:pP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t>Ligamentos de Cooper</a:t>
            </a:r>
          </a:p>
          <a:p>
            <a:pP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t>Conductos y lobulillos periféricos </a:t>
            </a:r>
          </a:p>
        </p:txBody>
      </p:sp>
      <p:sp>
        <p:nvSpPr>
          <p:cNvPr id="336" name="5 CuadroTexto"/>
          <p:cNvSpPr txBox="1"/>
          <p:nvPr/>
        </p:nvSpPr>
        <p:spPr>
          <a:xfrm>
            <a:off x="5796136" y="4581128"/>
            <a:ext cx="2952329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ZONA RETROMAMARIA </a:t>
            </a:r>
          </a:p>
          <a:p>
            <a:pP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t>Grasa</a:t>
            </a:r>
          </a:p>
          <a:p>
            <a:pP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t>Ligamentos </a:t>
            </a:r>
          </a:p>
        </p:txBody>
      </p:sp>
      <p:sp>
        <p:nvSpPr>
          <p:cNvPr id="337" name="6 CuadroTexto"/>
          <p:cNvSpPr txBox="1"/>
          <p:nvPr/>
        </p:nvSpPr>
        <p:spPr>
          <a:xfrm>
            <a:off x="3347863" y="4581128"/>
            <a:ext cx="2952329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ZONA MAMARIA </a:t>
            </a:r>
          </a:p>
          <a:p>
            <a:pP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t>Conductos </a:t>
            </a:r>
          </a:p>
          <a:p>
            <a:pP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t>Conductos centrales</a:t>
            </a:r>
          </a:p>
          <a:p>
            <a:pP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pPr>
            <a:r>
              <a:t>Conductos y lobulillos perifericos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1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0" name="2 Marcador de contenido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125" t="27083" r="50000" b="25000"/>
          <a:stretch>
            <a:fillRect/>
          </a:stretch>
        </p:blipFill>
        <p:spPr>
          <a:xfrm>
            <a:off x="1142976" y="714356"/>
            <a:ext cx="6858049" cy="5257837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4 CuadroTexto"/>
          <p:cNvSpPr txBox="1"/>
          <p:nvPr/>
        </p:nvSpPr>
        <p:spPr>
          <a:xfrm>
            <a:off x="6839743" y="6237311"/>
            <a:ext cx="2304257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Imagen cortesia FUCAM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1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5" name="2 Marcador de contenido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5696" y="0"/>
            <a:ext cx="5198768" cy="6618631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5 CuadroTexto"/>
          <p:cNvSpPr txBox="1"/>
          <p:nvPr/>
        </p:nvSpPr>
        <p:spPr>
          <a:xfrm>
            <a:off x="6839743" y="6211668"/>
            <a:ext cx="2304257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Imagen cortesía FUCAM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1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0" name="2 Marcador de contenido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5139" t="41992" r="29721" b="6250"/>
          <a:stretch>
            <a:fillRect/>
          </a:stretch>
        </p:blipFill>
        <p:spPr>
          <a:xfrm>
            <a:off x="2483768" y="4869160"/>
            <a:ext cx="4029501" cy="1832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35379" t="36327" r="29136" b="25494"/>
          <a:stretch>
            <a:fillRect/>
          </a:stretch>
        </p:blipFill>
        <p:spPr>
          <a:xfrm>
            <a:off x="1043607" y="764703"/>
            <a:ext cx="6785471" cy="4104457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5 CuadroTexto"/>
          <p:cNvSpPr txBox="1"/>
          <p:nvPr/>
        </p:nvSpPr>
        <p:spPr>
          <a:xfrm>
            <a:off x="1547663" y="4509120"/>
            <a:ext cx="100811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/>
            <a:r>
              <a:t>T1</a:t>
            </a:r>
          </a:p>
        </p:txBody>
      </p:sp>
      <p:sp>
        <p:nvSpPr>
          <p:cNvPr id="354" name="6 CuadroTexto"/>
          <p:cNvSpPr txBox="1"/>
          <p:nvPr/>
        </p:nvSpPr>
        <p:spPr>
          <a:xfrm>
            <a:off x="2915816" y="4509120"/>
            <a:ext cx="158417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00"/>
                </a:solidFill>
              </a:defRPr>
            </a:pPr>
            <a:r>
              <a:t>T1 </a:t>
            </a:r>
            <a:r>
              <a:rPr sz="900"/>
              <a:t>supress grasa</a:t>
            </a:r>
          </a:p>
        </p:txBody>
      </p:sp>
      <p:sp>
        <p:nvSpPr>
          <p:cNvPr id="355" name="7 CuadroTexto"/>
          <p:cNvSpPr txBox="1"/>
          <p:nvPr/>
        </p:nvSpPr>
        <p:spPr>
          <a:xfrm>
            <a:off x="4788024" y="4437112"/>
            <a:ext cx="158417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00"/>
                </a:solidFill>
              </a:defRPr>
            </a:pPr>
            <a:r>
              <a:t>T2 </a:t>
            </a:r>
            <a:r>
              <a:rPr sz="900"/>
              <a:t>supress grasa</a:t>
            </a:r>
          </a:p>
        </p:txBody>
      </p:sp>
      <p:sp>
        <p:nvSpPr>
          <p:cNvPr id="356" name="8 CuadroTexto"/>
          <p:cNvSpPr txBox="1"/>
          <p:nvPr/>
        </p:nvSpPr>
        <p:spPr>
          <a:xfrm>
            <a:off x="6444207" y="4509120"/>
            <a:ext cx="158417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00"/>
                </a:solidFill>
              </a:defRPr>
            </a:pPr>
            <a:r>
              <a:t>T1</a:t>
            </a:r>
            <a:r>
              <a:rPr sz="900"/>
              <a:t>contraste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1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BIBLIOGRAFIA </a:t>
            </a:r>
          </a:p>
        </p:txBody>
      </p:sp>
      <p:sp>
        <p:nvSpPr>
          <p:cNvPr id="359" name="3 Marcador de contenido"/>
          <p:cNvSpPr txBox="1"/>
          <p:nvPr>
            <p:ph type="body" sz="quarter" idx="1"/>
          </p:nvPr>
        </p:nvSpPr>
        <p:spPr>
          <a:xfrm>
            <a:off x="457200" y="1600200"/>
            <a:ext cx="8229600" cy="135421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00"/>
              </a:spcBef>
              <a:buFontTx/>
              <a:buAutoNum type="arabicPeriod" startAt="1"/>
              <a:defRPr sz="1000">
                <a:solidFill>
                  <a:srgbClr val="FFFFFF"/>
                </a:solidFill>
              </a:defRPr>
            </a:pPr>
            <a:r>
              <a:t>Atlas de Mamografia. Laszlo Tabár, Peter B. Dean,</a:t>
            </a:r>
          </a:p>
          <a:p>
            <a:pPr>
              <a:spcBef>
                <a:spcPts val="200"/>
              </a:spcBef>
              <a:buFontTx/>
              <a:buAutoNum type="arabicPeriod" startAt="1"/>
              <a:defRPr sz="1000">
                <a:solidFill>
                  <a:srgbClr val="FFFFFF"/>
                </a:solidFill>
              </a:defRPr>
            </a:pPr>
            <a:r>
              <a:t>Andolina VF, Lillé SL. Mammographic Imaging: A Practical</a:t>
            </a:r>
            <a:r>
              <a:t>Guide. Philadelphia: Lippincott Williams &amp; Wilkins; 2001.</a:t>
            </a:r>
            <a:r>
              <a:t>p. 214---6. </a:t>
            </a:r>
          </a:p>
          <a:p>
            <a:pPr>
              <a:spcBef>
                <a:spcPts val="200"/>
              </a:spcBef>
              <a:buFontTx/>
              <a:buAutoNum type="arabicPeriod" startAt="1"/>
              <a:defRPr sz="1000">
                <a:solidFill>
                  <a:srgbClr val="FFFFFF"/>
                </a:solidFill>
              </a:defRPr>
            </a:pPr>
            <a:r>
              <a:t>Tejerina F. Cirugía del cancer de mama. Madrid: Diaz de Santos; 1992. p. 32.</a:t>
            </a:r>
          </a:p>
          <a:p>
            <a:pPr>
              <a:spcBef>
                <a:spcPts val="200"/>
              </a:spcBef>
              <a:buFontTx/>
              <a:buAutoNum type="arabicPeriod" startAt="1"/>
              <a:defRPr sz="1000">
                <a:solidFill>
                  <a:srgbClr val="FFFFFF"/>
                </a:solidFill>
              </a:defRPr>
            </a:pPr>
            <a:r>
              <a:t>Anatomic pathology No.4 vol. 16 jul. 2009</a:t>
            </a:r>
          </a:p>
          <a:p>
            <a:pPr>
              <a:spcBef>
                <a:spcPts val="200"/>
              </a:spcBef>
              <a:buFontTx/>
              <a:buAutoNum type="arabicPeriod" startAt="1"/>
              <a:defRPr sz="1000">
                <a:solidFill>
                  <a:srgbClr val="FFFFFF"/>
                </a:solidFill>
              </a:defRPr>
            </a:pPr>
            <a:r>
              <a:t>Stavros AT.Ultrasonido. 1 ed. Washington DC.</a:t>
            </a:r>
          </a:p>
          <a:p>
            <a:pPr>
              <a:spcBef>
                <a:spcPts val="200"/>
              </a:spcBef>
              <a:buFontTx/>
              <a:buAutoNum type="arabicPeriod" startAt="1"/>
              <a:defRPr sz="1000">
                <a:solidFill>
                  <a:srgbClr val="FFFFFF"/>
                </a:solidFill>
              </a:defRPr>
            </a:pPr>
            <a:r>
              <a:t>La mama en imagen 2da ed, Daniel B. Kopans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2 Marcador de contenido"/>
          <p:cNvSpPr txBox="1"/>
          <p:nvPr>
            <p:ph type="body" sz="quarter" idx="1"/>
          </p:nvPr>
        </p:nvSpPr>
        <p:spPr>
          <a:xfrm>
            <a:off x="395536" y="836712"/>
            <a:ext cx="3456384" cy="60466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buSzTx/>
              <a:buNone/>
              <a:defRPr sz="2400" u="sng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EMBRIOLOGIA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0" name="2 Marcador de contenido"/>
          <p:cNvSpPr txBox="1"/>
          <p:nvPr/>
        </p:nvSpPr>
        <p:spPr>
          <a:xfrm>
            <a:off x="4184144" y="332656"/>
            <a:ext cx="4492313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spcBef>
                <a:spcPts val="700"/>
              </a:spcBef>
              <a:defRPr b="1" sz="3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Anatomía de la mama</a:t>
            </a:r>
          </a:p>
        </p:txBody>
      </p:sp>
      <p:pic>
        <p:nvPicPr>
          <p:cNvPr id="12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6215" t="0" r="60811" b="58804"/>
          <a:stretch>
            <a:fillRect/>
          </a:stretch>
        </p:blipFill>
        <p:spPr>
          <a:xfrm>
            <a:off x="539552" y="3068959"/>
            <a:ext cx="2499277" cy="3528393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6 CuadroTexto"/>
          <p:cNvSpPr txBox="1"/>
          <p:nvPr/>
        </p:nvSpPr>
        <p:spPr>
          <a:xfrm>
            <a:off x="467543" y="1700808"/>
            <a:ext cx="3284554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4-5ta semana de gestación </a:t>
            </a:r>
          </a:p>
        </p:txBody>
      </p:sp>
      <p:sp>
        <p:nvSpPr>
          <p:cNvPr id="123" name="7 Flecha abajo"/>
          <p:cNvSpPr/>
          <p:nvPr/>
        </p:nvSpPr>
        <p:spPr>
          <a:xfrm>
            <a:off x="1691680" y="2204864"/>
            <a:ext cx="72009" cy="504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0057"/>
                </a:moveTo>
                <a:lnTo>
                  <a:pt x="5400" y="20057"/>
                </a:lnTo>
                <a:lnTo>
                  <a:pt x="5400" y="0"/>
                </a:lnTo>
                <a:lnTo>
                  <a:pt x="16200" y="0"/>
                </a:lnTo>
                <a:lnTo>
                  <a:pt x="16200" y="20057"/>
                </a:lnTo>
                <a:lnTo>
                  <a:pt x="21600" y="20057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4" name="8 CuadroTexto"/>
          <p:cNvSpPr txBox="1"/>
          <p:nvPr/>
        </p:nvSpPr>
        <p:spPr>
          <a:xfrm>
            <a:off x="539552" y="2596842"/>
            <a:ext cx="2619877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Yemas mamarias </a:t>
            </a:r>
          </a:p>
        </p:txBody>
      </p:sp>
      <p:sp>
        <p:nvSpPr>
          <p:cNvPr id="125" name="9 CuadroTexto"/>
          <p:cNvSpPr txBox="1"/>
          <p:nvPr/>
        </p:nvSpPr>
        <p:spPr>
          <a:xfrm>
            <a:off x="3059832" y="3717032"/>
            <a:ext cx="1656185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Axila primitiva</a:t>
            </a:r>
          </a:p>
        </p:txBody>
      </p:sp>
      <p:pic>
        <p:nvPicPr>
          <p:cNvPr id="12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60811" t="0" r="14199" b="57708"/>
          <a:stretch>
            <a:fillRect/>
          </a:stretch>
        </p:blipFill>
        <p:spPr>
          <a:xfrm>
            <a:off x="5292080" y="1340767"/>
            <a:ext cx="1926153" cy="2566277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12 CuadroTexto"/>
          <p:cNvSpPr txBox="1"/>
          <p:nvPr/>
        </p:nvSpPr>
        <p:spPr>
          <a:xfrm>
            <a:off x="7308304" y="2233533"/>
            <a:ext cx="1728193" cy="959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10 semanas</a:t>
            </a:r>
          </a:p>
          <a:p>
            <a: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Prominencia mamaria </a:t>
            </a:r>
          </a:p>
        </p:txBody>
      </p:sp>
      <p:sp>
        <p:nvSpPr>
          <p:cNvPr id="128" name="13 Flecha abajo"/>
          <p:cNvSpPr/>
          <p:nvPr/>
        </p:nvSpPr>
        <p:spPr>
          <a:xfrm rot="15117768">
            <a:off x="3858955" y="2254363"/>
            <a:ext cx="589584" cy="1503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364"/>
                </a:moveTo>
                <a:lnTo>
                  <a:pt x="5400" y="17364"/>
                </a:lnTo>
                <a:lnTo>
                  <a:pt x="5400" y="0"/>
                </a:lnTo>
                <a:lnTo>
                  <a:pt x="16200" y="0"/>
                </a:lnTo>
                <a:lnTo>
                  <a:pt x="16200" y="17364"/>
                </a:lnTo>
                <a:lnTo>
                  <a:pt x="21600" y="17364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25400">
            <a:solidFill>
              <a:srgbClr val="FFFF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" name="14 Flecha abajo"/>
          <p:cNvSpPr/>
          <p:nvPr/>
        </p:nvSpPr>
        <p:spPr>
          <a:xfrm rot="17908293">
            <a:off x="3808212" y="4474409"/>
            <a:ext cx="589584" cy="1398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046"/>
                </a:moveTo>
                <a:lnTo>
                  <a:pt x="5400" y="17046"/>
                </a:lnTo>
                <a:lnTo>
                  <a:pt x="5400" y="0"/>
                </a:lnTo>
                <a:lnTo>
                  <a:pt x="16200" y="0"/>
                </a:lnTo>
                <a:lnTo>
                  <a:pt x="16200" y="17046"/>
                </a:lnTo>
                <a:lnTo>
                  <a:pt x="21600" y="1704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25400">
            <a:solidFill>
              <a:srgbClr val="FFFF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3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8024" y="4074581"/>
            <a:ext cx="3528393" cy="278342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16 CuadroTexto"/>
          <p:cNvSpPr txBox="1"/>
          <p:nvPr/>
        </p:nvSpPr>
        <p:spPr>
          <a:xfrm>
            <a:off x="6660232" y="5229199"/>
            <a:ext cx="1080121" cy="39624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100">
                <a:solidFill>
                  <a:srgbClr val="FFFF00"/>
                </a:solidFill>
              </a:defRPr>
            </a:lvl1pPr>
          </a:lstStyle>
          <a:p>
            <a:pPr/>
            <a:r>
              <a:t>Tejido accesorio </a:t>
            </a:r>
          </a:p>
        </p:txBody>
      </p:sp>
      <p:sp>
        <p:nvSpPr>
          <p:cNvPr id="132" name="10 CuadroTexto"/>
          <p:cNvSpPr txBox="1"/>
          <p:nvPr/>
        </p:nvSpPr>
        <p:spPr>
          <a:xfrm>
            <a:off x="3038829" y="5323602"/>
            <a:ext cx="1440161" cy="959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Región inguinal primitiva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1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2 Marcador de contenido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100"/>
              </a:spcBef>
              <a:buSzTx/>
              <a:buNone/>
              <a:defRPr sz="4800">
                <a:solidFill>
                  <a:srgbClr val="FFFF00"/>
                </a:solidFill>
              </a:defRPr>
            </a:lvl1pPr>
          </a:lstStyle>
          <a:p>
            <a:pPr/>
            <a:r>
              <a:t>Gracias!!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26837" t="49828" r="27781" b="22610"/>
          <a:stretch>
            <a:fillRect/>
          </a:stretch>
        </p:blipFill>
        <p:spPr>
          <a:xfrm>
            <a:off x="1043608" y="332656"/>
            <a:ext cx="7169940" cy="2448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15216" t="39984" r="38849" b="21626"/>
          <a:stretch>
            <a:fillRect/>
          </a:stretch>
        </p:blipFill>
        <p:spPr>
          <a:xfrm>
            <a:off x="1331640" y="2852936"/>
            <a:ext cx="6624736" cy="31128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" name="8 Elipse"/>
          <p:cNvGrpSpPr/>
          <p:nvPr/>
        </p:nvGrpSpPr>
        <p:grpSpPr>
          <a:xfrm>
            <a:off x="7020272" y="4653136"/>
            <a:ext cx="2376265" cy="1080121"/>
            <a:chOff x="0" y="0"/>
            <a:chExt cx="2376264" cy="1080120"/>
          </a:xfrm>
        </p:grpSpPr>
        <p:sp>
          <p:nvSpPr>
            <p:cNvPr id="136" name="Óvalo"/>
            <p:cNvSpPr/>
            <p:nvPr/>
          </p:nvSpPr>
          <p:spPr>
            <a:xfrm>
              <a:off x="-1" y="-1"/>
              <a:ext cx="2376266" cy="1080122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7" name="Red de ramificaciones ductales"/>
            <p:cNvSpPr txBox="1"/>
            <p:nvPr/>
          </p:nvSpPr>
          <p:spPr>
            <a:xfrm>
              <a:off x="347995" y="94290"/>
              <a:ext cx="1680274" cy="891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Red de ramificaciones ductales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2 Marcador de contenido"/>
          <p:cNvSpPr txBox="1"/>
          <p:nvPr/>
        </p:nvSpPr>
        <p:spPr>
          <a:xfrm>
            <a:off x="2987824" y="332656"/>
            <a:ext cx="4824537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spcBef>
                <a:spcPts val="700"/>
              </a:spcBef>
              <a:defRPr b="1" sz="3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Anatomía de la mama</a:t>
            </a:r>
          </a:p>
        </p:txBody>
      </p:sp>
      <p:pic>
        <p:nvPicPr>
          <p:cNvPr id="14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1387" t="10398" r="0" b="0"/>
          <a:stretch>
            <a:fillRect/>
          </a:stretch>
        </p:blipFill>
        <p:spPr>
          <a:xfrm>
            <a:off x="1403648" y="1268759"/>
            <a:ext cx="6362844" cy="4886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5 CuadroTexto"/>
          <p:cNvSpPr txBox="1"/>
          <p:nvPr/>
        </p:nvSpPr>
        <p:spPr>
          <a:xfrm>
            <a:off x="0" y="836712"/>
            <a:ext cx="2736304" cy="1315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LOCALIZACIÓN</a:t>
            </a:r>
            <a:r>
              <a:rPr sz="2000"/>
              <a:t>:</a:t>
            </a:r>
            <a:endParaRPr sz="2000"/>
          </a:p>
          <a:p>
            <a: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4 CuadroTexto"/>
          <p:cNvSpPr txBox="1"/>
          <p:nvPr/>
        </p:nvSpPr>
        <p:spPr>
          <a:xfrm>
            <a:off x="899591" y="548679"/>
            <a:ext cx="295233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 u="sng">
                <a:solidFill>
                  <a:srgbClr val="FFFFFF"/>
                </a:solidFill>
              </a:defRPr>
            </a:lvl1pPr>
          </a:lstStyle>
          <a:p>
            <a:pPr/>
            <a:r>
              <a:t>LOCALIZACIÓN</a:t>
            </a:r>
          </a:p>
        </p:txBody>
      </p:sp>
      <p:pic>
        <p:nvPicPr>
          <p:cNvPr id="14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5655" y="935342"/>
            <a:ext cx="7272809" cy="5454608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8 Conector recto de flecha"/>
          <p:cNvSpPr/>
          <p:nvPr/>
        </p:nvSpPr>
        <p:spPr>
          <a:xfrm>
            <a:off x="1043608" y="3933056"/>
            <a:ext cx="2448273" cy="1"/>
          </a:xfrm>
          <a:prstGeom prst="line">
            <a:avLst/>
          </a:prstGeom>
          <a:ln>
            <a:solidFill>
              <a:srgbClr val="FFFF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47" name="9 CuadroTexto"/>
          <p:cNvSpPr txBox="1"/>
          <p:nvPr/>
        </p:nvSpPr>
        <p:spPr>
          <a:xfrm>
            <a:off x="323528" y="3140967"/>
            <a:ext cx="248376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Línea axilar anterior o media</a:t>
            </a:r>
          </a:p>
        </p:txBody>
      </p:sp>
      <p:sp>
        <p:nvSpPr>
          <p:cNvPr id="148" name="10 CuadroTexto"/>
          <p:cNvSpPr txBox="1"/>
          <p:nvPr/>
        </p:nvSpPr>
        <p:spPr>
          <a:xfrm>
            <a:off x="6084168" y="3284983"/>
            <a:ext cx="172819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Esternon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9" name="11 CuadroTexto"/>
          <p:cNvSpPr txBox="1"/>
          <p:nvPr/>
        </p:nvSpPr>
        <p:spPr>
          <a:xfrm>
            <a:off x="3779911" y="1988840"/>
            <a:ext cx="208823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2-3 costilla </a:t>
            </a:r>
          </a:p>
        </p:txBody>
      </p:sp>
      <p:sp>
        <p:nvSpPr>
          <p:cNvPr id="150" name="12 CuadroTexto"/>
          <p:cNvSpPr txBox="1"/>
          <p:nvPr/>
        </p:nvSpPr>
        <p:spPr>
          <a:xfrm>
            <a:off x="4716016" y="5733255"/>
            <a:ext cx="237626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6-7 costilla</a:t>
            </a:r>
          </a:p>
        </p:txBody>
      </p:sp>
      <p:sp>
        <p:nvSpPr>
          <p:cNvPr id="151" name="13 CuadroTexto"/>
          <p:cNvSpPr txBox="1"/>
          <p:nvPr/>
        </p:nvSpPr>
        <p:spPr>
          <a:xfrm>
            <a:off x="2195735" y="1916832"/>
            <a:ext cx="1152129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Cola de Spence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76809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2 Marcador de contenido"/>
          <p:cNvSpPr txBox="1"/>
          <p:nvPr/>
        </p:nvSpPr>
        <p:spPr>
          <a:xfrm>
            <a:off x="3923927" y="404664"/>
            <a:ext cx="4896546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spcBef>
                <a:spcPts val="700"/>
              </a:spcBef>
              <a:defRPr b="1" sz="3200">
                <a:solidFill>
                  <a:srgbClr val="FFFF00"/>
                </a:solidFill>
              </a:defRPr>
            </a:lvl1pPr>
          </a:lstStyle>
          <a:p>
            <a:pPr/>
            <a:r>
              <a:t>Anatomía de la mama</a:t>
            </a:r>
          </a:p>
        </p:txBody>
      </p:sp>
      <p:sp>
        <p:nvSpPr>
          <p:cNvPr id="155" name="5 CuadroTexto"/>
          <p:cNvSpPr txBox="1"/>
          <p:nvPr/>
        </p:nvSpPr>
        <p:spPr>
          <a:xfrm>
            <a:off x="5831632" y="1124744"/>
            <a:ext cx="3312368" cy="5404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2F2F2"/>
                </a:solidFill>
              </a:defRPr>
            </a:pPr>
            <a:r>
              <a:t>Piel</a:t>
            </a:r>
            <a:r>
              <a:rPr sz="2000"/>
              <a:t> </a:t>
            </a:r>
            <a:endParaRPr sz="2000"/>
          </a:p>
          <a:p>
            <a:pPr>
              <a:defRPr sz="2000">
                <a:solidFill>
                  <a:srgbClr val="F2F2F2"/>
                </a:solidFill>
              </a:defRPr>
            </a:pPr>
          </a:p>
          <a:p>
            <a:pPr>
              <a:buSzPct val="100000"/>
              <a:buFont typeface="Arial"/>
              <a:buChar char="•"/>
              <a:defRPr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0.5 a 2mm</a:t>
            </a:r>
          </a:p>
          <a:p>
            <a:pPr>
              <a:defRPr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buSzPct val="100000"/>
              <a:buFont typeface="Arial"/>
              <a:buChar char="•"/>
              <a:defRPr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Muy móvil en plano inferior y lateral. </a:t>
            </a:r>
          </a:p>
          <a:p>
            <a:pPr>
              <a:defRPr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buSzPct val="100000"/>
              <a:buFont typeface="Arial"/>
              <a:buChar char="•"/>
              <a:defRPr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Resiste movimiento hacia abajo</a:t>
            </a:r>
          </a:p>
          <a:p>
            <a:pPr>
              <a:defRPr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buSzPct val="100000"/>
              <a:buFont typeface="Arial"/>
              <a:buChar char="•"/>
              <a:defRPr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Permite la elevación </a:t>
            </a:r>
          </a:p>
          <a:p>
            <a:pPr>
              <a:defRPr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buSzPct val="100000"/>
              <a:buFont typeface="Arial"/>
              <a:buChar char="•"/>
              <a:defRPr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Difícil movimiento hacia lateral</a:t>
            </a:r>
          </a:p>
          <a:p>
            <a:pPr>
              <a:defRPr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  <a:p>
            <a:pPr>
              <a:buSzPct val="100000"/>
              <a:buFont typeface="Arial"/>
              <a:buChar char="•"/>
              <a:defRPr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Fácil a la línea media</a:t>
            </a:r>
          </a:p>
          <a:p>
            <a:pPr>
              <a:defRPr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buSzPct val="100000"/>
              <a:buFont typeface="Arial"/>
              <a:buChar char="•"/>
              <a:defRPr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Fascia superficial </a:t>
            </a:r>
          </a:p>
        </p:txBody>
      </p:sp>
      <p:sp>
        <p:nvSpPr>
          <p:cNvPr id="156" name="9 Conector recto de flecha"/>
          <p:cNvSpPr/>
          <p:nvPr/>
        </p:nvSpPr>
        <p:spPr>
          <a:xfrm flipV="1">
            <a:off x="323527" y="3212976"/>
            <a:ext cx="1512170" cy="1512169"/>
          </a:xfrm>
          <a:prstGeom prst="line">
            <a:avLst/>
          </a:prstGeom>
          <a:ln>
            <a:solidFill>
              <a:srgbClr val="00206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57" name="10 CuadroTexto"/>
          <p:cNvSpPr txBox="1"/>
          <p:nvPr/>
        </p:nvSpPr>
        <p:spPr>
          <a:xfrm>
            <a:off x="-1" y="4941168"/>
            <a:ext cx="1691682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Fascia  retromamaria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1 Título"/>
          <p:cNvSpPr txBox="1"/>
          <p:nvPr>
            <p:ph type="title"/>
          </p:nvPr>
        </p:nvSpPr>
        <p:spPr>
          <a:xfrm>
            <a:off x="539551" y="980728"/>
            <a:ext cx="3960442" cy="580927"/>
          </a:xfrm>
          <a:prstGeom prst="rect">
            <a:avLst/>
          </a:prstGeom>
        </p:spPr>
        <p:txBody>
          <a:bodyPr/>
          <a:lstStyle/>
          <a:p>
            <a:pPr algn="l" defTabSz="786384">
              <a:defRPr sz="2752">
                <a:solidFill>
                  <a:srgbClr val="FFFF00"/>
                </a:solidFill>
              </a:defRPr>
            </a:pPr>
            <a:r>
              <a:t>Pezón</a:t>
            </a:r>
            <a:r>
              <a:rPr sz="3354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0" name="2 Marcador de contenido"/>
          <p:cNvSpPr txBox="1"/>
          <p:nvPr>
            <p:ph type="body" sz="half" idx="1"/>
          </p:nvPr>
        </p:nvSpPr>
        <p:spPr>
          <a:xfrm>
            <a:off x="457200" y="1600200"/>
            <a:ext cx="3754760" cy="45259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2000">
                <a:solidFill>
                  <a:srgbClr val="FFFFFF"/>
                </a:solidFill>
              </a:defRPr>
            </a:pPr>
            <a:r>
              <a:t>Elevación cilíndrica</a:t>
            </a:r>
          </a:p>
          <a:p>
            <a:pPr>
              <a:spcBef>
                <a:spcPts val="400"/>
              </a:spcBef>
              <a:defRPr sz="2000">
                <a:solidFill>
                  <a:srgbClr val="FFFFFF"/>
                </a:solidFill>
              </a:defRPr>
            </a:pPr>
            <a:r>
              <a:t>Rodeado de un disco de piel altamente pigmentado.  </a:t>
            </a:r>
          </a:p>
        </p:txBody>
      </p:sp>
      <p:pic>
        <p:nvPicPr>
          <p:cNvPr id="16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109" t="32111" r="76164" b="39922"/>
          <a:stretch>
            <a:fillRect/>
          </a:stretch>
        </p:blipFill>
        <p:spPr>
          <a:xfrm>
            <a:off x="5076056" y="1844824"/>
            <a:ext cx="3360374" cy="3024337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4 CuadroTexto"/>
          <p:cNvSpPr txBox="1"/>
          <p:nvPr/>
        </p:nvSpPr>
        <p:spPr>
          <a:xfrm>
            <a:off x="5508104" y="5157192"/>
            <a:ext cx="2736304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Fibras musculares areolares </a:t>
            </a:r>
          </a:p>
          <a:p>
            <a:pPr>
              <a:defRPr sz="2000">
                <a:solidFill>
                  <a:srgbClr val="FFFFFF"/>
                </a:solidFill>
              </a:defRPr>
            </a:pPr>
            <a:r>
              <a:t>Radiales </a:t>
            </a:r>
          </a:p>
          <a:p>
            <a:pPr>
              <a:defRPr sz="2000">
                <a:solidFill>
                  <a:srgbClr val="FFFFFF"/>
                </a:solidFill>
              </a:defRPr>
            </a:pPr>
            <a:r>
              <a:t>Circunferenciales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2 Marcador de contenido"/>
          <p:cNvSpPr txBox="1"/>
          <p:nvPr/>
        </p:nvSpPr>
        <p:spPr>
          <a:xfrm>
            <a:off x="4427983" y="620687"/>
            <a:ext cx="3816426" cy="648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342900" indent="-342900">
              <a:spcBef>
                <a:spcPts val="600"/>
              </a:spcBef>
              <a:defRPr b="1" sz="2900">
                <a:solidFill>
                  <a:srgbClr val="FFFF00"/>
                </a:solidFill>
              </a:defRPr>
            </a:lvl1pPr>
          </a:lstStyle>
          <a:p>
            <a:pPr/>
            <a:r>
              <a:t>Anatomía de la mama</a:t>
            </a:r>
          </a:p>
        </p:txBody>
      </p:sp>
      <p:pic>
        <p:nvPicPr>
          <p:cNvPr id="16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48708" t="21234" r="27456" b="30599"/>
          <a:stretch>
            <a:fillRect/>
          </a:stretch>
        </p:blipFill>
        <p:spPr>
          <a:xfrm>
            <a:off x="899591" y="1052735"/>
            <a:ext cx="1656185" cy="2232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109" t="32111" r="76164" b="39922"/>
          <a:stretch>
            <a:fillRect/>
          </a:stretch>
        </p:blipFill>
        <p:spPr>
          <a:xfrm>
            <a:off x="3635895" y="4581128"/>
            <a:ext cx="1440161" cy="129614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8 Conector recto de flecha"/>
          <p:cNvSpPr/>
          <p:nvPr/>
        </p:nvSpPr>
        <p:spPr>
          <a:xfrm flipH="1">
            <a:off x="4427984" y="4653136"/>
            <a:ext cx="1224137" cy="504057"/>
          </a:xfrm>
          <a:prstGeom prst="line">
            <a:avLst/>
          </a:prstGeom>
          <a:ln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68" name="10 CuadroTexto"/>
          <p:cNvSpPr txBox="1"/>
          <p:nvPr/>
        </p:nvSpPr>
        <p:spPr>
          <a:xfrm>
            <a:off x="5652120" y="4077072"/>
            <a:ext cx="2736304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2F2F2"/>
                </a:solidFill>
              </a:defRPr>
            </a:pPr>
            <a:r>
              <a:t>Terminaciones nerviosas sensitivas </a:t>
            </a:r>
          </a:p>
          <a:p>
            <a:pPr>
              <a:defRPr>
                <a:solidFill>
                  <a:srgbClr val="F2F2F2"/>
                </a:solidFill>
              </a:defRPr>
            </a:pPr>
            <a:r>
              <a:t>Fibras musculares lisas </a:t>
            </a:r>
          </a:p>
        </p:txBody>
      </p:sp>
      <p:sp>
        <p:nvSpPr>
          <p:cNvPr id="169" name="12 Conector recto de flecha"/>
          <p:cNvSpPr/>
          <p:nvPr/>
        </p:nvSpPr>
        <p:spPr>
          <a:xfrm>
            <a:off x="7020272" y="5000402"/>
            <a:ext cx="1" cy="516830"/>
          </a:xfrm>
          <a:prstGeom prst="line">
            <a:avLst/>
          </a:prstGeom>
          <a:ln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70" name="13 CuadroTexto"/>
          <p:cNvSpPr txBox="1"/>
          <p:nvPr/>
        </p:nvSpPr>
        <p:spPr>
          <a:xfrm>
            <a:off x="6228184" y="5733255"/>
            <a:ext cx="216024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pPr/>
            <a:r>
              <a:t>Funcion erectil que facilita la lactancia </a:t>
            </a:r>
          </a:p>
        </p:txBody>
      </p:sp>
      <p:sp>
        <p:nvSpPr>
          <p:cNvPr id="171" name="15 Conector recto de flecha"/>
          <p:cNvSpPr/>
          <p:nvPr/>
        </p:nvSpPr>
        <p:spPr>
          <a:xfrm>
            <a:off x="2555775" y="4941168"/>
            <a:ext cx="1440161" cy="216025"/>
          </a:xfrm>
          <a:prstGeom prst="line">
            <a:avLst/>
          </a:prstGeom>
          <a:ln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72" name="16 CuadroTexto"/>
          <p:cNvSpPr txBox="1"/>
          <p:nvPr/>
        </p:nvSpPr>
        <p:spPr>
          <a:xfrm>
            <a:off x="179511" y="4149080"/>
            <a:ext cx="2304258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2F2F2"/>
                </a:solidFill>
              </a:defRPr>
            </a:pPr>
            <a:r>
              <a:t>Glandulas sudoriparas apocrinas</a:t>
            </a:r>
          </a:p>
          <a:p>
            <a:pPr>
              <a:defRPr>
                <a:solidFill>
                  <a:srgbClr val="F2F2F2"/>
                </a:solidFill>
              </a:defRPr>
            </a:pPr>
            <a:r>
              <a:t>Glandulas sebaceas</a:t>
            </a:r>
          </a:p>
          <a:p>
            <a:pPr>
              <a:defRPr>
                <a:solidFill>
                  <a:srgbClr val="F2F2F2"/>
                </a:solidFill>
              </a:defRPr>
            </a:pPr>
            <a:r>
              <a:t>Foliculos pilosos </a:t>
            </a:r>
          </a:p>
        </p:txBody>
      </p:sp>
      <p:sp>
        <p:nvSpPr>
          <p:cNvPr id="173" name="18 Conector recto de flecha"/>
          <p:cNvSpPr/>
          <p:nvPr/>
        </p:nvSpPr>
        <p:spPr>
          <a:xfrm flipH="1">
            <a:off x="1979711" y="1700807"/>
            <a:ext cx="1296145" cy="216026"/>
          </a:xfrm>
          <a:prstGeom prst="line">
            <a:avLst/>
          </a:prstGeom>
          <a:ln>
            <a:solidFill>
              <a:srgbClr val="FFFF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74" name="19 CuadroTexto"/>
          <p:cNvSpPr txBox="1"/>
          <p:nvPr/>
        </p:nvSpPr>
        <p:spPr>
          <a:xfrm>
            <a:off x="2771799" y="1916832"/>
            <a:ext cx="2880322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2F2F2"/>
                </a:solidFill>
              </a:defRPr>
            </a:pPr>
            <a:r>
              <a:t>Tubérculo de Morgagni </a:t>
            </a:r>
          </a:p>
          <a:p>
            <a:pPr>
              <a:defRPr>
                <a:solidFill>
                  <a:srgbClr val="F2F2F2"/>
                </a:solidFill>
              </a:defRPr>
            </a:pPr>
            <a:r>
              <a:t>(extremo abierto de las glándulas de –Montgomery.  </a:t>
            </a:r>
          </a:p>
        </p:txBody>
      </p:sp>
      <p:pic>
        <p:nvPicPr>
          <p:cNvPr id="17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43282" t="11524" r="0" b="14720"/>
          <a:stretch>
            <a:fillRect/>
          </a:stretch>
        </p:blipFill>
        <p:spPr>
          <a:xfrm>
            <a:off x="6012160" y="1124744"/>
            <a:ext cx="2830860" cy="23042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Tema de Offic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