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6" r:id="rId1"/>
  </p:sldMasterIdLst>
  <p:notesMasterIdLst>
    <p:notesMasterId r:id="rId47"/>
  </p:notesMasterIdLst>
  <p:sldIdLst>
    <p:sldId id="256" r:id="rId2"/>
    <p:sldId id="271" r:id="rId3"/>
    <p:sldId id="257" r:id="rId4"/>
    <p:sldId id="272" r:id="rId5"/>
    <p:sldId id="258" r:id="rId6"/>
    <p:sldId id="259" r:id="rId7"/>
    <p:sldId id="260" r:id="rId8"/>
    <p:sldId id="261" r:id="rId9"/>
    <p:sldId id="262" r:id="rId10"/>
    <p:sldId id="263" r:id="rId11"/>
    <p:sldId id="27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4" r:id="rId20"/>
    <p:sldId id="275" r:id="rId21"/>
    <p:sldId id="277" r:id="rId22"/>
    <p:sldId id="276" r:id="rId23"/>
    <p:sldId id="278" r:id="rId24"/>
    <p:sldId id="280" r:id="rId25"/>
    <p:sldId id="305" r:id="rId26"/>
    <p:sldId id="282" r:id="rId27"/>
    <p:sldId id="306" r:id="rId28"/>
    <p:sldId id="284" r:id="rId29"/>
    <p:sldId id="307" r:id="rId30"/>
    <p:sldId id="286" r:id="rId31"/>
    <p:sldId id="308" r:id="rId32"/>
    <p:sldId id="288" r:id="rId33"/>
    <p:sldId id="289" r:id="rId34"/>
    <p:sldId id="309" r:id="rId35"/>
    <p:sldId id="291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38B1855-1B75-4FBE-930C-398BA8C253C6}" styleName="Estilo temático 2 - Énfasis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900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DE76E1-BDD5-487D-8885-CF5A73A20A49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68F357FA-3414-4E48-BD80-2B67CE64C7D3}">
      <dgm:prSet phldrT="[Texto]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s-MX" dirty="0" smtClean="0"/>
            <a:t>Dolor Visceral</a:t>
          </a:r>
          <a:endParaRPr lang="es-MX" dirty="0"/>
        </a:p>
      </dgm:t>
    </dgm:pt>
    <dgm:pt modelId="{B1008396-CB8A-42EB-9168-B8A967F143A8}" type="parTrans" cxnId="{2615D89C-1BD7-45DF-99FB-3849F1A990BD}">
      <dgm:prSet/>
      <dgm:spPr/>
      <dgm:t>
        <a:bodyPr/>
        <a:lstStyle/>
        <a:p>
          <a:endParaRPr lang="es-MX"/>
        </a:p>
      </dgm:t>
    </dgm:pt>
    <dgm:pt modelId="{79A83785-6C58-41A0-9815-DA7A198CEA1D}" type="sibTrans" cxnId="{2615D89C-1BD7-45DF-99FB-3849F1A990BD}">
      <dgm:prSet/>
      <dgm:spPr/>
      <dgm:t>
        <a:bodyPr/>
        <a:lstStyle/>
        <a:p>
          <a:endParaRPr lang="es-MX"/>
        </a:p>
      </dgm:t>
    </dgm:pt>
    <dgm:pt modelId="{62C3C81D-6215-4BB3-9EF3-FE30391B835B}">
      <dgm:prSet phldrT="[Texto]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s-MX" dirty="0" smtClean="0"/>
            <a:t>Dolor Somático-parietal</a:t>
          </a:r>
          <a:endParaRPr lang="es-MX" dirty="0"/>
        </a:p>
      </dgm:t>
    </dgm:pt>
    <dgm:pt modelId="{122DFA87-FD6A-471F-907B-ED8FF6916772}" type="parTrans" cxnId="{F5810926-8D36-45B1-8837-A2B8FFA30A5D}">
      <dgm:prSet/>
      <dgm:spPr/>
      <dgm:t>
        <a:bodyPr/>
        <a:lstStyle/>
        <a:p>
          <a:endParaRPr lang="es-MX"/>
        </a:p>
      </dgm:t>
    </dgm:pt>
    <dgm:pt modelId="{855725A4-4183-4502-9E45-10D0CD65C693}" type="sibTrans" cxnId="{F5810926-8D36-45B1-8837-A2B8FFA30A5D}">
      <dgm:prSet/>
      <dgm:spPr/>
      <dgm:t>
        <a:bodyPr/>
        <a:lstStyle/>
        <a:p>
          <a:endParaRPr lang="es-MX"/>
        </a:p>
      </dgm:t>
    </dgm:pt>
    <dgm:pt modelId="{BD170E15-0C9C-48CD-A918-434C16EAC91B}" type="pres">
      <dgm:prSet presAssocID="{B4DE76E1-BDD5-487D-8885-CF5A73A20A49}" presName="diagram" presStyleCnt="0">
        <dgm:presLayoutVars>
          <dgm:dir/>
          <dgm:resizeHandles val="exact"/>
        </dgm:presLayoutVars>
      </dgm:prSet>
      <dgm:spPr/>
    </dgm:pt>
    <dgm:pt modelId="{A092D932-546E-4519-8BDE-74D0593DDD67}" type="pres">
      <dgm:prSet presAssocID="{68F357FA-3414-4E48-BD80-2B67CE64C7D3}" presName="arrow" presStyleLbl="node1" presStyleIdx="0" presStyleCnt="2" custScaleX="59767" custScaleY="62821">
        <dgm:presLayoutVars>
          <dgm:bulletEnabled val="1"/>
        </dgm:presLayoutVars>
      </dgm:prSet>
      <dgm:spPr/>
    </dgm:pt>
    <dgm:pt modelId="{F8323706-EDDA-47B1-A747-1D755D606E52}" type="pres">
      <dgm:prSet presAssocID="{62C3C81D-6215-4BB3-9EF3-FE30391B835B}" presName="arrow" presStyleLbl="node1" presStyleIdx="1" presStyleCnt="2" custScaleX="56019" custScaleY="6457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2615D89C-1BD7-45DF-99FB-3849F1A990BD}" srcId="{B4DE76E1-BDD5-487D-8885-CF5A73A20A49}" destId="{68F357FA-3414-4E48-BD80-2B67CE64C7D3}" srcOrd="0" destOrd="0" parTransId="{B1008396-CB8A-42EB-9168-B8A967F143A8}" sibTransId="{79A83785-6C58-41A0-9815-DA7A198CEA1D}"/>
    <dgm:cxn modelId="{D94CC419-024E-4AF8-9E57-A0C095B4BBDF}" type="presOf" srcId="{B4DE76E1-BDD5-487D-8885-CF5A73A20A49}" destId="{BD170E15-0C9C-48CD-A918-434C16EAC91B}" srcOrd="0" destOrd="0" presId="urn:microsoft.com/office/officeart/2005/8/layout/arrow5"/>
    <dgm:cxn modelId="{F5810926-8D36-45B1-8837-A2B8FFA30A5D}" srcId="{B4DE76E1-BDD5-487D-8885-CF5A73A20A49}" destId="{62C3C81D-6215-4BB3-9EF3-FE30391B835B}" srcOrd="1" destOrd="0" parTransId="{122DFA87-FD6A-471F-907B-ED8FF6916772}" sibTransId="{855725A4-4183-4502-9E45-10D0CD65C693}"/>
    <dgm:cxn modelId="{41094715-2E88-4B70-93A7-5BA6F4C1BDC6}" type="presOf" srcId="{68F357FA-3414-4E48-BD80-2B67CE64C7D3}" destId="{A092D932-546E-4519-8BDE-74D0593DDD67}" srcOrd="0" destOrd="0" presId="urn:microsoft.com/office/officeart/2005/8/layout/arrow5"/>
    <dgm:cxn modelId="{CC3C0EFE-3206-48B0-B7BF-954FCD0783E7}" type="presOf" srcId="{62C3C81D-6215-4BB3-9EF3-FE30391B835B}" destId="{F8323706-EDDA-47B1-A747-1D755D606E52}" srcOrd="0" destOrd="0" presId="urn:microsoft.com/office/officeart/2005/8/layout/arrow5"/>
    <dgm:cxn modelId="{DE7DBCCF-B8C6-4388-A974-F2A464C2A211}" type="presParOf" srcId="{BD170E15-0C9C-48CD-A918-434C16EAC91B}" destId="{A092D932-546E-4519-8BDE-74D0593DDD67}" srcOrd="0" destOrd="0" presId="urn:microsoft.com/office/officeart/2005/8/layout/arrow5"/>
    <dgm:cxn modelId="{CCA34CEC-E4B3-4556-9D81-0B7A89E4F136}" type="presParOf" srcId="{BD170E15-0C9C-48CD-A918-434C16EAC91B}" destId="{F8323706-EDDA-47B1-A747-1D755D606E52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92D932-546E-4519-8BDE-74D0593DDD67}">
      <dsp:nvSpPr>
        <dsp:cNvPr id="0" name=""/>
        <dsp:cNvSpPr/>
      </dsp:nvSpPr>
      <dsp:spPr>
        <a:xfrm rot="16200000">
          <a:off x="1013865" y="1197969"/>
          <a:ext cx="2875779" cy="3022727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600" kern="1200" dirty="0" smtClean="0"/>
            <a:t>Dolor Visceral</a:t>
          </a:r>
          <a:endParaRPr lang="es-MX" sz="2600" kern="1200" dirty="0"/>
        </a:p>
      </dsp:txBody>
      <dsp:txXfrm rot="5400000">
        <a:off x="940392" y="1990388"/>
        <a:ext cx="2519466" cy="1437889"/>
      </dsp:txXfrm>
    </dsp:sp>
    <dsp:sp modelId="{F8323706-EDDA-47B1-A747-1D755D606E52}">
      <dsp:nvSpPr>
        <dsp:cNvPr id="0" name=""/>
        <dsp:cNvSpPr/>
      </dsp:nvSpPr>
      <dsp:spPr>
        <a:xfrm rot="5400000">
          <a:off x="6184532" y="1155747"/>
          <a:ext cx="2695438" cy="3107171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600" kern="1200" dirty="0" smtClean="0"/>
            <a:t>Dolor Somático-parietal</a:t>
          </a:r>
          <a:endParaRPr lang="es-MX" sz="2600" kern="1200" dirty="0"/>
        </a:p>
      </dsp:txBody>
      <dsp:txXfrm rot="-5400000">
        <a:off x="6450368" y="2035474"/>
        <a:ext cx="2635469" cy="13477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CAD65A-CF24-4C5C-BC7F-53D3FE8B85A3}" type="datetimeFigureOut">
              <a:rPr lang="es-MX" smtClean="0"/>
              <a:t>16/05/2016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DF6ACC-472D-4969-8DBF-DEC9809C6CF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47846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F2710E4-2018-4C8D-86D0-E1649747322A}" type="slidenum">
              <a:rPr lang="es-ES_tradnl" altLang="es-MX">
                <a:latin typeface="Calibri" panose="020F0502020204030204" pitchFamily="34" charset="0"/>
              </a:rPr>
              <a:pPr eaLnBrk="1" hangingPunct="1"/>
              <a:t>42</a:t>
            </a:fld>
            <a:endParaRPr lang="es-ES_tradnl" altLang="es-MX">
              <a:latin typeface="Calibri" panose="020F0502020204030204" pitchFamily="34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_tradnl" altLang="es-MX" smtClean="0"/>
          </a:p>
        </p:txBody>
      </p:sp>
    </p:spTree>
    <p:extLst>
      <p:ext uri="{BB962C8B-B14F-4D97-AF65-F5344CB8AC3E}">
        <p14:creationId xmlns:p14="http://schemas.microsoft.com/office/powerpoint/2010/main" val="4001882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F530097-E4D4-4552-B896-017A42AF8D99}" type="slidenum">
              <a:rPr lang="es-ES_tradnl" altLang="es-MX">
                <a:latin typeface="Calibri" panose="020F0502020204030204" pitchFamily="34" charset="0"/>
              </a:rPr>
              <a:pPr eaLnBrk="1" hangingPunct="1"/>
              <a:t>43</a:t>
            </a:fld>
            <a:endParaRPr lang="es-ES_tradnl" altLang="es-MX">
              <a:latin typeface="Calibri" panose="020F0502020204030204" pitchFamily="34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_tradnl" altLang="es-MX" smtClean="0"/>
          </a:p>
        </p:txBody>
      </p:sp>
    </p:spTree>
    <p:extLst>
      <p:ext uri="{BB962C8B-B14F-4D97-AF65-F5344CB8AC3E}">
        <p14:creationId xmlns:p14="http://schemas.microsoft.com/office/powerpoint/2010/main" val="3310505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96B17C2-F663-40CD-9D70-15BB464E1D63}" type="slidenum">
              <a:rPr lang="es-ES_tradnl" altLang="es-MX">
                <a:latin typeface="Calibri" panose="020F0502020204030204" pitchFamily="34" charset="0"/>
              </a:rPr>
              <a:pPr eaLnBrk="1" hangingPunct="1"/>
              <a:t>44</a:t>
            </a:fld>
            <a:endParaRPr lang="es-ES_tradnl" altLang="es-MX">
              <a:latin typeface="Calibri" panose="020F0502020204030204" pitchFamily="34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_tradnl" altLang="es-MX" smtClean="0"/>
          </a:p>
        </p:txBody>
      </p:sp>
    </p:spTree>
    <p:extLst>
      <p:ext uri="{BB962C8B-B14F-4D97-AF65-F5344CB8AC3E}">
        <p14:creationId xmlns:p14="http://schemas.microsoft.com/office/powerpoint/2010/main" val="13643607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740CE18-70DB-4970-A642-02E84B2E7F3A}" type="slidenum">
              <a:rPr lang="es-ES_tradnl" altLang="es-MX">
                <a:latin typeface="Calibri" panose="020F0502020204030204" pitchFamily="34" charset="0"/>
              </a:rPr>
              <a:pPr eaLnBrk="1" hangingPunct="1"/>
              <a:t>45</a:t>
            </a:fld>
            <a:endParaRPr lang="es-ES_tradnl" altLang="es-MX">
              <a:latin typeface="Calibri" panose="020F0502020204030204" pitchFamily="34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_tradnl" altLang="es-MX" smtClean="0"/>
          </a:p>
        </p:txBody>
      </p:sp>
    </p:spTree>
    <p:extLst>
      <p:ext uri="{BB962C8B-B14F-4D97-AF65-F5344CB8AC3E}">
        <p14:creationId xmlns:p14="http://schemas.microsoft.com/office/powerpoint/2010/main" val="1437699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301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777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9890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58643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9909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3308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1054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7587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7496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3716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609600" y="1981200"/>
            <a:ext cx="53848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F6D61-759F-4474-99EF-6A863222DEBD}" type="datetimeFigureOut">
              <a:rPr lang="es-ES"/>
              <a:pPr>
                <a:defRPr/>
              </a:pPr>
              <a:t>16/05/2016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DF948E5F-11BD-40A5-B287-48D5E07EF73A}" type="slidenum">
              <a:rPr lang="es-ES" altLang="es-MX"/>
              <a:pPr/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867838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052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394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314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211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124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943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56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057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4465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  <p:sldLayoutId id="2147483790" r:id="rId14"/>
    <p:sldLayoutId id="2147483791" r:id="rId15"/>
    <p:sldLayoutId id="2147483792" r:id="rId16"/>
    <p:sldLayoutId id="2147483793" r:id="rId17"/>
    <p:sldLayoutId id="2147483794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w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w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0.w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1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11313" y="1939766"/>
            <a:ext cx="9144000" cy="1641490"/>
          </a:xfrm>
        </p:spPr>
        <p:txBody>
          <a:bodyPr/>
          <a:lstStyle/>
          <a:p>
            <a:pPr algn="ctr"/>
            <a:r>
              <a:rPr lang="es-MX" dirty="0" smtClean="0"/>
              <a:t>Abdomen Agudo</a:t>
            </a:r>
            <a:endParaRPr lang="es-MX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11308" y="3694375"/>
            <a:ext cx="9144000" cy="754025"/>
          </a:xfrm>
        </p:spPr>
        <p:txBody>
          <a:bodyPr/>
          <a:lstStyle/>
          <a:p>
            <a:pPr algn="ctr"/>
            <a:r>
              <a:rPr lang="es-MX" dirty="0" smtClean="0"/>
              <a:t>Daniel Zazueta R2MI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8180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Dolor referido</a:t>
            </a:r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6175" y="1690688"/>
            <a:ext cx="7524250" cy="4895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46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Dolor referido</a:t>
            </a:r>
            <a:endParaRPr lang="es-MX" dirty="0"/>
          </a:p>
        </p:txBody>
      </p:sp>
      <p:graphicFrame>
        <p:nvGraphicFramePr>
          <p:cNvPr id="4" name="Group 3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8350761"/>
              </p:ext>
            </p:extLst>
          </p:nvPr>
        </p:nvGraphicFramePr>
        <p:xfrm>
          <a:off x="1863725" y="1690688"/>
          <a:ext cx="8072437" cy="4581521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4035425"/>
                <a:gridCol w="4037012"/>
              </a:tblGrid>
              <a:tr h="5181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es-E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Estructura irritada</a:t>
                      </a:r>
                      <a:endParaRPr kumimoji="0" lang="es-E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T="45713" marB="4571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es-E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Localización</a:t>
                      </a:r>
                      <a:endParaRPr kumimoji="0" lang="es-E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T="45713" marB="45713" horzOverflow="overflow"/>
                </a:tc>
              </a:tr>
              <a:tr h="5079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es-E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Diafragma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T="45713" marB="4571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es-E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Area</a:t>
                      </a:r>
                      <a:r>
                        <a:rPr kumimoji="0" lang="es-E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supraclavicular</a:t>
                      </a: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T="45713" marB="45713" horzOverflow="overflow"/>
                </a:tc>
              </a:tr>
              <a:tr h="5079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es-E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Ureteral</a:t>
                      </a: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T="45713" marB="4571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es-E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Hipogastrio, teste, cara interna muslo</a:t>
                      </a: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T="45713" marB="45713" horzOverflow="overflow"/>
                </a:tc>
              </a:tr>
              <a:tr h="5079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es-E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Cardiaco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T="45713" marB="4571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es-E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Epigastrio, mandibula, hombro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T="45713" marB="45713" horzOverflow="overflow"/>
                </a:tc>
              </a:tr>
              <a:tr h="5079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es-E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Apéndice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T="45713" marB="4571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es-E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Periumbilical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T="45713" marB="45713" horzOverflow="overflow"/>
                </a:tc>
              </a:tr>
              <a:tr h="5079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es-E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Duodeno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T="45713" marB="4571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es-E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Umbilical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T="45713" marB="45713" horzOverflow="overflow"/>
                </a:tc>
              </a:tr>
              <a:tr h="5079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es-E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Hernia hiatal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T="45713" marB="4571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es-E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Epigastrio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T="45713" marB="45713" horzOverflow="overflow"/>
                </a:tc>
              </a:tr>
              <a:tr h="5079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es-E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Páncreas o vesícula biliar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T="45713" marB="4571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es-E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Epigastrio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T="45713" marB="45713" horzOverflow="overflow"/>
                </a:tc>
              </a:tr>
              <a:tr h="5079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es-E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Vesícula y vías biliares</a:t>
                      </a: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T="45713" marB="4571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es-E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Epigastrio, subescapular.</a:t>
                      </a: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T="45713" marB="45713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321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Abordaje de Abdomen Agudo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MX" dirty="0" smtClean="0"/>
              <a:t>A</a:t>
            </a:r>
          </a:p>
          <a:p>
            <a:endParaRPr lang="es-MX" dirty="0"/>
          </a:p>
          <a:p>
            <a:r>
              <a:rPr lang="es-MX" dirty="0" smtClean="0"/>
              <a:t>B</a:t>
            </a:r>
          </a:p>
          <a:p>
            <a:endParaRPr lang="es-MX" dirty="0"/>
          </a:p>
          <a:p>
            <a:r>
              <a:rPr lang="es-MX" dirty="0" smtClean="0"/>
              <a:t>C</a:t>
            </a:r>
          </a:p>
          <a:p>
            <a:endParaRPr lang="es-MX" dirty="0"/>
          </a:p>
          <a:p>
            <a:r>
              <a:rPr lang="es-MX" dirty="0" smtClean="0"/>
              <a:t>“</a:t>
            </a:r>
            <a:r>
              <a:rPr lang="es-MX" dirty="0" err="1" smtClean="0"/>
              <a:t>Death</a:t>
            </a:r>
            <a:r>
              <a:rPr lang="es-MX" dirty="0" smtClean="0"/>
              <a:t> </a:t>
            </a:r>
            <a:r>
              <a:rPr lang="es-MX" dirty="0" err="1" smtClean="0"/>
              <a:t>begins</a:t>
            </a:r>
            <a:r>
              <a:rPr lang="es-MX" dirty="0" smtClean="0"/>
              <a:t> in </a:t>
            </a:r>
            <a:r>
              <a:rPr lang="es-MX" dirty="0" err="1" smtClean="0"/>
              <a:t>radiology</a:t>
            </a:r>
            <a:r>
              <a:rPr lang="es-MX" dirty="0" smtClean="0"/>
              <a:t>”</a:t>
            </a:r>
          </a:p>
          <a:p>
            <a:endParaRPr lang="es-MX" dirty="0"/>
          </a:p>
          <a:p>
            <a:r>
              <a:rPr lang="es-MX" dirty="0" smtClean="0"/>
              <a:t>IC Cirugía General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1328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10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Causas</a:t>
            </a:r>
            <a:endParaRPr lang="es-MX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2875725"/>
              </p:ext>
            </p:extLst>
          </p:nvPr>
        </p:nvGraphicFramePr>
        <p:xfrm>
          <a:off x="1043501" y="1980170"/>
          <a:ext cx="10233027" cy="879348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461861"/>
                <a:gridCol w="1461861"/>
                <a:gridCol w="1461861"/>
                <a:gridCol w="1461861"/>
                <a:gridCol w="1529155"/>
                <a:gridCol w="1394567"/>
                <a:gridCol w="1461861"/>
              </a:tblGrid>
              <a:tr h="370840">
                <a:tc>
                  <a:txBody>
                    <a:bodyPr/>
                    <a:lstStyle/>
                    <a:p>
                      <a:pPr algn="l" fontAlgn="base"/>
                      <a:r>
                        <a:rPr lang="es-MX" dirty="0">
                          <a:effectLst/>
                        </a:rPr>
                        <a:t>CAUSE</a:t>
                      </a:r>
                      <a:endParaRPr lang="es-MX" b="1" dirty="0">
                        <a:solidFill>
                          <a:srgbClr val="000000"/>
                        </a:solidFill>
                        <a:effectLst/>
                        <a:latin typeface="Source Sans Pro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s-MX">
                          <a:effectLst/>
                        </a:rPr>
                        <a:t>ONSET</a:t>
                      </a:r>
                      <a:endParaRPr lang="es-MX" b="1">
                        <a:solidFill>
                          <a:srgbClr val="000000"/>
                        </a:solidFill>
                        <a:effectLst/>
                        <a:latin typeface="Source Sans Pro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s-MX">
                          <a:effectLst/>
                        </a:rPr>
                        <a:t>LOCATION</a:t>
                      </a:r>
                      <a:endParaRPr lang="es-MX" b="1">
                        <a:solidFill>
                          <a:srgbClr val="000000"/>
                        </a:solidFill>
                        <a:effectLst/>
                        <a:latin typeface="Source Sans Pro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s-MX">
                          <a:effectLst/>
                        </a:rPr>
                        <a:t>CHARACTER</a:t>
                      </a:r>
                      <a:endParaRPr lang="es-MX" b="1">
                        <a:solidFill>
                          <a:srgbClr val="000000"/>
                        </a:solidFill>
                        <a:effectLst/>
                        <a:latin typeface="Source Sans Pro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s-MX">
                          <a:effectLst/>
                        </a:rPr>
                        <a:t>DESCRIPTOR</a:t>
                      </a:r>
                      <a:endParaRPr lang="es-MX" b="1">
                        <a:solidFill>
                          <a:srgbClr val="000000"/>
                        </a:solidFill>
                        <a:effectLst/>
                        <a:latin typeface="Source Sans Pro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s-MX">
                          <a:effectLst/>
                        </a:rPr>
                        <a:t>RADIATION</a:t>
                      </a:r>
                      <a:endParaRPr lang="es-MX" b="1">
                        <a:solidFill>
                          <a:srgbClr val="000000"/>
                        </a:solidFill>
                        <a:effectLst/>
                        <a:latin typeface="Source Sans Pro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s-MX">
                          <a:effectLst/>
                        </a:rPr>
                        <a:t>INTENSITY</a:t>
                      </a:r>
                      <a:endParaRPr lang="es-MX" b="1">
                        <a:solidFill>
                          <a:srgbClr val="000000"/>
                        </a:solidFill>
                        <a:effectLst/>
                        <a:latin typeface="Source Sans Pro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ase"/>
                      <a:r>
                        <a:rPr lang="es-MX" dirty="0" err="1">
                          <a:effectLst/>
                        </a:rPr>
                        <a:t>Appendicitis</a:t>
                      </a:r>
                      <a:endParaRPr lang="es-MX" b="0" dirty="0">
                        <a:solidFill>
                          <a:srgbClr val="000000"/>
                        </a:solidFill>
                        <a:effectLst/>
                        <a:latin typeface="Source Sans Pro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s-MX">
                          <a:effectLst/>
                        </a:rPr>
                        <a:t>Gradual</a:t>
                      </a:r>
                      <a:endParaRPr lang="es-MX" b="0">
                        <a:solidFill>
                          <a:srgbClr val="000000"/>
                        </a:solidFill>
                        <a:effectLst/>
                        <a:latin typeface="Source Sans Pro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>
                          <a:effectLst/>
                        </a:rPr>
                        <a:t>Periumbilical area early; RLQ late</a:t>
                      </a:r>
                      <a:endParaRPr lang="en-US" b="0">
                        <a:solidFill>
                          <a:srgbClr val="000000"/>
                        </a:solidFill>
                        <a:effectLst/>
                        <a:latin typeface="Source Sans Pro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s-MX">
                          <a:effectLst/>
                        </a:rPr>
                        <a:t>Diffuse early; localized late</a:t>
                      </a:r>
                      <a:endParaRPr lang="es-MX" b="0">
                        <a:solidFill>
                          <a:srgbClr val="000000"/>
                        </a:solidFill>
                        <a:effectLst/>
                        <a:latin typeface="Source Sans Pro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s-MX">
                          <a:effectLst/>
                        </a:rPr>
                        <a:t>Ache</a:t>
                      </a:r>
                      <a:endParaRPr lang="es-MX" b="0">
                        <a:solidFill>
                          <a:srgbClr val="000000"/>
                        </a:solidFill>
                        <a:effectLst/>
                        <a:latin typeface="Source Sans Pro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s-MX">
                          <a:effectLst/>
                        </a:rPr>
                        <a:t>None</a:t>
                      </a:r>
                      <a:endParaRPr lang="es-MX" b="0">
                        <a:solidFill>
                          <a:srgbClr val="000000"/>
                        </a:solidFill>
                        <a:effectLst/>
                        <a:latin typeface="Source Sans Pro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s-MX">
                          <a:effectLst/>
                        </a:rPr>
                        <a:t>++</a:t>
                      </a:r>
                      <a:endParaRPr lang="es-MX" b="0">
                        <a:solidFill>
                          <a:srgbClr val="000000"/>
                        </a:solidFill>
                        <a:effectLst/>
                        <a:latin typeface="Source Sans Pro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ase"/>
                      <a:r>
                        <a:rPr lang="es-MX">
                          <a:effectLst/>
                        </a:rPr>
                        <a:t>Cholecystitis</a:t>
                      </a:r>
                      <a:endParaRPr lang="es-MX" b="0">
                        <a:solidFill>
                          <a:srgbClr val="000000"/>
                        </a:solidFill>
                        <a:effectLst/>
                        <a:latin typeface="Source Sans Pro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s-MX">
                          <a:effectLst/>
                        </a:rPr>
                        <a:t>Acute</a:t>
                      </a:r>
                      <a:endParaRPr lang="es-MX" b="0">
                        <a:solidFill>
                          <a:srgbClr val="000000"/>
                        </a:solidFill>
                        <a:effectLst/>
                        <a:latin typeface="Source Sans Pro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s-MX">
                          <a:effectLst/>
                        </a:rPr>
                        <a:t>RUQ</a:t>
                      </a:r>
                      <a:endParaRPr lang="es-MX" b="0">
                        <a:solidFill>
                          <a:srgbClr val="000000"/>
                        </a:solidFill>
                        <a:effectLst/>
                        <a:latin typeface="Source Sans Pro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s-MX">
                          <a:effectLst/>
                        </a:rPr>
                        <a:t>Localized</a:t>
                      </a:r>
                      <a:endParaRPr lang="es-MX" b="0">
                        <a:solidFill>
                          <a:srgbClr val="000000"/>
                        </a:solidFill>
                        <a:effectLst/>
                        <a:latin typeface="Source Sans Pro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s-MX">
                          <a:effectLst/>
                        </a:rPr>
                        <a:t>Constricting</a:t>
                      </a:r>
                      <a:endParaRPr lang="es-MX" b="0">
                        <a:solidFill>
                          <a:srgbClr val="000000"/>
                        </a:solidFill>
                        <a:effectLst/>
                        <a:latin typeface="Source Sans Pro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s-MX">
                          <a:effectLst/>
                        </a:rPr>
                        <a:t>Scapula</a:t>
                      </a:r>
                      <a:endParaRPr lang="es-MX" b="0">
                        <a:solidFill>
                          <a:srgbClr val="000000"/>
                        </a:solidFill>
                        <a:effectLst/>
                        <a:latin typeface="Source Sans Pro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s-MX">
                          <a:effectLst/>
                        </a:rPr>
                        <a:t>++</a:t>
                      </a:r>
                      <a:endParaRPr lang="es-MX" b="0">
                        <a:solidFill>
                          <a:srgbClr val="000000"/>
                        </a:solidFill>
                        <a:effectLst/>
                        <a:latin typeface="Source Sans Pro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ase"/>
                      <a:r>
                        <a:rPr lang="es-MX">
                          <a:effectLst/>
                        </a:rPr>
                        <a:t>Pancreatitis</a:t>
                      </a:r>
                      <a:endParaRPr lang="es-MX" b="0">
                        <a:solidFill>
                          <a:srgbClr val="000000"/>
                        </a:solidFill>
                        <a:effectLst/>
                        <a:latin typeface="Source Sans Pro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s-MX">
                          <a:effectLst/>
                        </a:rPr>
                        <a:t>Acute</a:t>
                      </a:r>
                      <a:endParaRPr lang="es-MX" b="0">
                        <a:solidFill>
                          <a:srgbClr val="000000"/>
                        </a:solidFill>
                        <a:effectLst/>
                        <a:latin typeface="Source Sans Pro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s-MX">
                          <a:effectLst/>
                        </a:rPr>
                        <a:t>Epigastrium, back</a:t>
                      </a:r>
                      <a:endParaRPr lang="es-MX" b="0">
                        <a:solidFill>
                          <a:srgbClr val="000000"/>
                        </a:solidFill>
                        <a:effectLst/>
                        <a:latin typeface="Source Sans Pro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s-MX">
                          <a:effectLst/>
                        </a:rPr>
                        <a:t>Localized</a:t>
                      </a:r>
                      <a:endParaRPr lang="es-MX" b="0">
                        <a:solidFill>
                          <a:srgbClr val="000000"/>
                        </a:solidFill>
                        <a:effectLst/>
                        <a:latin typeface="Source Sans Pro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s-MX">
                          <a:effectLst/>
                        </a:rPr>
                        <a:t>Boring</a:t>
                      </a:r>
                      <a:endParaRPr lang="es-MX" b="0">
                        <a:solidFill>
                          <a:srgbClr val="000000"/>
                        </a:solidFill>
                        <a:effectLst/>
                        <a:latin typeface="Source Sans Pro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s-MX">
                          <a:effectLst/>
                        </a:rPr>
                        <a:t>Midback</a:t>
                      </a:r>
                      <a:endParaRPr lang="es-MX" b="0">
                        <a:solidFill>
                          <a:srgbClr val="000000"/>
                        </a:solidFill>
                        <a:effectLst/>
                        <a:latin typeface="Source Sans Pro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s-MX">
                          <a:effectLst/>
                        </a:rPr>
                        <a:t>++ to +++</a:t>
                      </a:r>
                      <a:endParaRPr lang="es-MX" b="0">
                        <a:solidFill>
                          <a:srgbClr val="000000"/>
                        </a:solidFill>
                        <a:effectLst/>
                        <a:latin typeface="Source Sans Pro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ase"/>
                      <a:r>
                        <a:rPr lang="es-MX">
                          <a:effectLst/>
                        </a:rPr>
                        <a:t>Diverticulitis</a:t>
                      </a:r>
                      <a:endParaRPr lang="es-MX" b="0">
                        <a:solidFill>
                          <a:srgbClr val="000000"/>
                        </a:solidFill>
                        <a:effectLst/>
                        <a:latin typeface="Source Sans Pro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s-MX">
                          <a:effectLst/>
                        </a:rPr>
                        <a:t>Gradual</a:t>
                      </a:r>
                      <a:endParaRPr lang="es-MX" b="0">
                        <a:solidFill>
                          <a:srgbClr val="000000"/>
                        </a:solidFill>
                        <a:effectLst/>
                        <a:latin typeface="Source Sans Pro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s-MX">
                          <a:effectLst/>
                        </a:rPr>
                        <a:t>LLQ</a:t>
                      </a:r>
                      <a:endParaRPr lang="es-MX" b="0">
                        <a:solidFill>
                          <a:srgbClr val="000000"/>
                        </a:solidFill>
                        <a:effectLst/>
                        <a:latin typeface="Source Sans Pro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s-MX">
                          <a:effectLst/>
                        </a:rPr>
                        <a:t>Localized</a:t>
                      </a:r>
                      <a:endParaRPr lang="es-MX" b="0">
                        <a:solidFill>
                          <a:srgbClr val="000000"/>
                        </a:solidFill>
                        <a:effectLst/>
                        <a:latin typeface="Source Sans Pro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s-MX">
                          <a:effectLst/>
                        </a:rPr>
                        <a:t>Ache</a:t>
                      </a:r>
                      <a:endParaRPr lang="es-MX" b="0">
                        <a:solidFill>
                          <a:srgbClr val="000000"/>
                        </a:solidFill>
                        <a:effectLst/>
                        <a:latin typeface="Source Sans Pro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s-MX">
                          <a:effectLst/>
                        </a:rPr>
                        <a:t>None</a:t>
                      </a:r>
                      <a:endParaRPr lang="es-MX" b="0">
                        <a:solidFill>
                          <a:srgbClr val="000000"/>
                        </a:solidFill>
                        <a:effectLst/>
                        <a:latin typeface="Source Sans Pro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endParaRPr lang="es-MX" b="0">
                        <a:solidFill>
                          <a:srgbClr val="000000"/>
                        </a:solidFill>
                        <a:effectLst/>
                        <a:latin typeface="Source Sans Pro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ase"/>
                      <a:r>
                        <a:rPr lang="es-MX">
                          <a:effectLst/>
                        </a:rPr>
                        <a:t>Perforated peptic ulcer</a:t>
                      </a:r>
                      <a:endParaRPr lang="es-MX" b="0">
                        <a:solidFill>
                          <a:srgbClr val="000000"/>
                        </a:solidFill>
                        <a:effectLst/>
                        <a:latin typeface="Source Sans Pro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s-MX">
                          <a:effectLst/>
                        </a:rPr>
                        <a:t>Sudden</a:t>
                      </a:r>
                      <a:endParaRPr lang="es-MX" b="0">
                        <a:solidFill>
                          <a:srgbClr val="000000"/>
                        </a:solidFill>
                        <a:effectLst/>
                        <a:latin typeface="Source Sans Pro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s-MX">
                          <a:effectLst/>
                        </a:rPr>
                        <a:t>Epigastrium</a:t>
                      </a:r>
                      <a:endParaRPr lang="es-MX" b="0">
                        <a:solidFill>
                          <a:srgbClr val="000000"/>
                        </a:solidFill>
                        <a:effectLst/>
                        <a:latin typeface="Source Sans Pro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s-MX">
                          <a:effectLst/>
                        </a:rPr>
                        <a:t>Localized early, diffuse late</a:t>
                      </a:r>
                      <a:endParaRPr lang="es-MX" b="0">
                        <a:solidFill>
                          <a:srgbClr val="000000"/>
                        </a:solidFill>
                        <a:effectLst/>
                        <a:latin typeface="Source Sans Pro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s-MX">
                          <a:effectLst/>
                        </a:rPr>
                        <a:t>Burning</a:t>
                      </a:r>
                      <a:endParaRPr lang="es-MX" b="0">
                        <a:solidFill>
                          <a:srgbClr val="000000"/>
                        </a:solidFill>
                        <a:effectLst/>
                        <a:latin typeface="Source Sans Pro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s-MX">
                          <a:effectLst/>
                        </a:rPr>
                        <a:t>None</a:t>
                      </a:r>
                      <a:endParaRPr lang="es-MX" b="0">
                        <a:solidFill>
                          <a:srgbClr val="000000"/>
                        </a:solidFill>
                        <a:effectLst/>
                        <a:latin typeface="Source Sans Pro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s-MX">
                          <a:effectLst/>
                        </a:rPr>
                        <a:t>+++</a:t>
                      </a:r>
                      <a:endParaRPr lang="es-MX" b="0">
                        <a:solidFill>
                          <a:srgbClr val="000000"/>
                        </a:solidFill>
                        <a:effectLst/>
                        <a:latin typeface="Source Sans Pro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ase"/>
                      <a:r>
                        <a:rPr lang="es-MX" dirty="0">
                          <a:effectLst/>
                        </a:rPr>
                        <a:t>Small </a:t>
                      </a:r>
                      <a:r>
                        <a:rPr lang="es-MX" dirty="0" err="1">
                          <a:effectLst/>
                        </a:rPr>
                        <a:t>bowel</a:t>
                      </a:r>
                      <a:r>
                        <a:rPr lang="es-MX" dirty="0">
                          <a:effectLst/>
                        </a:rPr>
                        <a:t> </a:t>
                      </a:r>
                      <a:r>
                        <a:rPr lang="es-MX" dirty="0" err="1">
                          <a:effectLst/>
                        </a:rPr>
                        <a:t>obstruction</a:t>
                      </a:r>
                      <a:endParaRPr lang="es-MX" b="0" dirty="0">
                        <a:solidFill>
                          <a:srgbClr val="000000"/>
                        </a:solidFill>
                        <a:effectLst/>
                        <a:latin typeface="Source Sans Pro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s-MX">
                          <a:effectLst/>
                        </a:rPr>
                        <a:t>Gradual</a:t>
                      </a:r>
                      <a:endParaRPr lang="es-MX" b="0">
                        <a:solidFill>
                          <a:srgbClr val="000000"/>
                        </a:solidFill>
                        <a:effectLst/>
                        <a:latin typeface="Source Sans Pro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s-MX">
                          <a:effectLst/>
                        </a:rPr>
                        <a:t>Periumbilical area</a:t>
                      </a:r>
                      <a:endParaRPr lang="es-MX" b="0">
                        <a:solidFill>
                          <a:srgbClr val="000000"/>
                        </a:solidFill>
                        <a:effectLst/>
                        <a:latin typeface="Source Sans Pro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s-MX">
                          <a:effectLst/>
                        </a:rPr>
                        <a:t>Diffuse</a:t>
                      </a:r>
                      <a:endParaRPr lang="es-MX" b="0">
                        <a:solidFill>
                          <a:srgbClr val="000000"/>
                        </a:solidFill>
                        <a:effectLst/>
                        <a:latin typeface="Source Sans Pro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s-MX">
                          <a:effectLst/>
                        </a:rPr>
                        <a:t>Cramping</a:t>
                      </a:r>
                      <a:endParaRPr lang="es-MX" b="0">
                        <a:solidFill>
                          <a:srgbClr val="000000"/>
                        </a:solidFill>
                        <a:effectLst/>
                        <a:latin typeface="Source Sans Pro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s-MX">
                          <a:effectLst/>
                        </a:rPr>
                        <a:t>None</a:t>
                      </a:r>
                      <a:endParaRPr lang="es-MX" b="0">
                        <a:solidFill>
                          <a:srgbClr val="000000"/>
                        </a:solidFill>
                        <a:effectLst/>
                        <a:latin typeface="Source Sans Pro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s-MX">
                          <a:effectLst/>
                        </a:rPr>
                        <a:t>++</a:t>
                      </a:r>
                      <a:endParaRPr lang="es-MX" b="0">
                        <a:solidFill>
                          <a:srgbClr val="000000"/>
                        </a:solidFill>
                        <a:effectLst/>
                        <a:latin typeface="Source Sans Pro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ase"/>
                      <a:r>
                        <a:rPr lang="es-MX">
                          <a:effectLst/>
                        </a:rPr>
                        <a:t>Mesenteric ischemia, infarction</a:t>
                      </a:r>
                      <a:endParaRPr lang="es-MX" b="0">
                        <a:solidFill>
                          <a:srgbClr val="000000"/>
                        </a:solidFill>
                        <a:effectLst/>
                        <a:latin typeface="Source Sans Pro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s-MX">
                          <a:effectLst/>
                        </a:rPr>
                        <a:t>Sudden</a:t>
                      </a:r>
                      <a:endParaRPr lang="es-MX" b="0">
                        <a:solidFill>
                          <a:srgbClr val="000000"/>
                        </a:solidFill>
                        <a:effectLst/>
                        <a:latin typeface="Source Sans Pro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s-MX">
                          <a:effectLst/>
                        </a:rPr>
                        <a:t>Periumbilical area</a:t>
                      </a:r>
                      <a:endParaRPr lang="es-MX" b="0">
                        <a:solidFill>
                          <a:srgbClr val="000000"/>
                        </a:solidFill>
                        <a:effectLst/>
                        <a:latin typeface="Source Sans Pro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s-MX">
                          <a:effectLst/>
                        </a:rPr>
                        <a:t>Diffuse</a:t>
                      </a:r>
                      <a:endParaRPr lang="es-MX" b="0">
                        <a:solidFill>
                          <a:srgbClr val="000000"/>
                        </a:solidFill>
                        <a:effectLst/>
                        <a:latin typeface="Source Sans Pro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s-MX">
                          <a:effectLst/>
                        </a:rPr>
                        <a:t>Agonizing</a:t>
                      </a:r>
                      <a:endParaRPr lang="es-MX" b="0">
                        <a:solidFill>
                          <a:srgbClr val="000000"/>
                        </a:solidFill>
                        <a:effectLst/>
                        <a:latin typeface="Source Sans Pro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s-MX">
                          <a:effectLst/>
                        </a:rPr>
                        <a:t>None</a:t>
                      </a:r>
                      <a:endParaRPr lang="es-MX" b="0">
                        <a:solidFill>
                          <a:srgbClr val="000000"/>
                        </a:solidFill>
                        <a:effectLst/>
                        <a:latin typeface="Source Sans Pro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s-MX">
                          <a:effectLst/>
                        </a:rPr>
                        <a:t>+++</a:t>
                      </a:r>
                      <a:endParaRPr lang="es-MX" b="0">
                        <a:solidFill>
                          <a:srgbClr val="000000"/>
                        </a:solidFill>
                        <a:effectLst/>
                        <a:latin typeface="Source Sans Pro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ase"/>
                      <a:r>
                        <a:rPr lang="es-MX">
                          <a:effectLst/>
                        </a:rPr>
                        <a:t>Ruptured abdominal aortic aneurysm</a:t>
                      </a:r>
                      <a:endParaRPr lang="es-MX" b="0">
                        <a:solidFill>
                          <a:srgbClr val="000000"/>
                        </a:solidFill>
                        <a:effectLst/>
                        <a:latin typeface="Source Sans Pro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s-MX">
                          <a:effectLst/>
                        </a:rPr>
                        <a:t>Sudden</a:t>
                      </a:r>
                      <a:endParaRPr lang="es-MX" b="0">
                        <a:solidFill>
                          <a:srgbClr val="000000"/>
                        </a:solidFill>
                        <a:effectLst/>
                        <a:latin typeface="Source Sans Pro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s-MX">
                          <a:effectLst/>
                        </a:rPr>
                        <a:t>Abdomen, back, flank</a:t>
                      </a:r>
                      <a:endParaRPr lang="es-MX" b="0">
                        <a:solidFill>
                          <a:srgbClr val="000000"/>
                        </a:solidFill>
                        <a:effectLst/>
                        <a:latin typeface="Source Sans Pro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s-MX">
                          <a:effectLst/>
                        </a:rPr>
                        <a:t>Diffuse</a:t>
                      </a:r>
                      <a:endParaRPr lang="es-MX" b="0">
                        <a:solidFill>
                          <a:srgbClr val="000000"/>
                        </a:solidFill>
                        <a:effectLst/>
                        <a:latin typeface="Source Sans Pro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s-MX">
                          <a:effectLst/>
                        </a:rPr>
                        <a:t>Tearing</a:t>
                      </a:r>
                      <a:endParaRPr lang="es-MX" b="0">
                        <a:solidFill>
                          <a:srgbClr val="000000"/>
                        </a:solidFill>
                        <a:effectLst/>
                        <a:latin typeface="Source Sans Pro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s-MX">
                          <a:effectLst/>
                        </a:rPr>
                        <a:t>None</a:t>
                      </a:r>
                      <a:endParaRPr lang="es-MX" b="0">
                        <a:solidFill>
                          <a:srgbClr val="000000"/>
                        </a:solidFill>
                        <a:effectLst/>
                        <a:latin typeface="Source Sans Pro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s-MX">
                          <a:effectLst/>
                        </a:rPr>
                        <a:t>+++</a:t>
                      </a:r>
                      <a:endParaRPr lang="es-MX" b="0">
                        <a:solidFill>
                          <a:srgbClr val="000000"/>
                        </a:solidFill>
                        <a:effectLst/>
                        <a:latin typeface="Source Sans Pro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ase"/>
                      <a:r>
                        <a:rPr lang="es-MX">
                          <a:effectLst/>
                        </a:rPr>
                        <a:t>Gastroenteritis</a:t>
                      </a:r>
                      <a:endParaRPr lang="es-MX" b="0">
                        <a:solidFill>
                          <a:srgbClr val="000000"/>
                        </a:solidFill>
                        <a:effectLst/>
                        <a:latin typeface="Source Sans Pro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s-MX">
                          <a:effectLst/>
                        </a:rPr>
                        <a:t>Gradual</a:t>
                      </a:r>
                      <a:endParaRPr lang="es-MX" b="0">
                        <a:solidFill>
                          <a:srgbClr val="000000"/>
                        </a:solidFill>
                        <a:effectLst/>
                        <a:latin typeface="Source Sans Pro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s-MX">
                          <a:effectLst/>
                        </a:rPr>
                        <a:t>Periumbilical area</a:t>
                      </a:r>
                      <a:endParaRPr lang="es-MX" b="0">
                        <a:solidFill>
                          <a:srgbClr val="000000"/>
                        </a:solidFill>
                        <a:effectLst/>
                        <a:latin typeface="Source Sans Pro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s-MX">
                          <a:effectLst/>
                        </a:rPr>
                        <a:t>Diffuse</a:t>
                      </a:r>
                      <a:endParaRPr lang="es-MX" b="0">
                        <a:solidFill>
                          <a:srgbClr val="000000"/>
                        </a:solidFill>
                        <a:effectLst/>
                        <a:latin typeface="Source Sans Pro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s-MX">
                          <a:effectLst/>
                        </a:rPr>
                        <a:t>Spasmodic</a:t>
                      </a:r>
                      <a:endParaRPr lang="es-MX" b="0">
                        <a:solidFill>
                          <a:srgbClr val="000000"/>
                        </a:solidFill>
                        <a:effectLst/>
                        <a:latin typeface="Source Sans Pro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s-MX">
                          <a:effectLst/>
                        </a:rPr>
                        <a:t>None</a:t>
                      </a:r>
                      <a:endParaRPr lang="es-MX" b="0">
                        <a:solidFill>
                          <a:srgbClr val="000000"/>
                        </a:solidFill>
                        <a:effectLst/>
                        <a:latin typeface="Source Sans Pro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s-MX">
                          <a:effectLst/>
                        </a:rPr>
                        <a:t>+ to ++</a:t>
                      </a:r>
                      <a:endParaRPr lang="es-MX" b="0">
                        <a:solidFill>
                          <a:srgbClr val="000000"/>
                        </a:solidFill>
                        <a:effectLst/>
                        <a:latin typeface="Source Sans Pro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ase"/>
                      <a:r>
                        <a:rPr lang="es-MX">
                          <a:effectLst/>
                        </a:rPr>
                        <a:t>Pelvic inflammatory disease</a:t>
                      </a:r>
                      <a:endParaRPr lang="es-MX" b="0">
                        <a:solidFill>
                          <a:srgbClr val="000000"/>
                        </a:solidFill>
                        <a:effectLst/>
                        <a:latin typeface="Source Sans Pro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s-MX">
                          <a:effectLst/>
                        </a:rPr>
                        <a:t>Gradual</a:t>
                      </a:r>
                      <a:endParaRPr lang="es-MX" b="0">
                        <a:solidFill>
                          <a:srgbClr val="000000"/>
                        </a:solidFill>
                        <a:effectLst/>
                        <a:latin typeface="Source Sans Pro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s-MX">
                          <a:effectLst/>
                        </a:rPr>
                        <a:t>Either LQ, pelvis</a:t>
                      </a:r>
                      <a:endParaRPr lang="es-MX" b="0">
                        <a:solidFill>
                          <a:srgbClr val="000000"/>
                        </a:solidFill>
                        <a:effectLst/>
                        <a:latin typeface="Source Sans Pro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s-MX">
                          <a:effectLst/>
                        </a:rPr>
                        <a:t>Localized</a:t>
                      </a:r>
                      <a:endParaRPr lang="es-MX" b="0">
                        <a:solidFill>
                          <a:srgbClr val="000000"/>
                        </a:solidFill>
                        <a:effectLst/>
                        <a:latin typeface="Source Sans Pro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s-MX">
                          <a:effectLst/>
                        </a:rPr>
                        <a:t>Ache</a:t>
                      </a:r>
                      <a:endParaRPr lang="es-MX" b="0">
                        <a:solidFill>
                          <a:srgbClr val="000000"/>
                        </a:solidFill>
                        <a:effectLst/>
                        <a:latin typeface="Source Sans Pro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s-MX">
                          <a:effectLst/>
                        </a:rPr>
                        <a:t>Upper thigh</a:t>
                      </a:r>
                      <a:endParaRPr lang="es-MX" b="0">
                        <a:solidFill>
                          <a:srgbClr val="000000"/>
                        </a:solidFill>
                        <a:effectLst/>
                        <a:latin typeface="Source Sans Pro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s-MX">
                          <a:effectLst/>
                        </a:rPr>
                        <a:t>++</a:t>
                      </a:r>
                      <a:endParaRPr lang="es-MX" b="0">
                        <a:solidFill>
                          <a:srgbClr val="000000"/>
                        </a:solidFill>
                        <a:effectLst/>
                        <a:latin typeface="Source Sans Pro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ase"/>
                      <a:r>
                        <a:rPr lang="es-MX">
                          <a:effectLst/>
                        </a:rPr>
                        <a:t>Ruptured ectopic pregnancy</a:t>
                      </a:r>
                      <a:endParaRPr lang="es-MX" b="0">
                        <a:solidFill>
                          <a:srgbClr val="000000"/>
                        </a:solidFill>
                        <a:effectLst/>
                        <a:latin typeface="Source Sans Pro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s-MX">
                          <a:effectLst/>
                        </a:rPr>
                        <a:t>Sudden</a:t>
                      </a:r>
                      <a:endParaRPr lang="es-MX" b="0">
                        <a:solidFill>
                          <a:srgbClr val="000000"/>
                        </a:solidFill>
                        <a:effectLst/>
                        <a:latin typeface="Source Sans Pro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s-MX">
                          <a:effectLst/>
                        </a:rPr>
                        <a:t>Either LQ, pelvis</a:t>
                      </a:r>
                      <a:endParaRPr lang="es-MX" b="0">
                        <a:solidFill>
                          <a:srgbClr val="000000"/>
                        </a:solidFill>
                        <a:effectLst/>
                        <a:latin typeface="Source Sans Pro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s-MX">
                          <a:effectLst/>
                        </a:rPr>
                        <a:t>Localized</a:t>
                      </a:r>
                      <a:endParaRPr lang="es-MX" b="0">
                        <a:solidFill>
                          <a:srgbClr val="000000"/>
                        </a:solidFill>
                        <a:effectLst/>
                        <a:latin typeface="Source Sans Pro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s-MX">
                          <a:effectLst/>
                        </a:rPr>
                        <a:t>Sharp</a:t>
                      </a:r>
                      <a:endParaRPr lang="es-MX" b="0">
                        <a:solidFill>
                          <a:srgbClr val="000000"/>
                        </a:solidFill>
                        <a:effectLst/>
                        <a:latin typeface="Source Sans Pro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s-MX">
                          <a:effectLst/>
                        </a:rPr>
                        <a:t>None</a:t>
                      </a:r>
                      <a:endParaRPr lang="es-MX" b="0">
                        <a:solidFill>
                          <a:srgbClr val="000000"/>
                        </a:solidFill>
                        <a:effectLst/>
                        <a:latin typeface="Source Sans Pro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s-MX" dirty="0">
                          <a:effectLst/>
                        </a:rPr>
                        <a:t>++</a:t>
                      </a:r>
                      <a:endParaRPr lang="es-MX" b="0" dirty="0">
                        <a:solidFill>
                          <a:srgbClr val="000000"/>
                        </a:solidFill>
                        <a:effectLst/>
                        <a:latin typeface="Source Sans Pro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4770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7 L -0.00052 -0.7004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35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Cronología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1762" y="1676400"/>
            <a:ext cx="6848475" cy="521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27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EF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ABC</a:t>
            </a:r>
          </a:p>
          <a:p>
            <a:r>
              <a:rPr lang="es-MX" dirty="0" smtClean="0"/>
              <a:t>Habilidad para conversar</a:t>
            </a:r>
          </a:p>
          <a:p>
            <a:r>
              <a:rPr lang="es-MX" dirty="0" smtClean="0"/>
              <a:t>Patrón respiratorio</a:t>
            </a:r>
          </a:p>
          <a:p>
            <a:r>
              <a:rPr lang="es-MX" dirty="0" smtClean="0"/>
              <a:t>Posición</a:t>
            </a:r>
          </a:p>
          <a:p>
            <a:r>
              <a:rPr lang="es-MX" dirty="0" smtClean="0"/>
              <a:t>Grado de incomodidad</a:t>
            </a:r>
          </a:p>
          <a:p>
            <a:r>
              <a:rPr lang="es-MX" dirty="0" smtClean="0"/>
              <a:t>Expresión facial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316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Exploración Abdominal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Auscultación</a:t>
            </a:r>
          </a:p>
          <a:p>
            <a:endParaRPr lang="es-MX" dirty="0" smtClean="0"/>
          </a:p>
          <a:p>
            <a:endParaRPr lang="es-MX" dirty="0" smtClean="0"/>
          </a:p>
          <a:p>
            <a:r>
              <a:rPr lang="es-MX" dirty="0" smtClean="0"/>
              <a:t>Percusión</a:t>
            </a:r>
          </a:p>
          <a:p>
            <a:endParaRPr lang="es-MX" dirty="0" smtClean="0"/>
          </a:p>
          <a:p>
            <a:endParaRPr lang="es-MX" dirty="0" smtClean="0"/>
          </a:p>
          <a:p>
            <a:r>
              <a:rPr lang="es-MX" dirty="0" smtClean="0"/>
              <a:t>Palpación</a:t>
            </a:r>
          </a:p>
          <a:p>
            <a:endParaRPr lang="es-MX" dirty="0" smtClean="0"/>
          </a:p>
        </p:txBody>
      </p:sp>
    </p:spTree>
    <p:extLst>
      <p:ext uri="{BB962C8B-B14F-4D97-AF65-F5344CB8AC3E}">
        <p14:creationId xmlns:p14="http://schemas.microsoft.com/office/powerpoint/2010/main" val="393109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Estudios de Laboratorio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BHC</a:t>
            </a:r>
          </a:p>
          <a:p>
            <a:r>
              <a:rPr lang="es-MX" dirty="0" smtClean="0"/>
              <a:t>QS</a:t>
            </a:r>
          </a:p>
          <a:p>
            <a:r>
              <a:rPr lang="es-MX" dirty="0" smtClean="0"/>
              <a:t>ESC</a:t>
            </a:r>
          </a:p>
          <a:p>
            <a:r>
              <a:rPr lang="es-MX" dirty="0" smtClean="0"/>
              <a:t>EGO</a:t>
            </a:r>
          </a:p>
          <a:p>
            <a:r>
              <a:rPr lang="es-MX" dirty="0" smtClean="0"/>
              <a:t>PIE</a:t>
            </a:r>
          </a:p>
          <a:p>
            <a:r>
              <a:rPr lang="es-MX" dirty="0" smtClean="0"/>
              <a:t>PFH</a:t>
            </a:r>
          </a:p>
          <a:p>
            <a:r>
              <a:rPr lang="es-MX" dirty="0" smtClean="0"/>
              <a:t>Amilasa/Lipasa</a:t>
            </a:r>
          </a:p>
          <a:p>
            <a:r>
              <a:rPr lang="es-MX" dirty="0" smtClean="0"/>
              <a:t>GA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4152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TAC de Abdomen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Apendicitis</a:t>
            </a:r>
          </a:p>
          <a:p>
            <a:pPr lvl="1"/>
            <a:r>
              <a:rPr lang="es-MX" dirty="0" smtClean="0"/>
              <a:t>Era Pre-TAC Clínica con especificidad de 80%</a:t>
            </a:r>
          </a:p>
          <a:p>
            <a:pPr lvl="1"/>
            <a:r>
              <a:rPr lang="es-MX" dirty="0" smtClean="0"/>
              <a:t>TAC </a:t>
            </a:r>
          </a:p>
          <a:p>
            <a:pPr lvl="2"/>
            <a:r>
              <a:rPr lang="es-MX" dirty="0" smtClean="0"/>
              <a:t>Sensibilidad 94%</a:t>
            </a:r>
          </a:p>
          <a:p>
            <a:pPr lvl="2"/>
            <a:r>
              <a:rPr lang="es-MX" dirty="0" smtClean="0"/>
              <a:t>Especificidad 95%</a:t>
            </a:r>
          </a:p>
          <a:p>
            <a:pPr lvl="2"/>
            <a:endParaRPr lang="es-MX" dirty="0" smtClean="0"/>
          </a:p>
          <a:p>
            <a:r>
              <a:rPr lang="es-MX" dirty="0" smtClean="0"/>
              <a:t>TAC negativa: excluye trastornos comunes</a:t>
            </a:r>
          </a:p>
          <a:p>
            <a:endParaRPr lang="es-MX" dirty="0" smtClean="0"/>
          </a:p>
        </p:txBody>
      </p:sp>
    </p:spTree>
    <p:extLst>
      <p:ext uri="{BB962C8B-B14F-4D97-AF65-F5344CB8AC3E}">
        <p14:creationId xmlns:p14="http://schemas.microsoft.com/office/powerpoint/2010/main" val="293368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altLang="es-MX" dirty="0" smtClean="0">
                <a:latin typeface="Calibri" panose="020F0502020204030204" pitchFamily="34" charset="0"/>
              </a:rPr>
              <a:t>Abdomen Agudo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20000" y="2387600"/>
            <a:ext cx="10233800" cy="4351338"/>
          </a:xfrm>
        </p:spPr>
        <p:txBody>
          <a:bodyPr/>
          <a:lstStyle/>
          <a:p>
            <a:r>
              <a:rPr lang="es-ES_tradnl" altLang="es-MX" dirty="0">
                <a:latin typeface="Calibri" panose="020F0502020204030204" pitchFamily="34" charset="0"/>
              </a:rPr>
              <a:t> Síndrome caracterizado por dolor localizado en el abdomen, acompañado o no por otras manifestaciones de aparición brusca, cuya tratamiento frecuentemente es quirúrgico.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5946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Ultrasonido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US Abdominal</a:t>
            </a:r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r>
              <a:rPr lang="es-MX" dirty="0" smtClean="0"/>
              <a:t>FAST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7860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ChangeArrowheads="1"/>
          </p:cNvSpPr>
          <p:nvPr/>
        </p:nvSpPr>
        <p:spPr bwMode="auto">
          <a:xfrm>
            <a:off x="571500" y="1611312"/>
            <a:ext cx="5626099" cy="4600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None/>
            </a:pPr>
            <a:r>
              <a:rPr lang="es-ES_tradnl" altLang="es-MX" sz="2800" u="sng" dirty="0">
                <a:latin typeface="+mj-lt"/>
              </a:rPr>
              <a:t>Ventajas</a:t>
            </a:r>
            <a:r>
              <a:rPr lang="es-ES_tradnl" altLang="es-MX" sz="2800" dirty="0">
                <a:latin typeface="+mj-lt"/>
              </a:rPr>
              <a:t>:</a:t>
            </a:r>
          </a:p>
          <a:p>
            <a:pPr lvl="1" eaLnBrk="1" hangingPunct="1">
              <a:spcBef>
                <a:spcPts val="500"/>
              </a:spcBef>
              <a:spcAft>
                <a:spcPts val="500"/>
              </a:spcAft>
              <a:buClr>
                <a:schemeClr val="tx1"/>
              </a:buClr>
              <a:buSzPct val="75000"/>
              <a:buFont typeface="Monotype Sorts"/>
              <a:buChar char="u"/>
            </a:pPr>
            <a:r>
              <a:rPr lang="es-ES_tradnl" altLang="es-MX" sz="2800" b="1" dirty="0">
                <a:latin typeface="+mj-lt"/>
              </a:rPr>
              <a:t>Capacidad </a:t>
            </a:r>
            <a:r>
              <a:rPr lang="es-ES_tradnl" altLang="es-MX" sz="2800" b="1" dirty="0" err="1">
                <a:latin typeface="+mj-lt"/>
              </a:rPr>
              <a:t>multiplanar</a:t>
            </a:r>
            <a:endParaRPr lang="es-ES_tradnl" altLang="es-MX" sz="2800" b="1" dirty="0">
              <a:latin typeface="+mj-lt"/>
            </a:endParaRPr>
          </a:p>
          <a:p>
            <a:pPr lvl="1" eaLnBrk="1" hangingPunct="1">
              <a:spcBef>
                <a:spcPts val="500"/>
              </a:spcBef>
              <a:spcAft>
                <a:spcPts val="500"/>
              </a:spcAft>
              <a:buClr>
                <a:schemeClr val="tx1"/>
              </a:buClr>
              <a:buSzPct val="75000"/>
              <a:buFont typeface="Monotype Sorts"/>
              <a:buChar char="u"/>
            </a:pPr>
            <a:r>
              <a:rPr lang="es-ES_tradnl" altLang="es-MX" sz="2800" b="1" dirty="0">
                <a:latin typeface="+mj-lt"/>
              </a:rPr>
              <a:t>Se efectúa en tiempo real</a:t>
            </a:r>
          </a:p>
          <a:p>
            <a:pPr lvl="1" eaLnBrk="1" hangingPunct="1">
              <a:spcBef>
                <a:spcPts val="500"/>
              </a:spcBef>
              <a:spcAft>
                <a:spcPts val="500"/>
              </a:spcAft>
              <a:buClr>
                <a:schemeClr val="tx1"/>
              </a:buClr>
              <a:buSzPct val="75000"/>
              <a:buFont typeface="Monotype Sorts"/>
              <a:buChar char="u"/>
            </a:pPr>
            <a:r>
              <a:rPr lang="es-ES_tradnl" altLang="es-MX" sz="2800" b="1" dirty="0">
                <a:latin typeface="+mj-lt"/>
              </a:rPr>
              <a:t>Rapidez de ejecución</a:t>
            </a:r>
          </a:p>
          <a:p>
            <a:pPr lvl="1" eaLnBrk="1" hangingPunct="1">
              <a:spcBef>
                <a:spcPts val="500"/>
              </a:spcBef>
              <a:spcAft>
                <a:spcPts val="500"/>
              </a:spcAft>
              <a:buClr>
                <a:schemeClr val="tx1"/>
              </a:buClr>
              <a:buSzPct val="75000"/>
              <a:buFont typeface="Monotype Sorts"/>
              <a:buChar char="u"/>
            </a:pPr>
            <a:r>
              <a:rPr lang="es-ES_tradnl" altLang="es-MX" sz="2800" b="1" dirty="0">
                <a:latin typeface="+mj-lt"/>
              </a:rPr>
              <a:t>Ausencia de radiaciones ionizantes</a:t>
            </a:r>
          </a:p>
          <a:p>
            <a:pPr lvl="1" eaLnBrk="1" hangingPunct="1">
              <a:spcBef>
                <a:spcPts val="500"/>
              </a:spcBef>
              <a:spcAft>
                <a:spcPts val="500"/>
              </a:spcAft>
              <a:buClr>
                <a:schemeClr val="tx1"/>
              </a:buClr>
              <a:buSzPct val="75000"/>
              <a:buFont typeface="Monotype Sorts"/>
              <a:buChar char="u"/>
            </a:pPr>
            <a:r>
              <a:rPr lang="es-ES_tradnl" altLang="es-MX" sz="2800" b="1" dirty="0">
                <a:latin typeface="+mj-lt"/>
              </a:rPr>
              <a:t>Bajo costo</a:t>
            </a:r>
          </a:p>
          <a:p>
            <a:pPr lvl="1" eaLnBrk="1" hangingPunct="1">
              <a:spcBef>
                <a:spcPts val="500"/>
              </a:spcBef>
              <a:spcAft>
                <a:spcPts val="500"/>
              </a:spcAft>
              <a:buClr>
                <a:schemeClr val="tx1"/>
              </a:buClr>
              <a:buSzPct val="75000"/>
              <a:buFont typeface="Monotype Sorts"/>
              <a:buChar char="u"/>
            </a:pPr>
            <a:r>
              <a:rPr lang="es-ES_tradnl" altLang="es-MX" sz="2800" b="1" dirty="0">
                <a:latin typeface="+mj-lt"/>
              </a:rPr>
              <a:t>Puede realizarse al pie de la cama</a:t>
            </a:r>
          </a:p>
        </p:txBody>
      </p:sp>
      <p:sp>
        <p:nvSpPr>
          <p:cNvPr id="27651" name="Text Box 7"/>
          <p:cNvSpPr txBox="1">
            <a:spLocks noChangeArrowheads="1"/>
          </p:cNvSpPr>
          <p:nvPr/>
        </p:nvSpPr>
        <p:spPr bwMode="auto">
          <a:xfrm>
            <a:off x="1228724" y="576945"/>
            <a:ext cx="353654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_tradnl" altLang="es-MX" sz="5400" u="sng" dirty="0" smtClean="0">
                <a:latin typeface="+mj-lt"/>
              </a:rPr>
              <a:t>Ultrasonido</a:t>
            </a:r>
            <a:endParaRPr lang="es-ES" altLang="es-MX" sz="5400" u="sng" dirty="0">
              <a:latin typeface="+mj-lt"/>
            </a:endParaRPr>
          </a:p>
        </p:txBody>
      </p:sp>
      <p:sp>
        <p:nvSpPr>
          <p:cNvPr id="27652" name="Rectangle 8"/>
          <p:cNvSpPr>
            <a:spLocks noChangeArrowheads="1"/>
          </p:cNvSpPr>
          <p:nvPr/>
        </p:nvSpPr>
        <p:spPr bwMode="auto">
          <a:xfrm>
            <a:off x="6375400" y="1734685"/>
            <a:ext cx="3810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None/>
            </a:pPr>
            <a:r>
              <a:rPr lang="es-ES_tradnl" altLang="es-MX" sz="2800" u="sng" dirty="0">
                <a:latin typeface="+mj-lt"/>
              </a:rPr>
              <a:t>Desventajas</a:t>
            </a:r>
            <a:r>
              <a:rPr lang="es-ES_tradnl" altLang="es-MX" sz="2800" dirty="0">
                <a:latin typeface="+mj-lt"/>
              </a:rPr>
              <a:t>:</a:t>
            </a:r>
          </a:p>
          <a:p>
            <a:pPr lvl="1" eaLnBrk="1" hangingPunct="1">
              <a:spcBef>
                <a:spcPct val="20000"/>
              </a:spcBef>
              <a:buClr>
                <a:srgbClr val="FFFF00"/>
              </a:buClr>
              <a:buSzPct val="75000"/>
              <a:buFontTx/>
              <a:buChar char="•"/>
            </a:pPr>
            <a:r>
              <a:rPr lang="es-ES_tradnl" altLang="es-MX" sz="2800" b="1" dirty="0">
                <a:latin typeface="+mj-lt"/>
              </a:rPr>
              <a:t>Operador dependiente</a:t>
            </a:r>
          </a:p>
          <a:p>
            <a:pPr lvl="1" eaLnBrk="1" hangingPunct="1">
              <a:spcBef>
                <a:spcPct val="20000"/>
              </a:spcBef>
              <a:buClr>
                <a:srgbClr val="FFFF00"/>
              </a:buClr>
              <a:buSzPct val="75000"/>
              <a:buFontTx/>
              <a:buChar char="•"/>
            </a:pPr>
            <a:r>
              <a:rPr lang="es-ES_tradnl" altLang="es-MX" sz="2800" b="1" dirty="0">
                <a:latin typeface="+mj-lt"/>
              </a:rPr>
              <a:t> Limitada por:</a:t>
            </a:r>
          </a:p>
          <a:p>
            <a:pPr lvl="2" eaLnBrk="1" hangingPunct="1">
              <a:spcBef>
                <a:spcPct val="20000"/>
              </a:spcBef>
              <a:buClr>
                <a:schemeClr val="tx2"/>
              </a:buClr>
              <a:buSzPct val="65000"/>
              <a:buFont typeface="Monotype Sorts"/>
              <a:buChar char="u"/>
            </a:pPr>
            <a:r>
              <a:rPr lang="es-ES_tradnl" altLang="es-MX" sz="2800" b="1" dirty="0">
                <a:latin typeface="+mj-lt"/>
              </a:rPr>
              <a:t>Gas intestinal</a:t>
            </a:r>
          </a:p>
          <a:p>
            <a:pPr lvl="2" eaLnBrk="1" hangingPunct="1">
              <a:spcBef>
                <a:spcPct val="20000"/>
              </a:spcBef>
              <a:buClr>
                <a:schemeClr val="tx2"/>
              </a:buClr>
              <a:buSzPct val="65000"/>
              <a:buFont typeface="Monotype Sorts"/>
              <a:buChar char="u"/>
            </a:pPr>
            <a:r>
              <a:rPr lang="es-ES_tradnl" altLang="es-MX" sz="2800" b="1" dirty="0">
                <a:latin typeface="+mj-lt"/>
              </a:rPr>
              <a:t>Obesidad</a:t>
            </a:r>
          </a:p>
          <a:p>
            <a:pPr lvl="2" eaLnBrk="1" hangingPunct="1">
              <a:spcBef>
                <a:spcPct val="20000"/>
              </a:spcBef>
              <a:buClr>
                <a:schemeClr val="tx2"/>
              </a:buClr>
              <a:buSzPct val="65000"/>
              <a:buFont typeface="Monotype Sorts"/>
              <a:buNone/>
            </a:pPr>
            <a:endParaRPr lang="es-ES_tradnl" altLang="es-MX" sz="2800" b="1" dirty="0">
              <a:latin typeface="+mj-lt"/>
            </a:endParaRPr>
          </a:p>
        </p:txBody>
      </p:sp>
      <p:sp>
        <p:nvSpPr>
          <p:cNvPr id="27653" name="Line 9"/>
          <p:cNvSpPr>
            <a:spLocks noChangeShapeType="1"/>
          </p:cNvSpPr>
          <p:nvPr/>
        </p:nvSpPr>
        <p:spPr bwMode="auto">
          <a:xfrm>
            <a:off x="6168570" y="1734685"/>
            <a:ext cx="0" cy="3733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3729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Radiografía de Abdomen AP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Examinar rutinariamente:</a:t>
            </a:r>
          </a:p>
          <a:p>
            <a:pPr marL="0" indent="0">
              <a:buNone/>
            </a:pPr>
            <a:endParaRPr lang="es-MX" dirty="0" smtClean="0"/>
          </a:p>
          <a:p>
            <a:pPr lvl="1"/>
            <a:r>
              <a:rPr lang="es-MX" dirty="0" smtClean="0"/>
              <a:t>Sombra del Psoas</a:t>
            </a:r>
          </a:p>
          <a:p>
            <a:pPr marL="457200" lvl="1" indent="0">
              <a:buNone/>
            </a:pPr>
            <a:endParaRPr lang="es-MX" dirty="0" smtClean="0"/>
          </a:p>
          <a:p>
            <a:pPr lvl="1"/>
            <a:r>
              <a:rPr lang="es-MX" dirty="0" smtClean="0"/>
              <a:t>Patrón aéreo intestinal</a:t>
            </a:r>
          </a:p>
          <a:p>
            <a:pPr marL="457200" lvl="1" indent="0">
              <a:buNone/>
            </a:pPr>
            <a:endParaRPr lang="es-MX" dirty="0" smtClean="0"/>
          </a:p>
          <a:p>
            <a:pPr lvl="1"/>
            <a:r>
              <a:rPr lang="es-MX" dirty="0" smtClean="0"/>
              <a:t>Aire ectópico</a:t>
            </a:r>
          </a:p>
          <a:p>
            <a:pPr marL="457200" lvl="1" indent="0">
              <a:buNone/>
            </a:pPr>
            <a:endParaRPr lang="es-MX" dirty="0" smtClean="0"/>
          </a:p>
          <a:p>
            <a:pPr lvl="1"/>
            <a:r>
              <a:rPr lang="es-MX" dirty="0" smtClean="0"/>
              <a:t>Líquido libre intraperitoneal</a:t>
            </a:r>
          </a:p>
        </p:txBody>
      </p:sp>
    </p:spTree>
    <p:extLst>
      <p:ext uri="{BB962C8B-B14F-4D97-AF65-F5344CB8AC3E}">
        <p14:creationId xmlns:p14="http://schemas.microsoft.com/office/powerpoint/2010/main" val="424294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Laparoscopia</a:t>
            </a:r>
            <a:endParaRPr lang="es-MX" dirty="0"/>
          </a:p>
        </p:txBody>
      </p:sp>
      <p:sp>
        <p:nvSpPr>
          <p:cNvPr id="4" name="Rectangle 1027"/>
          <p:cNvSpPr>
            <a:spLocks noChangeArrowheads="1"/>
          </p:cNvSpPr>
          <p:nvPr/>
        </p:nvSpPr>
        <p:spPr bwMode="auto">
          <a:xfrm>
            <a:off x="1066799" y="2133599"/>
            <a:ext cx="10138229" cy="4310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None/>
            </a:pPr>
            <a:r>
              <a:rPr lang="es-ES_tradnl" altLang="es-MX" sz="2800" b="1" dirty="0" smtClean="0">
                <a:latin typeface="+mj-lt"/>
              </a:rPr>
              <a:t>Objetivos:</a:t>
            </a:r>
          </a:p>
          <a:p>
            <a:pPr eaLnBrk="1" hangingPunct="1">
              <a:lnSpc>
                <a:spcPct val="17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</a:pPr>
            <a:r>
              <a:rPr lang="es-ES_tradnl" altLang="es-MX" sz="2800" b="1" dirty="0" smtClean="0">
                <a:latin typeface="+mj-lt"/>
              </a:rPr>
              <a:t>Diagnóstico</a:t>
            </a:r>
          </a:p>
          <a:p>
            <a:pPr eaLnBrk="1" hangingPunct="1">
              <a:lnSpc>
                <a:spcPct val="17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</a:pPr>
            <a:r>
              <a:rPr lang="es-ES_tradnl" altLang="es-MX" sz="2800" b="1" dirty="0" smtClean="0">
                <a:latin typeface="+mj-lt"/>
              </a:rPr>
              <a:t>Diagnóstico/</a:t>
            </a:r>
            <a:r>
              <a:rPr lang="es-ES_tradnl" altLang="es-MX" sz="2800" b="1" dirty="0" err="1" smtClean="0">
                <a:latin typeface="+mj-lt"/>
              </a:rPr>
              <a:t>Terapeutico</a:t>
            </a:r>
            <a:endParaRPr lang="es-ES_tradnl" altLang="es-MX" sz="2800" b="1" dirty="0">
              <a:latin typeface="+mj-lt"/>
            </a:endParaRPr>
          </a:p>
          <a:p>
            <a:pPr eaLnBrk="1" hangingPunct="1">
              <a:lnSpc>
                <a:spcPct val="17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</a:pPr>
            <a:r>
              <a:rPr lang="es-ES_tradnl" altLang="es-MX" sz="2800" b="1" dirty="0" smtClean="0">
                <a:latin typeface="+mj-lt"/>
              </a:rPr>
              <a:t>Tratamiento</a:t>
            </a:r>
            <a:endParaRPr lang="es-ES_tradnl" altLang="es-MX" sz="2800" b="1" dirty="0">
              <a:latin typeface="+mj-lt"/>
            </a:endParaRPr>
          </a:p>
          <a:p>
            <a:pPr eaLnBrk="1" hangingPunct="1">
              <a:lnSpc>
                <a:spcPct val="17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</a:pPr>
            <a:r>
              <a:rPr lang="es-ES_tradnl" altLang="es-MX" sz="2800" b="1" dirty="0" smtClean="0">
                <a:latin typeface="+mj-lt"/>
              </a:rPr>
              <a:t>Indicación de </a:t>
            </a:r>
            <a:r>
              <a:rPr lang="es-ES_tradnl" altLang="es-MX" sz="2800" b="1" dirty="0" err="1" smtClean="0">
                <a:latin typeface="+mj-lt"/>
              </a:rPr>
              <a:t>Lapartomía</a:t>
            </a:r>
            <a:endParaRPr lang="es-ES_tradnl" altLang="es-MX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3743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701222" y="303667"/>
            <a:ext cx="7499350" cy="1143000"/>
          </a:xfrm>
        </p:spPr>
        <p:txBody>
          <a:bodyPr/>
          <a:lstStyle/>
          <a:p>
            <a:pPr>
              <a:defRPr/>
            </a:pPr>
            <a:r>
              <a:rPr lang="es-ES_tradnl" sz="3200" dirty="0">
                <a:solidFill>
                  <a:schemeClr val="tx1"/>
                </a:solidFill>
              </a:rPr>
              <a:t>ABDOMEN AGUDO QUIRURGICO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2408" y="1995715"/>
            <a:ext cx="7162800" cy="3810000"/>
          </a:xfrm>
          <a:noFill/>
        </p:spPr>
        <p:txBody>
          <a:bodyPr/>
          <a:lstStyle/>
          <a:p>
            <a:pPr>
              <a:buFont typeface="Monotype Sorts"/>
              <a:buNone/>
            </a:pPr>
            <a:r>
              <a:rPr lang="es-ES_tradnl" altLang="es-MX" dirty="0" smtClean="0">
                <a:solidFill>
                  <a:schemeClr val="tx1"/>
                </a:solidFill>
                <a:latin typeface="+mj-lt"/>
              </a:rPr>
              <a:t>Síndromes Quirúrgicos (</a:t>
            </a:r>
            <a:r>
              <a:rPr lang="es-ES_tradnl" altLang="es-MX" dirty="0" err="1" smtClean="0">
                <a:solidFill>
                  <a:schemeClr val="tx1"/>
                </a:solidFill>
                <a:latin typeface="+mj-lt"/>
              </a:rPr>
              <a:t>Chrismann</a:t>
            </a:r>
            <a:r>
              <a:rPr lang="es-ES_tradnl" altLang="es-MX" dirty="0" smtClean="0">
                <a:solidFill>
                  <a:schemeClr val="tx1"/>
                </a:solidFill>
                <a:latin typeface="+mj-lt"/>
              </a:rPr>
              <a:t>):</a:t>
            </a:r>
            <a:endParaRPr lang="es-ES_tradnl" altLang="es-MX" dirty="0" smtClean="0">
              <a:solidFill>
                <a:schemeClr val="tx1"/>
              </a:solidFill>
              <a:latin typeface="+mj-lt"/>
            </a:endParaRPr>
          </a:p>
          <a:p>
            <a:pPr algn="ctr">
              <a:buFont typeface="Monotype Sorts"/>
              <a:buNone/>
            </a:pPr>
            <a:endParaRPr lang="es-ES_tradnl" altLang="es-MX" dirty="0" smtClean="0">
              <a:solidFill>
                <a:schemeClr val="tx1"/>
              </a:solidFill>
              <a:latin typeface="+mj-lt"/>
            </a:endParaRPr>
          </a:p>
          <a:p>
            <a:pPr lvl="1"/>
            <a:r>
              <a:rPr lang="es-ES_tradnl" altLang="es-MX" dirty="0" err="1" smtClean="0">
                <a:solidFill>
                  <a:schemeClr val="tx1"/>
                </a:solidFill>
                <a:latin typeface="+mj-lt"/>
              </a:rPr>
              <a:t>Sx</a:t>
            </a:r>
            <a:r>
              <a:rPr lang="es-ES_tradnl" altLang="es-MX" dirty="0" smtClean="0">
                <a:solidFill>
                  <a:schemeClr val="tx1"/>
                </a:solidFill>
                <a:latin typeface="+mj-lt"/>
              </a:rPr>
              <a:t> Inflamatorio</a:t>
            </a:r>
            <a:endParaRPr lang="es-ES_tradnl" altLang="es-MX" dirty="0" smtClean="0">
              <a:solidFill>
                <a:schemeClr val="tx1"/>
              </a:solidFill>
              <a:latin typeface="+mj-lt"/>
            </a:endParaRPr>
          </a:p>
          <a:p>
            <a:pPr lvl="1"/>
            <a:r>
              <a:rPr lang="es-ES_tradnl" altLang="es-MX" dirty="0" err="1" smtClean="0">
                <a:solidFill>
                  <a:schemeClr val="tx1"/>
                </a:solidFill>
                <a:latin typeface="+mj-lt"/>
              </a:rPr>
              <a:t>Sx</a:t>
            </a:r>
            <a:r>
              <a:rPr lang="es-ES_tradnl" altLang="es-MX" dirty="0" smtClean="0">
                <a:solidFill>
                  <a:schemeClr val="tx1"/>
                </a:solidFill>
                <a:latin typeface="+mj-lt"/>
              </a:rPr>
              <a:t> Hemorrágico</a:t>
            </a:r>
          </a:p>
          <a:p>
            <a:pPr lvl="1"/>
            <a:r>
              <a:rPr lang="es-ES_tradnl" altLang="es-MX" dirty="0" err="1" smtClean="0">
                <a:solidFill>
                  <a:schemeClr val="tx1"/>
                </a:solidFill>
                <a:latin typeface="+mj-lt"/>
              </a:rPr>
              <a:t>Sx</a:t>
            </a:r>
            <a:r>
              <a:rPr lang="es-ES_tradnl" altLang="es-MX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s-ES_tradnl" altLang="es-MX" dirty="0" err="1" smtClean="0">
                <a:solidFill>
                  <a:schemeClr val="tx1"/>
                </a:solidFill>
                <a:latin typeface="+mj-lt"/>
              </a:rPr>
              <a:t>Perforativo</a:t>
            </a:r>
            <a:endParaRPr lang="es-ES_tradnl" altLang="es-MX" dirty="0" smtClean="0">
              <a:solidFill>
                <a:schemeClr val="tx1"/>
              </a:solidFill>
              <a:latin typeface="+mj-lt"/>
            </a:endParaRPr>
          </a:p>
          <a:p>
            <a:pPr lvl="1"/>
            <a:r>
              <a:rPr lang="es-ES_tradnl" altLang="es-MX" dirty="0" err="1" smtClean="0">
                <a:solidFill>
                  <a:schemeClr val="tx1"/>
                </a:solidFill>
                <a:latin typeface="+mj-lt"/>
              </a:rPr>
              <a:t>Sx</a:t>
            </a:r>
            <a:r>
              <a:rPr lang="es-ES_tradnl" altLang="es-MX" dirty="0" smtClean="0">
                <a:solidFill>
                  <a:schemeClr val="tx1"/>
                </a:solidFill>
                <a:latin typeface="+mj-lt"/>
              </a:rPr>
              <a:t> Obstructivo</a:t>
            </a:r>
          </a:p>
          <a:p>
            <a:pPr lvl="1"/>
            <a:r>
              <a:rPr lang="es-ES_tradnl" altLang="es-MX" dirty="0" err="1" smtClean="0">
                <a:solidFill>
                  <a:schemeClr val="tx1"/>
                </a:solidFill>
                <a:latin typeface="+mj-lt"/>
              </a:rPr>
              <a:t>Sx</a:t>
            </a:r>
            <a:r>
              <a:rPr lang="es-ES_tradnl" altLang="es-MX" dirty="0" smtClean="0">
                <a:solidFill>
                  <a:schemeClr val="tx1"/>
                </a:solidFill>
                <a:latin typeface="+mj-lt"/>
              </a:rPr>
              <a:t> Oclusivo Vascular</a:t>
            </a:r>
            <a:endParaRPr lang="es-ES_tradnl" altLang="es-MX" dirty="0" smtClean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58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Síndrome inflamatorio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MX" dirty="0" smtClean="0"/>
              <a:t>Dolor abdominal de inicio brusco, continuo e intenso</a:t>
            </a:r>
          </a:p>
          <a:p>
            <a:r>
              <a:rPr lang="es-MX" dirty="0" smtClean="0"/>
              <a:t>Fiebre y taquicardia</a:t>
            </a:r>
          </a:p>
          <a:p>
            <a:r>
              <a:rPr lang="es-MX" dirty="0" smtClean="0"/>
              <a:t>Reacción peritoneal: Defensa y contractura</a:t>
            </a:r>
          </a:p>
          <a:p>
            <a:r>
              <a:rPr lang="es-MX" dirty="0" smtClean="0"/>
              <a:t> Nausea y Vómito</a:t>
            </a:r>
          </a:p>
          <a:p>
            <a:r>
              <a:rPr lang="es-MX" dirty="0" smtClean="0"/>
              <a:t>Hiperestesia cutánea</a:t>
            </a:r>
          </a:p>
          <a:p>
            <a:r>
              <a:rPr lang="es-MX" dirty="0" smtClean="0"/>
              <a:t>Leucocitosis</a:t>
            </a:r>
          </a:p>
          <a:p>
            <a:r>
              <a:rPr lang="es-MX" dirty="0" smtClean="0"/>
              <a:t>Punción: Pus</a:t>
            </a:r>
          </a:p>
          <a:p>
            <a:endParaRPr lang="es-MX" dirty="0"/>
          </a:p>
          <a:p>
            <a:pPr marL="0" indent="0">
              <a:buNone/>
            </a:pPr>
            <a:r>
              <a:rPr lang="es-MX" dirty="0" smtClean="0"/>
              <a:t>Apendicitis, Colecistitis, </a:t>
            </a:r>
            <a:r>
              <a:rPr lang="es-MX" dirty="0" err="1" smtClean="0"/>
              <a:t>Diverticulitis</a:t>
            </a:r>
            <a:r>
              <a:rPr lang="es-MX" dirty="0" smtClean="0"/>
              <a:t>, EPI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5620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4241226"/>
              </p:ext>
            </p:extLst>
          </p:nvPr>
        </p:nvGraphicFramePr>
        <p:xfrm>
          <a:off x="1132115" y="1066800"/>
          <a:ext cx="4963885" cy="37229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Diapositiva" r:id="rId3" imgW="4572000" imgH="3429000" progId="PowerPoint.Slide.8">
                  <p:embed/>
                </p:oleObj>
              </mc:Choice>
              <mc:Fallback>
                <p:oleObj name="Diapositiva" r:id="rId3" imgW="4572000" imgH="3429000" progId="PowerPoint.Slid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2115" y="1066800"/>
                        <a:ext cx="4963885" cy="37229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Text Box 6"/>
          <p:cNvSpPr txBox="1">
            <a:spLocks noChangeArrowheads="1"/>
          </p:cNvSpPr>
          <p:nvPr/>
        </p:nvSpPr>
        <p:spPr bwMode="auto">
          <a:xfrm>
            <a:off x="1693866" y="392114"/>
            <a:ext cx="37732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MX" altLang="es-MX" sz="2800" b="1">
                <a:latin typeface="+mj-lt"/>
              </a:rPr>
              <a:t>Diverticulitis de Meckel</a:t>
            </a:r>
            <a:endParaRPr lang="es-ES" altLang="es-MX" sz="2800" b="1">
              <a:latin typeface="+mj-lt"/>
            </a:endParaRPr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0105949"/>
              </p:ext>
            </p:extLst>
          </p:nvPr>
        </p:nvGraphicFramePr>
        <p:xfrm>
          <a:off x="6858000" y="2827564"/>
          <a:ext cx="4840514" cy="36303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Diapositiva" r:id="rId5" imgW="4572000" imgH="3429000" progId="PowerPoint.Slide.8">
                  <p:embed/>
                </p:oleObj>
              </mc:Choice>
              <mc:Fallback>
                <p:oleObj name="Diapositiva" r:id="rId5" imgW="4572000" imgH="3429000" progId="PowerPoint.Slid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2827564"/>
                        <a:ext cx="4840514" cy="36303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Text Box 9"/>
          <p:cNvSpPr txBox="1">
            <a:spLocks noChangeArrowheads="1"/>
          </p:cNvSpPr>
          <p:nvPr/>
        </p:nvSpPr>
        <p:spPr bwMode="auto">
          <a:xfrm>
            <a:off x="7424061" y="2286002"/>
            <a:ext cx="36698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MX" altLang="es-MX" sz="2800" b="1" dirty="0">
                <a:latin typeface="+mj-lt"/>
              </a:rPr>
              <a:t>Peritonitis apendicular</a:t>
            </a:r>
            <a:endParaRPr lang="es-ES" altLang="es-MX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763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Síndrome </a:t>
            </a:r>
            <a:r>
              <a:rPr lang="es-MX" dirty="0" err="1" smtClean="0"/>
              <a:t>Perforativo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MX" dirty="0" smtClean="0"/>
              <a:t>Dolor abdominal punzante (puñalada)</a:t>
            </a:r>
          </a:p>
          <a:p>
            <a:r>
              <a:rPr lang="es-MX" dirty="0" smtClean="0"/>
              <a:t>Paciente inmóvil</a:t>
            </a:r>
          </a:p>
          <a:p>
            <a:r>
              <a:rPr lang="es-MX" dirty="0" smtClean="0"/>
              <a:t>Fiebre y taquicardia</a:t>
            </a:r>
          </a:p>
          <a:p>
            <a:r>
              <a:rPr lang="es-MX" dirty="0" smtClean="0"/>
              <a:t>Abdomen en tabla</a:t>
            </a:r>
          </a:p>
          <a:p>
            <a:r>
              <a:rPr lang="es-MX" dirty="0" smtClean="0"/>
              <a:t>Ausencia de movimiento respiratorios abdominales</a:t>
            </a:r>
          </a:p>
          <a:p>
            <a:r>
              <a:rPr lang="es-MX" dirty="0" smtClean="0"/>
              <a:t>Reacción peritoneal generalizada (</a:t>
            </a:r>
            <a:r>
              <a:rPr lang="es-MX" dirty="0" err="1" smtClean="0"/>
              <a:t>Gueneau</a:t>
            </a:r>
            <a:r>
              <a:rPr lang="es-MX" dirty="0" smtClean="0"/>
              <a:t> de </a:t>
            </a:r>
            <a:r>
              <a:rPr lang="es-MX" dirty="0" err="1" smtClean="0"/>
              <a:t>Mussy</a:t>
            </a:r>
            <a:r>
              <a:rPr lang="es-MX" dirty="0" smtClean="0"/>
              <a:t>)</a:t>
            </a:r>
          </a:p>
          <a:p>
            <a:r>
              <a:rPr lang="es-MX" dirty="0" smtClean="0"/>
              <a:t>Desaparición de la matidez hepática (</a:t>
            </a:r>
            <a:r>
              <a:rPr lang="es-MX" dirty="0" err="1" smtClean="0"/>
              <a:t>Jobert</a:t>
            </a:r>
            <a:r>
              <a:rPr lang="es-MX" dirty="0" smtClean="0"/>
              <a:t>)</a:t>
            </a:r>
          </a:p>
          <a:p>
            <a:r>
              <a:rPr lang="es-MX" dirty="0" err="1" smtClean="0"/>
              <a:t>Neumoperitoneo</a:t>
            </a:r>
            <a:r>
              <a:rPr lang="es-MX" dirty="0" smtClean="0"/>
              <a:t> </a:t>
            </a:r>
            <a:r>
              <a:rPr lang="es-MX" dirty="0" err="1" smtClean="0"/>
              <a:t>subdiaframático</a:t>
            </a:r>
            <a:r>
              <a:rPr lang="es-MX" dirty="0" smtClean="0"/>
              <a:t> (</a:t>
            </a:r>
            <a:r>
              <a:rPr lang="es-MX" dirty="0" err="1" smtClean="0"/>
              <a:t>Popert</a:t>
            </a:r>
            <a:r>
              <a:rPr lang="es-MX" dirty="0" smtClean="0"/>
              <a:t>)</a:t>
            </a:r>
          </a:p>
          <a:p>
            <a:endParaRPr lang="es-MX" dirty="0"/>
          </a:p>
          <a:p>
            <a:pPr marL="0" indent="0">
              <a:buNone/>
            </a:pPr>
            <a:r>
              <a:rPr lang="es-MX" dirty="0" smtClean="0"/>
              <a:t>Úlcera Gástrica o Duodenal perforada, Perforación intestinal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117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9960738"/>
              </p:ext>
            </p:extLst>
          </p:nvPr>
        </p:nvGraphicFramePr>
        <p:xfrm>
          <a:off x="2873829" y="1679122"/>
          <a:ext cx="6498771" cy="48740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Diapositiva" r:id="rId3" imgW="4572000" imgH="3429000" progId="PowerPoint.Slide.8">
                  <p:embed/>
                </p:oleObj>
              </mc:Choice>
              <mc:Fallback>
                <p:oleObj name="Diapositiva" r:id="rId3" imgW="4572000" imgH="3429000" progId="PowerPoint.Slid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3829" y="1679122"/>
                        <a:ext cx="6498771" cy="48740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2979059" y="762000"/>
            <a:ext cx="629691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MX" altLang="es-MX" sz="4400" b="1" dirty="0">
                <a:latin typeface="+mj-lt"/>
              </a:rPr>
              <a:t>Ulcera gástrica perforada</a:t>
            </a:r>
            <a:endParaRPr lang="es-ES" altLang="es-MX" sz="4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4484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Síndrome Obstructivo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MX" dirty="0" smtClean="0"/>
              <a:t>Dolor abdominal tipo cólico</a:t>
            </a:r>
          </a:p>
          <a:p>
            <a:r>
              <a:rPr lang="es-MX" dirty="0" smtClean="0"/>
              <a:t>Taquicardia</a:t>
            </a:r>
          </a:p>
          <a:p>
            <a:r>
              <a:rPr lang="es-MX" dirty="0" smtClean="0"/>
              <a:t>Vómito (</a:t>
            </a:r>
            <a:r>
              <a:rPr lang="es-MX" dirty="0" err="1" smtClean="0"/>
              <a:t>fecaloide</a:t>
            </a:r>
            <a:r>
              <a:rPr lang="es-MX" dirty="0" smtClean="0"/>
              <a:t>)</a:t>
            </a:r>
          </a:p>
          <a:p>
            <a:r>
              <a:rPr lang="es-MX" dirty="0" smtClean="0"/>
              <a:t>Distensión abdominal</a:t>
            </a:r>
          </a:p>
          <a:p>
            <a:r>
              <a:rPr lang="es-MX" dirty="0" smtClean="0"/>
              <a:t>Ausencia de canalización de gases o materia fecal</a:t>
            </a:r>
          </a:p>
          <a:p>
            <a:r>
              <a:rPr lang="es-MX" dirty="0" smtClean="0"/>
              <a:t>Timpanismo</a:t>
            </a:r>
          </a:p>
          <a:p>
            <a:r>
              <a:rPr lang="es-MX" dirty="0" err="1" smtClean="0"/>
              <a:t>Rx</a:t>
            </a:r>
            <a:r>
              <a:rPr lang="es-MX" dirty="0" smtClean="0"/>
              <a:t>: Niveles </a:t>
            </a:r>
            <a:r>
              <a:rPr lang="es-MX" dirty="0" err="1" smtClean="0"/>
              <a:t>Hidroaéreos</a:t>
            </a:r>
            <a:endParaRPr lang="es-MX" dirty="0" smtClean="0"/>
          </a:p>
          <a:p>
            <a:endParaRPr lang="es-MX" dirty="0"/>
          </a:p>
          <a:p>
            <a:pPr marL="0" indent="0">
              <a:buNone/>
            </a:pPr>
            <a:r>
              <a:rPr lang="es-MX" dirty="0" err="1" smtClean="0"/>
              <a:t>Ileo</a:t>
            </a:r>
            <a:r>
              <a:rPr lang="es-MX" dirty="0" smtClean="0"/>
              <a:t> mecánico de intestino delgado o colon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8949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Abdomen Agudo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Al menos 5% de las consultas en urgencias son por dolor abdominal</a:t>
            </a:r>
          </a:p>
          <a:p>
            <a:pPr lvl="1"/>
            <a:r>
              <a:rPr lang="es-MX" dirty="0" smtClean="0"/>
              <a:t>50% con hallazgos inespecíficos o gastroenteritis</a:t>
            </a:r>
          </a:p>
          <a:p>
            <a:pPr lvl="1"/>
            <a:r>
              <a:rPr lang="es-MX" dirty="0" smtClean="0"/>
              <a:t>50% requiere continuar estudio y tratamiento</a:t>
            </a:r>
          </a:p>
          <a:p>
            <a:pPr lvl="1"/>
            <a:r>
              <a:rPr lang="es-MX" dirty="0" smtClean="0"/>
              <a:t>Proporción pequeña con enfermedad que amenaza la vida</a:t>
            </a:r>
          </a:p>
          <a:p>
            <a:pPr marL="457200" lvl="1" indent="0">
              <a:buNone/>
            </a:pPr>
            <a:endParaRPr lang="es-MX" dirty="0" smtClean="0"/>
          </a:p>
          <a:p>
            <a:r>
              <a:rPr lang="es-MX" dirty="0" smtClean="0"/>
              <a:t>Valoración eficiente del dolor abdominal</a:t>
            </a:r>
          </a:p>
          <a:p>
            <a:pPr lvl="1"/>
            <a:r>
              <a:rPr lang="es-MX" dirty="0" smtClean="0"/>
              <a:t>Diagnostico temprano</a:t>
            </a:r>
          </a:p>
          <a:p>
            <a:pPr lvl="1"/>
            <a:r>
              <a:rPr lang="es-MX" dirty="0" smtClean="0"/>
              <a:t>Tratamiento oportuno</a:t>
            </a:r>
          </a:p>
          <a:p>
            <a:pPr lvl="1"/>
            <a:r>
              <a:rPr lang="es-MX" dirty="0" smtClean="0"/>
              <a:t>No sobrevalorar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6280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3505200" y="1600200"/>
          <a:ext cx="6197600" cy="464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Diapositiva" r:id="rId3" imgW="4572000" imgH="3429000" progId="PowerPoint.Slide.8">
                  <p:embed/>
                </p:oleObj>
              </mc:Choice>
              <mc:Fallback>
                <p:oleObj name="Diapositiva" r:id="rId3" imgW="4572000" imgH="3429000" progId="PowerPoint.Slid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1600200"/>
                        <a:ext cx="6197600" cy="464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5" name="Rectangle 5"/>
          <p:cNvSpPr>
            <a:spLocks noChangeArrowheads="1"/>
          </p:cNvSpPr>
          <p:nvPr/>
        </p:nvSpPr>
        <p:spPr bwMode="auto">
          <a:xfrm>
            <a:off x="4876800" y="2895600"/>
            <a:ext cx="381000" cy="76200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MX" altLang="es-MX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  <p:sp>
        <p:nvSpPr>
          <p:cNvPr id="3076" name="Text Box 6"/>
          <p:cNvSpPr txBox="1">
            <a:spLocks noChangeArrowheads="1"/>
          </p:cNvSpPr>
          <p:nvPr/>
        </p:nvSpPr>
        <p:spPr bwMode="auto">
          <a:xfrm>
            <a:off x="2943226" y="609601"/>
            <a:ext cx="71384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MX" altLang="es-MX" sz="2800" dirty="0">
                <a:latin typeface="+mj-lt"/>
              </a:rPr>
              <a:t>Oclusión intestinal por hernia umbilical gigante</a:t>
            </a:r>
            <a:endParaRPr lang="es-ES" altLang="es-MX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7425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Síndrome Oclusivo Vascular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MX" dirty="0" smtClean="0"/>
              <a:t>Dolor agudo, máxima intensidad, súbito, violento, persistente y generalizado</a:t>
            </a:r>
          </a:p>
          <a:p>
            <a:r>
              <a:rPr lang="es-MX" dirty="0" smtClean="0"/>
              <a:t>Taquicardia, facie tóxica</a:t>
            </a:r>
          </a:p>
          <a:p>
            <a:r>
              <a:rPr lang="es-MX" dirty="0" smtClean="0"/>
              <a:t>Hipotensión arterial</a:t>
            </a:r>
          </a:p>
          <a:p>
            <a:r>
              <a:rPr lang="es-MX" dirty="0" smtClean="0"/>
              <a:t>Distensión abdominal</a:t>
            </a:r>
          </a:p>
          <a:p>
            <a:r>
              <a:rPr lang="es-MX" dirty="0" smtClean="0"/>
              <a:t>Gran compromiso del estado general</a:t>
            </a:r>
          </a:p>
          <a:p>
            <a:r>
              <a:rPr lang="es-MX" dirty="0" smtClean="0"/>
              <a:t>Silencio abdominal</a:t>
            </a:r>
          </a:p>
          <a:p>
            <a:r>
              <a:rPr lang="es-MX" dirty="0" err="1" smtClean="0"/>
              <a:t>Enterorragia</a:t>
            </a:r>
            <a:endParaRPr lang="es-MX" dirty="0" smtClean="0"/>
          </a:p>
          <a:p>
            <a:endParaRPr lang="es-MX" dirty="0"/>
          </a:p>
          <a:p>
            <a:pPr marL="0" indent="0">
              <a:buNone/>
            </a:pPr>
            <a:r>
              <a:rPr lang="es-MX" dirty="0" smtClean="0"/>
              <a:t>Infarto Mesentérico, Infarto Esplénico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5025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4204154" y="766296"/>
            <a:ext cx="353750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MX" altLang="es-MX" sz="2800" dirty="0">
                <a:latin typeface="+mj-lt"/>
              </a:rPr>
              <a:t>INFARTO INTESTINAL</a:t>
            </a:r>
            <a:endParaRPr lang="es-ES" altLang="es-MX" sz="2800" dirty="0">
              <a:latin typeface="+mj-lt"/>
            </a:endParaRP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6881314"/>
              </p:ext>
            </p:extLst>
          </p:nvPr>
        </p:nvGraphicFramePr>
        <p:xfrm>
          <a:off x="2275113" y="1499507"/>
          <a:ext cx="7144657" cy="53584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Diapositiva" r:id="rId3" imgW="4572000" imgH="3429000" progId="PowerPoint.Slide.8">
                  <p:embed/>
                </p:oleObj>
              </mc:Choice>
              <mc:Fallback>
                <p:oleObj name="Diapositiva" r:id="rId3" imgW="4572000" imgH="3429000" progId="PowerPoint.Slid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5113" y="1499507"/>
                        <a:ext cx="7144657" cy="53584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8823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3" descr="E:\diapos\dorit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331914"/>
            <a:ext cx="5464629" cy="35604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3" name="Picture 4" descr="E:\diapos\dorita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513" y="3098001"/>
            <a:ext cx="5718629" cy="3759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4" name="Text Box 5"/>
          <p:cNvSpPr txBox="1">
            <a:spLocks noChangeArrowheads="1"/>
          </p:cNvSpPr>
          <p:nvPr/>
        </p:nvSpPr>
        <p:spPr bwMode="auto">
          <a:xfrm>
            <a:off x="4096657" y="497115"/>
            <a:ext cx="453502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_tradnl" altLang="es-MX" sz="3600" dirty="0">
                <a:latin typeface="+mj-lt"/>
              </a:rPr>
              <a:t>INFARTO ESPLENICO</a:t>
            </a:r>
          </a:p>
        </p:txBody>
      </p:sp>
    </p:spTree>
    <p:extLst>
      <p:ext uri="{BB962C8B-B14F-4D97-AF65-F5344CB8AC3E}">
        <p14:creationId xmlns:p14="http://schemas.microsoft.com/office/powerpoint/2010/main" val="5686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Síndrome Hemorrágico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Dolor abdominal continuo de aparición brusca, intensidad moderada, pérdida del estado de alerta</a:t>
            </a:r>
          </a:p>
          <a:p>
            <a:r>
              <a:rPr lang="es-MX" dirty="0" smtClean="0"/>
              <a:t>Taquicardia, hipotensión, ansiedad</a:t>
            </a:r>
          </a:p>
          <a:p>
            <a:r>
              <a:rPr lang="es-MX" dirty="0" smtClean="0"/>
              <a:t>Palidez, diaforesis</a:t>
            </a:r>
          </a:p>
          <a:p>
            <a:r>
              <a:rPr lang="es-MX" dirty="0" smtClean="0"/>
              <a:t>Dolor a la palpación profunda, defensa abdominal</a:t>
            </a:r>
          </a:p>
          <a:p>
            <a:r>
              <a:rPr lang="es-MX" dirty="0" smtClean="0"/>
              <a:t>Punción abdominal o Douglas: Sangre</a:t>
            </a:r>
          </a:p>
          <a:p>
            <a:endParaRPr lang="es-MX" dirty="0"/>
          </a:p>
          <a:p>
            <a:pPr marL="0" indent="0">
              <a:buNone/>
            </a:pPr>
            <a:r>
              <a:rPr lang="es-MX" dirty="0" smtClean="0"/>
              <a:t>Embarazo Ectópico, Quiste Ovárico Roto, Ruptura de víscera solida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016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3"/>
          <p:cNvSpPr txBox="1">
            <a:spLocks noChangeArrowheads="1"/>
          </p:cNvSpPr>
          <p:nvPr/>
        </p:nvSpPr>
        <p:spPr bwMode="auto">
          <a:xfrm>
            <a:off x="4038600" y="377373"/>
            <a:ext cx="486056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_tradnl" altLang="es-MX" sz="3600" dirty="0">
                <a:latin typeface="+mj-lt"/>
              </a:rPr>
              <a:t>EMBARAZO ECTOPICO</a:t>
            </a:r>
          </a:p>
        </p:txBody>
      </p:sp>
      <p:pic>
        <p:nvPicPr>
          <p:cNvPr id="37891" name="Picture 4" descr="E:\diapos\emb. 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13" y="2396218"/>
            <a:ext cx="5856907" cy="37868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2" name="Picture 5" descr="E:\diapos\ectopico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789" y="2396219"/>
            <a:ext cx="5619634" cy="37868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28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 idx="4294967295"/>
          </p:nvPr>
        </p:nvSpPr>
        <p:spPr>
          <a:xfrm>
            <a:off x="3414486" y="427384"/>
            <a:ext cx="8229600" cy="840230"/>
          </a:xfrm>
        </p:spPr>
        <p:txBody>
          <a:bodyPr>
            <a:spAutoFit/>
          </a:bodyPr>
          <a:lstStyle/>
          <a:p>
            <a:pPr>
              <a:defRPr/>
            </a:pPr>
            <a:r>
              <a:rPr lang="es-ES"/>
              <a:t>ADULTO MAYOR</a:t>
            </a:r>
            <a:endParaRPr lang="en-US"/>
          </a:p>
        </p:txBody>
      </p:sp>
      <p:pic>
        <p:nvPicPr>
          <p:cNvPr id="40963" name="Content Placeholder 3" descr="elderly.jp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17571" y="1807029"/>
            <a:ext cx="2876550" cy="4114800"/>
          </a:xfrm>
        </p:spPr>
      </p:pic>
    </p:spTree>
    <p:extLst>
      <p:ext uri="{BB962C8B-B14F-4D97-AF65-F5344CB8AC3E}">
        <p14:creationId xmlns:p14="http://schemas.microsoft.com/office/powerpoint/2010/main" val="145212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 idx="4294967295"/>
          </p:nvPr>
        </p:nvSpPr>
        <p:spPr>
          <a:xfrm>
            <a:off x="2667000" y="641923"/>
            <a:ext cx="8229600" cy="840230"/>
          </a:xfrm>
        </p:spPr>
        <p:txBody>
          <a:bodyPr>
            <a:spAutoFit/>
          </a:bodyPr>
          <a:lstStyle/>
          <a:p>
            <a:pPr>
              <a:defRPr/>
            </a:pPr>
            <a:r>
              <a:rPr lang="es-ES"/>
              <a:t>ADULTO MAYOR</a:t>
            </a:r>
            <a:endParaRPr lang="en-US"/>
          </a:p>
        </p:txBody>
      </p:sp>
      <p:sp>
        <p:nvSpPr>
          <p:cNvPr id="38915" name="Content Placeholder 2"/>
          <p:cNvSpPr>
            <a:spLocks noGrp="1"/>
          </p:cNvSpPr>
          <p:nvPr>
            <p:ph sz="half" idx="4294967295"/>
          </p:nvPr>
        </p:nvSpPr>
        <p:spPr>
          <a:xfrm>
            <a:off x="1213985" y="2500314"/>
            <a:ext cx="4040187" cy="3589338"/>
          </a:xfrm>
        </p:spPr>
        <p:txBody>
          <a:bodyPr>
            <a:normAutofit/>
          </a:bodyPr>
          <a:lstStyle/>
          <a:p>
            <a:pPr marL="365760" indent="-256032">
              <a:buFont typeface="Wingdings 3"/>
              <a:buChar char=""/>
              <a:defRPr/>
            </a:pPr>
            <a:r>
              <a:rPr lang="es-ES" sz="2400" dirty="0"/>
              <a:t>10 % mortalidad asociado a cuadro abdominal</a:t>
            </a:r>
          </a:p>
          <a:p>
            <a:pPr marL="365760" indent="-256032">
              <a:buFont typeface="Wingdings 3"/>
              <a:buChar char=""/>
              <a:defRPr/>
            </a:pPr>
            <a:endParaRPr lang="es-ES" sz="2400" dirty="0"/>
          </a:p>
          <a:p>
            <a:pPr marL="365760" indent="-256032">
              <a:buFont typeface="Wingdings 3"/>
              <a:buChar char=""/>
              <a:defRPr/>
            </a:pPr>
            <a:r>
              <a:rPr lang="es-ES" sz="2400" dirty="0"/>
              <a:t>Dificultad para obtener información</a:t>
            </a:r>
          </a:p>
          <a:p>
            <a:pPr marL="365760" indent="-256032">
              <a:buFont typeface="Wingdings 3"/>
              <a:buChar char=""/>
              <a:defRPr/>
            </a:pPr>
            <a:endParaRPr lang="es-ES" sz="2400" dirty="0"/>
          </a:p>
          <a:p>
            <a:pPr marL="365760" indent="-256032">
              <a:buFont typeface="Wingdings 3"/>
              <a:buChar char=""/>
              <a:defRPr/>
            </a:pPr>
            <a:r>
              <a:rPr lang="es-ES" sz="2400" dirty="0"/>
              <a:t>Pared abdominal con atrofia muscular, no hace resistencia </a:t>
            </a:r>
          </a:p>
          <a:p>
            <a:pPr marL="365760" indent="-256032">
              <a:buFont typeface="Wingdings 3"/>
              <a:buChar char=""/>
              <a:defRPr/>
            </a:pPr>
            <a:endParaRPr lang="es-ES" sz="2400" dirty="0"/>
          </a:p>
          <a:p>
            <a:pPr marL="365760" indent="-256032">
              <a:buFont typeface="Wingdings 3"/>
              <a:buChar char=""/>
              <a:defRPr/>
            </a:pPr>
            <a:endParaRPr lang="en-US" sz="2400" dirty="0"/>
          </a:p>
        </p:txBody>
      </p:sp>
      <p:pic>
        <p:nvPicPr>
          <p:cNvPr id="41988" name="Content Placeholder 8" descr="hipoacusia.jpg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18250" y="2500314"/>
            <a:ext cx="4349750" cy="3286125"/>
          </a:xfrm>
        </p:spPr>
      </p:pic>
    </p:spTree>
    <p:extLst>
      <p:ext uri="{BB962C8B-B14F-4D97-AF65-F5344CB8AC3E}">
        <p14:creationId xmlns:p14="http://schemas.microsoft.com/office/powerpoint/2010/main" val="12094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 idx="4294967295"/>
          </p:nvPr>
        </p:nvSpPr>
        <p:spPr>
          <a:xfrm>
            <a:off x="2971800" y="418085"/>
            <a:ext cx="8229600" cy="840230"/>
          </a:xfrm>
        </p:spPr>
        <p:txBody>
          <a:bodyPr>
            <a:spAutoFit/>
          </a:bodyPr>
          <a:lstStyle/>
          <a:p>
            <a:pPr>
              <a:defRPr/>
            </a:pPr>
            <a:r>
              <a:rPr lang="es-ES" dirty="0"/>
              <a:t>ADULTO MAYOR</a:t>
            </a:r>
            <a:endParaRPr lang="en-US" dirty="0"/>
          </a:p>
        </p:txBody>
      </p:sp>
      <p:pic>
        <p:nvPicPr>
          <p:cNvPr id="43011" name="Content Placeholder 6" descr="elderly 2.jpg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1" y="2000251"/>
            <a:ext cx="4500563" cy="3508375"/>
          </a:xfrm>
        </p:spPr>
      </p:pic>
      <p:sp>
        <p:nvSpPr>
          <p:cNvPr id="43012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6901998" y="2000251"/>
            <a:ext cx="4041775" cy="3951287"/>
          </a:xfrm>
        </p:spPr>
        <p:txBody>
          <a:bodyPr/>
          <a:lstStyle/>
          <a:p>
            <a:r>
              <a:rPr lang="es-ES" altLang="es-MX" sz="2400" dirty="0"/>
              <a:t>No hacen fiebre ni leucocitosis</a:t>
            </a:r>
          </a:p>
          <a:p>
            <a:endParaRPr lang="es-ES" altLang="es-MX" sz="2400" dirty="0"/>
          </a:p>
          <a:p>
            <a:r>
              <a:rPr lang="es-ES" altLang="es-MX" sz="2400" dirty="0"/>
              <a:t>Alteración del sensorio y shock inexplicado</a:t>
            </a:r>
          </a:p>
          <a:p>
            <a:endParaRPr lang="es-ES" altLang="es-MX" sz="2400" dirty="0"/>
          </a:p>
          <a:p>
            <a:r>
              <a:rPr lang="es-ES" altLang="es-MX" sz="2400" dirty="0"/>
              <a:t>Isquemia mesentérica, aneurisma de aorta, apendicitis aguda </a:t>
            </a:r>
          </a:p>
          <a:p>
            <a:endParaRPr lang="es-ES" altLang="es-MX" sz="2400" dirty="0"/>
          </a:p>
          <a:p>
            <a:endParaRPr lang="es-ES" altLang="es-MX" sz="2400" dirty="0"/>
          </a:p>
          <a:p>
            <a:endParaRPr lang="es-ES" altLang="es-MX" sz="2400" dirty="0"/>
          </a:p>
          <a:p>
            <a:endParaRPr lang="en-US" altLang="es-MX" sz="2400" dirty="0"/>
          </a:p>
        </p:txBody>
      </p:sp>
    </p:spTree>
    <p:extLst>
      <p:ext uri="{BB962C8B-B14F-4D97-AF65-F5344CB8AC3E}">
        <p14:creationId xmlns:p14="http://schemas.microsoft.com/office/powerpoint/2010/main" val="113724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0" y="381000"/>
            <a:ext cx="8229600" cy="1371600"/>
          </a:xfrm>
        </p:spPr>
        <p:txBody>
          <a:bodyPr/>
          <a:lstStyle/>
          <a:p>
            <a:pPr>
              <a:defRPr/>
            </a:pPr>
            <a:r>
              <a:rPr lang="es-CR" dirty="0"/>
              <a:t>OBESIDAD MORBIDA</a:t>
            </a:r>
            <a:endParaRPr lang="es-ES" dirty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041072" y="2169886"/>
            <a:ext cx="4038600" cy="4114800"/>
          </a:xfrm>
        </p:spPr>
        <p:txBody>
          <a:bodyPr/>
          <a:lstStyle/>
          <a:p>
            <a:r>
              <a:rPr lang="es-CR" altLang="es-MX" sz="2400" dirty="0"/>
              <a:t>Hallazgos tardíos</a:t>
            </a:r>
          </a:p>
          <a:p>
            <a:r>
              <a:rPr lang="es-CR" altLang="es-MX" sz="2400" dirty="0"/>
              <a:t>Puede manifestarse sepsis como malestar general, dolor referido</a:t>
            </a:r>
          </a:p>
          <a:p>
            <a:r>
              <a:rPr lang="es-CR" altLang="es-MX" sz="2400" dirty="0"/>
              <a:t>Taquicardia</a:t>
            </a:r>
          </a:p>
          <a:p>
            <a:r>
              <a:rPr lang="es-CR" altLang="es-MX" sz="2400" dirty="0"/>
              <a:t>Taquipnea</a:t>
            </a:r>
          </a:p>
          <a:p>
            <a:r>
              <a:rPr lang="es-CR" altLang="es-MX" sz="2400" dirty="0"/>
              <a:t>Fiebre</a:t>
            </a:r>
          </a:p>
          <a:p>
            <a:r>
              <a:rPr lang="es-CR" altLang="es-MX" sz="2400" dirty="0"/>
              <a:t>Derrame pleural</a:t>
            </a:r>
          </a:p>
          <a:p>
            <a:r>
              <a:rPr lang="es-CR" altLang="es-MX" sz="2400" dirty="0"/>
              <a:t>Imágenes no muy útiles</a:t>
            </a:r>
            <a:endParaRPr lang="es-ES" altLang="es-MX" sz="2400" dirty="0"/>
          </a:p>
        </p:txBody>
      </p:sp>
      <p:pic>
        <p:nvPicPr>
          <p:cNvPr id="44036" name="Picture 7" descr="gordito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21865" y="2387601"/>
            <a:ext cx="4655735" cy="3026228"/>
          </a:xfrm>
          <a:noFill/>
        </p:spPr>
      </p:pic>
    </p:spTree>
    <p:extLst>
      <p:ext uri="{BB962C8B-B14F-4D97-AF65-F5344CB8AC3E}">
        <p14:creationId xmlns:p14="http://schemas.microsoft.com/office/powerpoint/2010/main" val="116844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Compartimentos Anatómicos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Cavidad peritoneal</a:t>
            </a:r>
          </a:p>
          <a:p>
            <a:endParaRPr lang="es-MX" dirty="0"/>
          </a:p>
          <a:p>
            <a:r>
              <a:rPr lang="es-MX" dirty="0" err="1" smtClean="0"/>
              <a:t>Retroperitoneo</a:t>
            </a:r>
            <a:endParaRPr lang="es-MX" dirty="0" smtClean="0"/>
          </a:p>
          <a:p>
            <a:endParaRPr lang="es-MX" dirty="0"/>
          </a:p>
          <a:p>
            <a:r>
              <a:rPr lang="es-MX" dirty="0" smtClean="0"/>
              <a:t>Pelvis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6607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s-CR" altLang="es-MX" smtClean="0"/>
              <a:t>No hay respuesta inflamatoria completa menos dolor y fiebre, menor leucocitosis</a:t>
            </a:r>
          </a:p>
          <a:p>
            <a:pPr lvl="1">
              <a:lnSpc>
                <a:spcPct val="80000"/>
              </a:lnSpc>
            </a:pPr>
            <a:endParaRPr lang="es-CR" altLang="es-MX" smtClean="0"/>
          </a:p>
          <a:p>
            <a:pPr lvl="1">
              <a:lnSpc>
                <a:spcPct val="80000"/>
              </a:lnSpc>
            </a:pPr>
            <a:r>
              <a:rPr lang="es-CR" altLang="es-MX" smtClean="0"/>
              <a:t>Adulto mayor</a:t>
            </a:r>
          </a:p>
          <a:p>
            <a:pPr lvl="1">
              <a:lnSpc>
                <a:spcPct val="80000"/>
              </a:lnSpc>
            </a:pPr>
            <a:endParaRPr lang="es-CR" altLang="es-MX" smtClean="0"/>
          </a:p>
          <a:p>
            <a:pPr lvl="1">
              <a:lnSpc>
                <a:spcPct val="80000"/>
              </a:lnSpc>
            </a:pPr>
            <a:r>
              <a:rPr lang="es-CR" altLang="es-MX" smtClean="0"/>
              <a:t>Mal nutrido</a:t>
            </a:r>
          </a:p>
          <a:p>
            <a:pPr lvl="1">
              <a:lnSpc>
                <a:spcPct val="80000"/>
              </a:lnSpc>
            </a:pPr>
            <a:endParaRPr lang="es-CR" altLang="es-MX" smtClean="0"/>
          </a:p>
          <a:p>
            <a:pPr lvl="1">
              <a:lnSpc>
                <a:spcPct val="80000"/>
              </a:lnSpc>
            </a:pPr>
            <a:r>
              <a:rPr lang="es-CR" altLang="es-MX" smtClean="0"/>
              <a:t>DM</a:t>
            </a:r>
          </a:p>
          <a:p>
            <a:pPr lvl="1">
              <a:lnSpc>
                <a:spcPct val="80000"/>
              </a:lnSpc>
            </a:pPr>
            <a:endParaRPr lang="es-CR" altLang="es-MX" smtClean="0"/>
          </a:p>
          <a:p>
            <a:pPr lvl="1">
              <a:lnSpc>
                <a:spcPct val="80000"/>
              </a:lnSpc>
            </a:pPr>
            <a:r>
              <a:rPr lang="es-CR" altLang="es-MX" smtClean="0"/>
              <a:t>Insuficencia renal</a:t>
            </a:r>
          </a:p>
          <a:p>
            <a:pPr lvl="1">
              <a:lnSpc>
                <a:spcPct val="80000"/>
              </a:lnSpc>
            </a:pPr>
            <a:endParaRPr lang="es-CR" altLang="es-MX" smtClean="0"/>
          </a:p>
          <a:p>
            <a:pPr lvl="1">
              <a:lnSpc>
                <a:spcPct val="80000"/>
              </a:lnSpc>
            </a:pPr>
            <a:r>
              <a:rPr lang="es-CR" altLang="es-MX" smtClean="0"/>
              <a:t>Cáncer</a:t>
            </a:r>
          </a:p>
        </p:txBody>
      </p:sp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CR"/>
              <a:t>INMUNOCOMPROMETIDOS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779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s-CR" altLang="es-MX"/>
              <a:t>Colitis pseudomembranosa</a:t>
            </a:r>
          </a:p>
          <a:p>
            <a:pPr lvl="1"/>
            <a:r>
              <a:rPr lang="es-CR" altLang="es-MX"/>
              <a:t>Diarrea</a:t>
            </a:r>
          </a:p>
          <a:p>
            <a:pPr lvl="1"/>
            <a:r>
              <a:rPr lang="es-CR" altLang="es-MX"/>
              <a:t>Deshidratacion</a:t>
            </a:r>
          </a:p>
          <a:p>
            <a:pPr lvl="1"/>
            <a:r>
              <a:rPr lang="es-CR" altLang="es-MX"/>
              <a:t>Dolor abdominal</a:t>
            </a:r>
          </a:p>
          <a:p>
            <a:pPr lvl="1"/>
            <a:r>
              <a:rPr lang="es-CR" altLang="es-MX"/>
              <a:t>Fiebre </a:t>
            </a:r>
          </a:p>
          <a:p>
            <a:pPr lvl="1"/>
            <a:r>
              <a:rPr lang="es-CR" altLang="es-MX"/>
              <a:t>Leucocitosis</a:t>
            </a:r>
          </a:p>
          <a:p>
            <a:pPr lvl="1"/>
            <a:endParaRPr lang="es-CR" altLang="es-MX"/>
          </a:p>
        </p:txBody>
      </p:sp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CR"/>
              <a:t>INMUNOCOMPROMETIDOS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040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40428" y="133631"/>
            <a:ext cx="8229600" cy="1588127"/>
          </a:xfrm>
        </p:spPr>
        <p:txBody>
          <a:bodyPr>
            <a:spAutoFit/>
          </a:bodyPr>
          <a:lstStyle/>
          <a:p>
            <a:pPr>
              <a:defRPr/>
            </a:pPr>
            <a:r>
              <a:rPr lang="es-CR" dirty="0"/>
              <a:t>CAUSAS NO QUIRÚRGICAS DE DOLOR ABDOMINAL</a:t>
            </a:r>
            <a:endParaRPr lang="es-ES" dirty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295400" y="1941513"/>
            <a:ext cx="4033838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s-CR" altLang="es-MX" dirty="0"/>
          </a:p>
          <a:p>
            <a:pPr>
              <a:lnSpc>
                <a:spcPct val="90000"/>
              </a:lnSpc>
            </a:pPr>
            <a:r>
              <a:rPr lang="es-CR" altLang="es-MX" dirty="0"/>
              <a:t>Cardíaco</a:t>
            </a:r>
          </a:p>
          <a:p>
            <a:pPr lvl="1">
              <a:lnSpc>
                <a:spcPct val="90000"/>
              </a:lnSpc>
            </a:pPr>
            <a:r>
              <a:rPr lang="es-CR" altLang="es-MX" dirty="0"/>
              <a:t>Infarto</a:t>
            </a:r>
          </a:p>
          <a:p>
            <a:pPr lvl="1">
              <a:lnSpc>
                <a:spcPct val="90000"/>
              </a:lnSpc>
            </a:pPr>
            <a:r>
              <a:rPr lang="es-CR" altLang="es-MX" dirty="0"/>
              <a:t>Pericarditis</a:t>
            </a:r>
          </a:p>
          <a:p>
            <a:pPr>
              <a:lnSpc>
                <a:spcPct val="90000"/>
              </a:lnSpc>
            </a:pPr>
            <a:endParaRPr lang="es-CR" altLang="es-MX" dirty="0"/>
          </a:p>
          <a:p>
            <a:pPr>
              <a:lnSpc>
                <a:spcPct val="90000"/>
              </a:lnSpc>
            </a:pPr>
            <a:r>
              <a:rPr lang="es-CR" altLang="es-MX" dirty="0"/>
              <a:t>Pulmonar</a:t>
            </a:r>
          </a:p>
          <a:p>
            <a:pPr lvl="1">
              <a:lnSpc>
                <a:spcPct val="90000"/>
              </a:lnSpc>
            </a:pPr>
            <a:r>
              <a:rPr lang="es-CR" altLang="es-MX" dirty="0"/>
              <a:t>Neumonía</a:t>
            </a:r>
          </a:p>
          <a:p>
            <a:pPr lvl="1">
              <a:lnSpc>
                <a:spcPct val="90000"/>
              </a:lnSpc>
            </a:pPr>
            <a:r>
              <a:rPr lang="es-CR" altLang="es-MX" dirty="0"/>
              <a:t>Infarto pulmonar</a:t>
            </a:r>
          </a:p>
        </p:txBody>
      </p:sp>
      <p:pic>
        <p:nvPicPr>
          <p:cNvPr id="47108" name="Picture 6" descr="infarto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26629" y="1941513"/>
            <a:ext cx="2379435" cy="2127981"/>
          </a:xfrm>
        </p:spPr>
      </p:pic>
      <p:pic>
        <p:nvPicPr>
          <p:cNvPr id="47109" name="Picture 7" descr="neumonía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26629" y="4452711"/>
            <a:ext cx="2461079" cy="2100200"/>
          </a:xfrm>
        </p:spPr>
      </p:pic>
    </p:spTree>
    <p:extLst>
      <p:ext uri="{BB962C8B-B14F-4D97-AF65-F5344CB8AC3E}">
        <p14:creationId xmlns:p14="http://schemas.microsoft.com/office/powerpoint/2010/main" val="307166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55250"/>
            <a:ext cx="8229600" cy="1588127"/>
          </a:xfrm>
        </p:spPr>
        <p:txBody>
          <a:bodyPr>
            <a:spAutoFit/>
          </a:bodyPr>
          <a:lstStyle/>
          <a:p>
            <a:pPr>
              <a:defRPr/>
            </a:pPr>
            <a:r>
              <a:rPr lang="es-CR"/>
              <a:t>CAUSAS NO QUIRÚRGICAS DE DOLOR ABDOMINAL</a:t>
            </a:r>
            <a:endParaRPr lang="es-ES"/>
          </a:p>
        </p:txBody>
      </p:sp>
      <p:pic>
        <p:nvPicPr>
          <p:cNvPr id="48131" name="Picture 7" descr="dolor abdominal y diarrea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2274889"/>
            <a:ext cx="3302000" cy="3602037"/>
          </a:xfrm>
        </p:spPr>
      </p:pic>
      <p:sp>
        <p:nvSpPr>
          <p:cNvPr id="48132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634164" y="1981200"/>
            <a:ext cx="4033837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s-CR" altLang="es-MX" sz="2400"/>
          </a:p>
          <a:p>
            <a:pPr>
              <a:lnSpc>
                <a:spcPct val="90000"/>
              </a:lnSpc>
            </a:pPr>
            <a:r>
              <a:rPr lang="es-CR" altLang="es-MX" sz="2400"/>
              <a:t>Gastrointestinal</a:t>
            </a:r>
          </a:p>
          <a:p>
            <a:pPr lvl="1">
              <a:lnSpc>
                <a:spcPct val="90000"/>
              </a:lnSpc>
            </a:pPr>
            <a:r>
              <a:rPr lang="es-CR" altLang="es-MX" sz="2000"/>
              <a:t>Pancreatitis aguda</a:t>
            </a:r>
          </a:p>
          <a:p>
            <a:pPr lvl="1">
              <a:lnSpc>
                <a:spcPct val="90000"/>
              </a:lnSpc>
            </a:pPr>
            <a:r>
              <a:rPr lang="es-CR" altLang="es-MX" sz="2000"/>
              <a:t>Gastroenteritis</a:t>
            </a:r>
          </a:p>
          <a:p>
            <a:pPr lvl="1">
              <a:lnSpc>
                <a:spcPct val="90000"/>
              </a:lnSpc>
            </a:pPr>
            <a:r>
              <a:rPr lang="es-CR" altLang="es-MX" sz="2000"/>
              <a:t>Hepatitis</a:t>
            </a:r>
          </a:p>
          <a:p>
            <a:pPr>
              <a:lnSpc>
                <a:spcPct val="90000"/>
              </a:lnSpc>
            </a:pPr>
            <a:endParaRPr lang="es-CR" altLang="es-MX" sz="2400"/>
          </a:p>
          <a:p>
            <a:pPr>
              <a:lnSpc>
                <a:spcPct val="90000"/>
              </a:lnSpc>
            </a:pPr>
            <a:r>
              <a:rPr lang="es-CR" altLang="es-MX" sz="2400"/>
              <a:t>Endocrino</a:t>
            </a:r>
          </a:p>
          <a:p>
            <a:pPr lvl="1">
              <a:lnSpc>
                <a:spcPct val="90000"/>
              </a:lnSpc>
            </a:pPr>
            <a:r>
              <a:rPr lang="es-CR" altLang="es-MX" sz="2000"/>
              <a:t>Cetoacidosis diabética</a:t>
            </a:r>
          </a:p>
          <a:p>
            <a:pPr lvl="1">
              <a:lnSpc>
                <a:spcPct val="90000"/>
              </a:lnSpc>
            </a:pPr>
            <a:r>
              <a:rPr lang="es-CR" altLang="es-MX" sz="2000"/>
              <a:t>Insuficiencia suprarrenal</a:t>
            </a:r>
          </a:p>
        </p:txBody>
      </p:sp>
    </p:spTree>
    <p:extLst>
      <p:ext uri="{BB962C8B-B14F-4D97-AF65-F5344CB8AC3E}">
        <p14:creationId xmlns:p14="http://schemas.microsoft.com/office/powerpoint/2010/main" val="331874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2819400" y="55250"/>
            <a:ext cx="8229600" cy="1588127"/>
          </a:xfrm>
        </p:spPr>
        <p:txBody>
          <a:bodyPr>
            <a:spAutoFit/>
          </a:bodyPr>
          <a:lstStyle/>
          <a:p>
            <a:pPr>
              <a:defRPr/>
            </a:pPr>
            <a:r>
              <a:rPr lang="es-CR"/>
              <a:t>CAUSAS NO QUIRÚRGICAS DE DOLOR ABDOMINAL</a:t>
            </a:r>
            <a:endParaRPr lang="es-ES"/>
          </a:p>
        </p:txBody>
      </p:sp>
      <p:sp>
        <p:nvSpPr>
          <p:cNvPr id="49155" name="Rectangle 102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819400" y="1981200"/>
            <a:ext cx="4033838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s-CR" altLang="es-MX"/>
          </a:p>
          <a:p>
            <a:pPr>
              <a:lnSpc>
                <a:spcPct val="90000"/>
              </a:lnSpc>
            </a:pPr>
            <a:r>
              <a:rPr lang="es-CR" altLang="es-MX"/>
              <a:t>Genitourinario</a:t>
            </a:r>
          </a:p>
          <a:p>
            <a:pPr lvl="1">
              <a:lnSpc>
                <a:spcPct val="90000"/>
              </a:lnSpc>
            </a:pPr>
            <a:r>
              <a:rPr lang="es-CR" altLang="es-MX"/>
              <a:t>Pielonefritis</a:t>
            </a:r>
          </a:p>
          <a:p>
            <a:pPr lvl="1">
              <a:lnSpc>
                <a:spcPct val="90000"/>
              </a:lnSpc>
            </a:pPr>
            <a:r>
              <a:rPr lang="es-CR" altLang="es-MX"/>
              <a:t>Cólico renoureteral</a:t>
            </a:r>
          </a:p>
          <a:p>
            <a:pPr lvl="1">
              <a:lnSpc>
                <a:spcPct val="90000"/>
              </a:lnSpc>
            </a:pPr>
            <a:r>
              <a:rPr lang="es-CR" altLang="es-MX"/>
              <a:t>Salpingitis aguda</a:t>
            </a:r>
          </a:p>
          <a:p>
            <a:pPr>
              <a:lnSpc>
                <a:spcPct val="90000"/>
              </a:lnSpc>
            </a:pPr>
            <a:endParaRPr lang="es-CR" altLang="es-MX"/>
          </a:p>
          <a:p>
            <a:pPr>
              <a:lnSpc>
                <a:spcPct val="90000"/>
              </a:lnSpc>
            </a:pPr>
            <a:r>
              <a:rPr lang="es-CR" altLang="es-MX"/>
              <a:t>Hematológico</a:t>
            </a:r>
          </a:p>
          <a:p>
            <a:pPr lvl="1">
              <a:lnSpc>
                <a:spcPct val="90000"/>
              </a:lnSpc>
            </a:pPr>
            <a:r>
              <a:rPr lang="es-CR" altLang="es-MX"/>
              <a:t>Crisis drepanocítica</a:t>
            </a:r>
            <a:endParaRPr lang="es-ES" altLang="es-MX"/>
          </a:p>
        </p:txBody>
      </p:sp>
      <p:pic>
        <p:nvPicPr>
          <p:cNvPr id="49156" name="Picture 1031" descr="urolitiasis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0" y="2274888"/>
            <a:ext cx="3506788" cy="1924050"/>
          </a:xfrm>
        </p:spPr>
      </p:pic>
      <p:pic>
        <p:nvPicPr>
          <p:cNvPr id="49157" name="Picture 1032" descr="salpingitis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53264" y="4437064"/>
            <a:ext cx="3311525" cy="2016125"/>
          </a:xfrm>
        </p:spPr>
      </p:pic>
    </p:spTree>
    <p:extLst>
      <p:ext uri="{BB962C8B-B14F-4D97-AF65-F5344CB8AC3E}">
        <p14:creationId xmlns:p14="http://schemas.microsoft.com/office/powerpoint/2010/main" val="376468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55250"/>
            <a:ext cx="8229600" cy="1588127"/>
          </a:xfrm>
        </p:spPr>
        <p:txBody>
          <a:bodyPr>
            <a:spAutoFit/>
          </a:bodyPr>
          <a:lstStyle/>
          <a:p>
            <a:pPr>
              <a:defRPr/>
            </a:pPr>
            <a:r>
              <a:rPr lang="es-CR"/>
              <a:t>CAUSAS NO QUIRÚRGICAS DE DOLOR ABDOMINAL</a:t>
            </a:r>
            <a:endParaRPr lang="es-E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634164" y="1981200"/>
            <a:ext cx="4033837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s-CR" altLang="es-MX"/>
          </a:p>
          <a:p>
            <a:pPr>
              <a:lnSpc>
                <a:spcPct val="90000"/>
              </a:lnSpc>
            </a:pPr>
            <a:r>
              <a:rPr lang="es-CR" altLang="es-MX"/>
              <a:t>Metabólico</a:t>
            </a:r>
          </a:p>
          <a:p>
            <a:pPr lvl="1">
              <a:lnSpc>
                <a:spcPct val="90000"/>
              </a:lnSpc>
            </a:pPr>
            <a:r>
              <a:rPr lang="es-CR" altLang="es-MX"/>
              <a:t>Porfiria</a:t>
            </a:r>
          </a:p>
          <a:p>
            <a:pPr lvl="1">
              <a:lnSpc>
                <a:spcPct val="90000"/>
              </a:lnSpc>
            </a:pPr>
            <a:r>
              <a:rPr lang="es-CR" altLang="es-MX"/>
              <a:t>Fiebre del Mediterráneo</a:t>
            </a:r>
          </a:p>
          <a:p>
            <a:pPr lvl="1">
              <a:lnSpc>
                <a:spcPct val="90000"/>
              </a:lnSpc>
            </a:pPr>
            <a:r>
              <a:rPr lang="es-CR" altLang="es-MX"/>
              <a:t>Dislipidemia</a:t>
            </a:r>
          </a:p>
          <a:p>
            <a:pPr>
              <a:lnSpc>
                <a:spcPct val="90000"/>
              </a:lnSpc>
            </a:pPr>
            <a:endParaRPr lang="es-CR" altLang="es-MX"/>
          </a:p>
          <a:p>
            <a:pPr>
              <a:lnSpc>
                <a:spcPct val="90000"/>
              </a:lnSpc>
            </a:pPr>
            <a:r>
              <a:rPr lang="es-CR" altLang="es-MX"/>
              <a:t>Muscular</a:t>
            </a:r>
          </a:p>
          <a:p>
            <a:pPr lvl="1">
              <a:lnSpc>
                <a:spcPct val="90000"/>
              </a:lnSpc>
            </a:pPr>
            <a:r>
              <a:rPr lang="es-CR" altLang="es-MX"/>
              <a:t>Hematoma de rectos</a:t>
            </a:r>
          </a:p>
          <a:p>
            <a:pPr lvl="1">
              <a:lnSpc>
                <a:spcPct val="90000"/>
              </a:lnSpc>
            </a:pPr>
            <a:endParaRPr lang="es-ES" altLang="es-MX"/>
          </a:p>
        </p:txBody>
      </p:sp>
      <p:pic>
        <p:nvPicPr>
          <p:cNvPr id="50180" name="Picture 5" descr="hematoma de rectos abdominales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2662239"/>
            <a:ext cx="4032250" cy="3297237"/>
          </a:xfrm>
        </p:spPr>
      </p:pic>
    </p:spTree>
    <p:extLst>
      <p:ext uri="{BB962C8B-B14F-4D97-AF65-F5344CB8AC3E}">
        <p14:creationId xmlns:p14="http://schemas.microsoft.com/office/powerpoint/2010/main" val="324661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Anatomía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Dolor transmitido por 2 nervios aferentes:</a:t>
            </a:r>
          </a:p>
          <a:p>
            <a:pPr lvl="1"/>
            <a:r>
              <a:rPr lang="es-MX" dirty="0" smtClean="0"/>
              <a:t>Fibras C </a:t>
            </a:r>
            <a:r>
              <a:rPr lang="es-MX" dirty="0" err="1" smtClean="0"/>
              <a:t>desmielinizadas</a:t>
            </a:r>
            <a:r>
              <a:rPr lang="es-MX" dirty="0"/>
              <a:t> </a:t>
            </a:r>
            <a:r>
              <a:rPr lang="es-MX" dirty="0" smtClean="0"/>
              <a:t>– Dolor Visceral</a:t>
            </a:r>
          </a:p>
          <a:p>
            <a:pPr lvl="1"/>
            <a:r>
              <a:rPr lang="es-MX" dirty="0" smtClean="0"/>
              <a:t>Fibras A-</a:t>
            </a:r>
            <a:r>
              <a:rPr lang="el-GR" dirty="0" smtClean="0"/>
              <a:t>δ</a:t>
            </a:r>
            <a:r>
              <a:rPr lang="es-MX" dirty="0" smtClean="0"/>
              <a:t> </a:t>
            </a:r>
            <a:r>
              <a:rPr lang="es-MX" dirty="0" err="1" smtClean="0"/>
              <a:t>mielinizadas</a:t>
            </a:r>
            <a:r>
              <a:rPr lang="es-MX" dirty="0" smtClean="0"/>
              <a:t> – Dolor somático-parietal</a:t>
            </a:r>
          </a:p>
          <a:p>
            <a:pPr lvl="1"/>
            <a:endParaRPr lang="es-MX" dirty="0"/>
          </a:p>
          <a:p>
            <a:pPr lvl="1"/>
            <a:endParaRPr lang="es-MX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134142850"/>
              </p:ext>
            </p:extLst>
          </p:nvPr>
        </p:nvGraphicFramePr>
        <p:xfrm>
          <a:off x="1117601" y="2321752"/>
          <a:ext cx="989383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Elipse 5"/>
          <p:cNvSpPr/>
          <p:nvPr/>
        </p:nvSpPr>
        <p:spPr>
          <a:xfrm>
            <a:off x="5285346" y="4237149"/>
            <a:ext cx="1553337" cy="1584101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Dolor Referido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3300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Dolor Visceral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24541" y="1690688"/>
            <a:ext cx="5525498" cy="4941932"/>
          </a:xfrm>
        </p:spPr>
        <p:txBody>
          <a:bodyPr/>
          <a:lstStyle/>
          <a:p>
            <a:r>
              <a:rPr lang="es-MX" dirty="0" smtClean="0"/>
              <a:t>Fibras C</a:t>
            </a:r>
          </a:p>
          <a:p>
            <a:r>
              <a:rPr lang="es-MX" dirty="0" smtClean="0"/>
              <a:t>Músculo, </a:t>
            </a:r>
            <a:r>
              <a:rPr lang="es-MX" dirty="0" err="1" smtClean="0"/>
              <a:t>periosteo</a:t>
            </a:r>
            <a:r>
              <a:rPr lang="es-MX" dirty="0" smtClean="0"/>
              <a:t>, mesenterio, peritoneo, vísceras</a:t>
            </a:r>
          </a:p>
          <a:p>
            <a:r>
              <a:rPr lang="es-MX" dirty="0" smtClean="0"/>
              <a:t>Estímulos más dolorosos</a:t>
            </a:r>
          </a:p>
          <a:p>
            <a:r>
              <a:rPr lang="es-MX" dirty="0" smtClean="0"/>
              <a:t>Dolor sordo, tipo cólico, urente, mal localizado, inicio gradual, larga duración</a:t>
            </a:r>
          </a:p>
          <a:p>
            <a:r>
              <a:rPr lang="es-MX" dirty="0" smtClean="0"/>
              <a:t>Efectos autonómicos secundarios</a:t>
            </a:r>
          </a:p>
          <a:p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6153" y="-13403"/>
            <a:ext cx="5366197" cy="6895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232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2157" y="0"/>
            <a:ext cx="5820178" cy="6867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837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Nociceptores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Estímulos mecánicos</a:t>
            </a:r>
          </a:p>
          <a:p>
            <a:pPr lvl="1"/>
            <a:r>
              <a:rPr lang="es-MX" dirty="0" smtClean="0"/>
              <a:t>Capas musculares de vísceras huecas</a:t>
            </a:r>
          </a:p>
          <a:p>
            <a:pPr lvl="1"/>
            <a:r>
              <a:rPr lang="es-MX" dirty="0" smtClean="0"/>
              <a:t>Serosa de órganos solidos</a:t>
            </a:r>
          </a:p>
          <a:p>
            <a:pPr lvl="1"/>
            <a:r>
              <a:rPr lang="es-MX" dirty="0" smtClean="0"/>
              <a:t>Mesenterio adjunto a grandes vasos</a:t>
            </a:r>
          </a:p>
          <a:p>
            <a:endParaRPr lang="es-MX" dirty="0"/>
          </a:p>
          <a:p>
            <a:r>
              <a:rPr lang="es-MX" dirty="0" smtClean="0"/>
              <a:t>Estímulos químicos</a:t>
            </a:r>
          </a:p>
          <a:p>
            <a:pPr lvl="1"/>
            <a:r>
              <a:rPr lang="es-MX" dirty="0" smtClean="0"/>
              <a:t>Mucosa y submucosa de vísceras huecas</a:t>
            </a:r>
          </a:p>
          <a:p>
            <a:pPr lvl="1"/>
            <a:r>
              <a:rPr lang="es-MX" dirty="0" smtClean="0"/>
              <a:t>Liberación de sustancias activan receptores </a:t>
            </a:r>
          </a:p>
          <a:p>
            <a:pPr lvl="1"/>
            <a:r>
              <a:rPr lang="es-MX" dirty="0" smtClean="0"/>
              <a:t>Respuesta a inflamación, lesión térmica, isquemia, necrosis, lesión</a:t>
            </a:r>
          </a:p>
          <a:p>
            <a:pPr marL="457200" lvl="1" indent="0">
              <a:buNone/>
            </a:pPr>
            <a:r>
              <a:rPr lang="es-MX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1630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Dolor Somático-parietal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Fibras </a:t>
            </a:r>
            <a:r>
              <a:rPr lang="es-MX" dirty="0"/>
              <a:t>A-</a:t>
            </a:r>
            <a:r>
              <a:rPr lang="el-GR" dirty="0" smtClean="0"/>
              <a:t>δ</a:t>
            </a:r>
            <a:endParaRPr lang="es-MX" dirty="0" smtClean="0"/>
          </a:p>
          <a:p>
            <a:r>
              <a:rPr lang="es-MX" dirty="0" smtClean="0"/>
              <a:t>Piel y músculo</a:t>
            </a:r>
          </a:p>
          <a:p>
            <a:r>
              <a:rPr lang="es-MX" dirty="0" smtClean="0"/>
              <a:t>Dolor agudo, súbito, bien localizado</a:t>
            </a:r>
          </a:p>
          <a:p>
            <a:r>
              <a:rPr lang="es-MX" dirty="0" smtClean="0"/>
              <a:t>Solo un lado del sistema nervioso inerva cierta parte del peritoneo</a:t>
            </a:r>
          </a:p>
          <a:p>
            <a:r>
              <a:rPr lang="es-MX" dirty="0" smtClean="0"/>
              <a:t>Respuestas reflejas (rigidez y defensa) mediada por reflejos espinales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320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fundidad">
  <a:themeElements>
    <a:clrScheme name="Profundidad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Profundidad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rofundidad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TM04033923[[fn=Profundidad]]</Template>
  <TotalTime>192</TotalTime>
  <Words>951</Words>
  <Application>Microsoft Office PowerPoint</Application>
  <PresentationFormat>Panorámica</PresentationFormat>
  <Paragraphs>379</Paragraphs>
  <Slides>45</Slides>
  <Notes>4</Notes>
  <HiddenSlides>0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45</vt:i4>
      </vt:variant>
    </vt:vector>
  </HeadingPairs>
  <TitlesOfParts>
    <vt:vector size="53" baseType="lpstr">
      <vt:lpstr>Arial</vt:lpstr>
      <vt:lpstr>Calibri</vt:lpstr>
      <vt:lpstr>Corbel</vt:lpstr>
      <vt:lpstr>Monotype Sorts</vt:lpstr>
      <vt:lpstr>Source Sans Pro</vt:lpstr>
      <vt:lpstr>Wingdings 3</vt:lpstr>
      <vt:lpstr>Profundidad</vt:lpstr>
      <vt:lpstr>Diapositiva de Microsoft PowerPoint</vt:lpstr>
      <vt:lpstr>Abdomen Agudo</vt:lpstr>
      <vt:lpstr>Abdomen Agudo</vt:lpstr>
      <vt:lpstr>Abdomen Agudo</vt:lpstr>
      <vt:lpstr>Compartimentos Anatómicos</vt:lpstr>
      <vt:lpstr>Anatomía</vt:lpstr>
      <vt:lpstr>Dolor Visceral</vt:lpstr>
      <vt:lpstr>Presentación de PowerPoint</vt:lpstr>
      <vt:lpstr>Nociceptores</vt:lpstr>
      <vt:lpstr>Dolor Somático-parietal</vt:lpstr>
      <vt:lpstr>Dolor referido</vt:lpstr>
      <vt:lpstr>Dolor referido</vt:lpstr>
      <vt:lpstr>Abordaje de Abdomen Agudo</vt:lpstr>
      <vt:lpstr>Presentación de PowerPoint</vt:lpstr>
      <vt:lpstr>Causas</vt:lpstr>
      <vt:lpstr>Cronología</vt:lpstr>
      <vt:lpstr>EF</vt:lpstr>
      <vt:lpstr>Exploración Abdominal</vt:lpstr>
      <vt:lpstr>Estudios de Laboratorio</vt:lpstr>
      <vt:lpstr>TAC de Abdomen</vt:lpstr>
      <vt:lpstr>Ultrasonido</vt:lpstr>
      <vt:lpstr>Presentación de PowerPoint</vt:lpstr>
      <vt:lpstr>Radiografía de Abdomen AP</vt:lpstr>
      <vt:lpstr>Laparoscopia</vt:lpstr>
      <vt:lpstr>ABDOMEN AGUDO QUIRURGICO</vt:lpstr>
      <vt:lpstr>Síndrome inflamatorio</vt:lpstr>
      <vt:lpstr>Presentación de PowerPoint</vt:lpstr>
      <vt:lpstr>Síndrome Perforativo</vt:lpstr>
      <vt:lpstr>Presentación de PowerPoint</vt:lpstr>
      <vt:lpstr>Síndrome Obstructivo</vt:lpstr>
      <vt:lpstr>Presentación de PowerPoint</vt:lpstr>
      <vt:lpstr>Síndrome Oclusivo Vascular</vt:lpstr>
      <vt:lpstr>Presentación de PowerPoint</vt:lpstr>
      <vt:lpstr>Presentación de PowerPoint</vt:lpstr>
      <vt:lpstr>Síndrome Hemorrágico</vt:lpstr>
      <vt:lpstr>Presentación de PowerPoint</vt:lpstr>
      <vt:lpstr>ADULTO MAYOR</vt:lpstr>
      <vt:lpstr>ADULTO MAYOR</vt:lpstr>
      <vt:lpstr>ADULTO MAYOR</vt:lpstr>
      <vt:lpstr>OBESIDAD MORBIDA</vt:lpstr>
      <vt:lpstr>INMUNOCOMPROMETIDOS</vt:lpstr>
      <vt:lpstr>INMUNOCOMPROMETIDOS</vt:lpstr>
      <vt:lpstr>CAUSAS NO QUIRÚRGICAS DE DOLOR ABDOMINAL</vt:lpstr>
      <vt:lpstr>CAUSAS NO QUIRÚRGICAS DE DOLOR ABDOMINAL</vt:lpstr>
      <vt:lpstr>CAUSAS NO QUIRÚRGICAS DE DOLOR ABDOMINAL</vt:lpstr>
      <vt:lpstr>CAUSAS NO QUIRÚRGICAS DE DOLOR ABDOMINAL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Abdomen Agudo</dc:title>
  <dc:creator>Cristabel Adriana</dc:creator>
  <cp:lastModifiedBy>Cristabel Adriana</cp:lastModifiedBy>
  <cp:revision>17</cp:revision>
  <dcterms:created xsi:type="dcterms:W3CDTF">2016-05-17T01:54:55Z</dcterms:created>
  <dcterms:modified xsi:type="dcterms:W3CDTF">2016-05-17T05:07:05Z</dcterms:modified>
</cp:coreProperties>
</file>