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55" r:id="rId1"/>
  </p:sldMasterIdLst>
  <p:notesMasterIdLst>
    <p:notesMasterId r:id="rId21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1CF3-E00F-49DE-B4D8-C0C5C1793540}" type="datetimeFigureOut">
              <a:rPr lang="es-MX" smtClean="0"/>
              <a:t>14/12/2018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30D35-5FF7-423A-A480-7D2A25982F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982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30D35-5FF7-423A-A480-7D2A25982F64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2708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3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2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3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2871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4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1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1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676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17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08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7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75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76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65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94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51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55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9814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78483" y="636372"/>
            <a:ext cx="8001000" cy="2971801"/>
          </a:xfrm>
        </p:spPr>
        <p:txBody>
          <a:bodyPr/>
          <a:lstStyle/>
          <a:p>
            <a:r>
              <a:rPr lang="es-MX" sz="5400" b="1" dirty="0" smtClean="0">
                <a:solidFill>
                  <a:srgbClr val="FFFF00"/>
                </a:solidFill>
              </a:rPr>
              <a:t>Intestino delgado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segunda parte</a:t>
            </a:r>
            <a:endParaRPr lang="es-MX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MX" sz="2800" b="1" dirty="0" smtClean="0"/>
              <a:t>Dr. Víctor Hugo Cruz euan r2rx</a:t>
            </a:r>
          </a:p>
          <a:p>
            <a:r>
              <a:rPr lang="es-MX" sz="2800" b="1" dirty="0" smtClean="0"/>
              <a:t>Dra. diana l. Hernández Aranda </a:t>
            </a:r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4668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084" y="387232"/>
            <a:ext cx="8534400" cy="1507067"/>
          </a:xfrm>
        </p:spPr>
        <p:txBody>
          <a:bodyPr/>
          <a:lstStyle/>
          <a:p>
            <a:r>
              <a:rPr lang="es-MX" cap="all" dirty="0" err="1" smtClean="0">
                <a:solidFill>
                  <a:srgbClr val="FFC000"/>
                </a:solidFill>
              </a:rPr>
              <a:t>Linfaectasia</a:t>
            </a:r>
            <a:r>
              <a:rPr lang="es-MX" cap="all" dirty="0" smtClean="0">
                <a:solidFill>
                  <a:srgbClr val="FFC000"/>
                </a:solidFill>
              </a:rPr>
              <a:t> intestinal</a:t>
            </a:r>
            <a:endParaRPr lang="es-MX" cap="all" dirty="0">
              <a:solidFill>
                <a:srgbClr val="FFC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3130754" y="1565189"/>
            <a:ext cx="2918969" cy="166064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Rx</a:t>
            </a:r>
            <a:endParaRPr lang="es-MX" sz="2000" dirty="0" smtClean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Engrosamiento difuso con edema submucoso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Flecha abajo 4"/>
          <p:cNvSpPr/>
          <p:nvPr/>
        </p:nvSpPr>
        <p:spPr>
          <a:xfrm>
            <a:off x="1243399" y="3410802"/>
            <a:ext cx="642551" cy="76611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Elipse 5"/>
          <p:cNvSpPr/>
          <p:nvPr/>
        </p:nvSpPr>
        <p:spPr>
          <a:xfrm>
            <a:off x="507894" y="1616848"/>
            <a:ext cx="2113559" cy="1557323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Alteración del conducto linfático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0" name="Elipse 9"/>
          <p:cNvSpPr/>
          <p:nvPr/>
        </p:nvSpPr>
        <p:spPr>
          <a:xfrm>
            <a:off x="96633" y="4413551"/>
            <a:ext cx="2936085" cy="181138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Dilatación macroscópica de los vasos linfáticos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47595" t="16977" r="8529" b="7728"/>
          <a:stretch/>
        </p:blipFill>
        <p:spPr>
          <a:xfrm>
            <a:off x="6788282" y="1600741"/>
            <a:ext cx="4875678" cy="470418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655806" y="4176920"/>
            <a:ext cx="2260616" cy="198730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Esteatorrea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Ascitis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Derrame pleural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Edema de </a:t>
            </a:r>
            <a:r>
              <a:rPr lang="es-MX" sz="2000" dirty="0" err="1" smtClean="0">
                <a:solidFill>
                  <a:schemeClr val="bg1"/>
                </a:solidFill>
              </a:rPr>
              <a:t>MsIf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ENFERMEDAD DE CROHN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5801" y="5658704"/>
            <a:ext cx="1804086" cy="897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000" dirty="0" smtClean="0">
              <a:solidFill>
                <a:schemeClr val="bg1"/>
              </a:solidFill>
            </a:endParaRP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15-25 años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Caucásicos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14193" y="1849137"/>
            <a:ext cx="1875694" cy="8979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Etiología desconocida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8287" t="17990" r="17647" b="7686"/>
          <a:stretch/>
        </p:blipFill>
        <p:spPr>
          <a:xfrm>
            <a:off x="3527296" y="2065867"/>
            <a:ext cx="4448434" cy="421834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4193" y="3155834"/>
            <a:ext cx="1821508" cy="20384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Artritis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Litiasis biliar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Uveítis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Espondilitis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Trombosis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156787" y="2065867"/>
            <a:ext cx="2100648" cy="27367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Melena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Malabsorción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Fisuras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Fístulas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166609" y="5194241"/>
            <a:ext cx="2090826" cy="10899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Megacolon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Obstrucción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Perforación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6387" t="15288" r="20686" b="8024"/>
          <a:stretch/>
        </p:blipFill>
        <p:spPr>
          <a:xfrm>
            <a:off x="343596" y="1495168"/>
            <a:ext cx="4785602" cy="480677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5876208" y="1458098"/>
            <a:ext cx="2570206" cy="15816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bg1"/>
                </a:solidFill>
              </a:rPr>
              <a:t>Ulceras aftosas “ojo de buey”.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Inflamación </a:t>
            </a:r>
            <a:r>
              <a:rPr lang="es-MX" sz="2000" dirty="0">
                <a:solidFill>
                  <a:schemeClr val="bg1"/>
                </a:solidFill>
              </a:rPr>
              <a:t>segmentaria discontinua</a:t>
            </a:r>
            <a:r>
              <a:rPr lang="es-MX" sz="2000" dirty="0" smtClean="0">
                <a:solidFill>
                  <a:schemeClr val="bg1"/>
                </a:solidFill>
              </a:rPr>
              <a:t>.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9193424" y="1309817"/>
            <a:ext cx="2570206" cy="18782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Inflamación </a:t>
            </a:r>
            <a:r>
              <a:rPr lang="es-MX" sz="2000" dirty="0">
                <a:solidFill>
                  <a:schemeClr val="bg1"/>
                </a:solidFill>
              </a:rPr>
              <a:t>segmentaria discontinua</a:t>
            </a:r>
            <a:r>
              <a:rPr lang="es-MX" sz="20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Saculaciones.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Pseudopolipos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Fístulas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5406652" y="3762632"/>
            <a:ext cx="3509319" cy="2162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Engrosamiento estratificado de la pared.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Ganglios mesentéricos grasos.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Ganglios menores 1cm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9193424" y="3898557"/>
            <a:ext cx="2570206" cy="187822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Perdida de la estratificación.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Abscesos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bg1"/>
                </a:solidFill>
              </a:rPr>
              <a:t>Fístulas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ENFERMEDAD DE  </a:t>
            </a:r>
            <a:r>
              <a:rPr lang="es-MX" b="1" dirty="0" smtClean="0">
                <a:solidFill>
                  <a:srgbClr val="FFFF00"/>
                </a:solidFill>
              </a:rPr>
              <a:t>BEHÇET</a:t>
            </a:r>
            <a:r>
              <a:rPr lang="es-MX" b="1" dirty="0">
                <a:solidFill>
                  <a:srgbClr val="FFFF00"/>
                </a:solidFill>
              </a:rPr>
              <a:t/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49680" y="4542864"/>
            <a:ext cx="4687887" cy="1278815"/>
          </a:xfrm>
        </p:spPr>
        <p:txBody>
          <a:bodyPr>
            <a:normAutofit/>
          </a:bodyPr>
          <a:lstStyle/>
          <a:p>
            <a:r>
              <a:rPr lang="es-MX" dirty="0" smtClean="0"/>
              <a:t>Ulceras profundas y múltiples.</a:t>
            </a:r>
          </a:p>
          <a:p>
            <a:r>
              <a:rPr lang="es-MX" dirty="0" smtClean="0"/>
              <a:t>Perforación. </a:t>
            </a:r>
          </a:p>
          <a:p>
            <a:r>
              <a:rPr lang="es-MX" dirty="0" smtClean="0"/>
              <a:t>Íleo terminal y ciego.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706" r="27176"/>
          <a:stretch/>
        </p:blipFill>
        <p:spPr>
          <a:xfrm>
            <a:off x="7223760" y="2096870"/>
            <a:ext cx="4503566" cy="4257995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889760" y="1798320"/>
            <a:ext cx="2956560" cy="231648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Aftas orales y genitales.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Artritis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Lesiones cutáneas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Uveítis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Hematoquesia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9845040" y="731520"/>
            <a:ext cx="1723763" cy="112172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20 y 40 años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ESCLERODERMIA INTESTINAL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3985" t="14949" r="12708" b="8024"/>
          <a:stretch/>
        </p:blipFill>
        <p:spPr>
          <a:xfrm>
            <a:off x="318562" y="1924334"/>
            <a:ext cx="4362595" cy="436259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498842" y="4011983"/>
            <a:ext cx="2440670" cy="15569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Anemia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9851403" y="718647"/>
            <a:ext cx="1987322" cy="11841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30-50 años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M:F = 1:3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Raza negra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297621" y="1759550"/>
            <a:ext cx="3376351" cy="155695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Dilatación intestinal.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“Intestino Encorsetado”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Transito prolongado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Intususcepciones NO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15" y="3814411"/>
            <a:ext cx="3925562" cy="247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ENTERITIS POR EL SDR. DE ZOLLINGER-ELLISON</a:t>
            </a:r>
            <a:br>
              <a:rPr lang="es-MX" b="1" dirty="0">
                <a:solidFill>
                  <a:srgbClr val="FFFF00"/>
                </a:solidFill>
              </a:rPr>
            </a:b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3967172"/>
            <a:ext cx="5053647" cy="2214282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Ulceras.</a:t>
            </a:r>
          </a:p>
          <a:p>
            <a:r>
              <a:rPr lang="es-MX" dirty="0" smtClean="0"/>
              <a:t>Engrosamiento de pliegues. .duodeno-</a:t>
            </a:r>
            <a:r>
              <a:rPr lang="es-MX" dirty="0" err="1" smtClean="0"/>
              <a:t>yeyunales</a:t>
            </a:r>
            <a:r>
              <a:rPr lang="es-MX" dirty="0" smtClean="0"/>
              <a:t>.</a:t>
            </a:r>
          </a:p>
          <a:p>
            <a:r>
              <a:rPr lang="es-MX" dirty="0" smtClean="0"/>
              <a:t>Estenosis.</a:t>
            </a:r>
          </a:p>
          <a:p>
            <a:r>
              <a:rPr lang="es-MX" dirty="0" smtClean="0"/>
              <a:t>Presencia de tumores pancreáticos, intestinales, hígado.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791" y="1853248"/>
            <a:ext cx="3991524" cy="448375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885431" y="2069624"/>
            <a:ext cx="2926082" cy="168117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bg1"/>
                </a:solidFill>
              </a:rPr>
              <a:t>Dolor      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Diarrea crónica.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Hematemesis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Hematoquesia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Melena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ENTERITIS EOSINOFILICA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07676" y="2895600"/>
            <a:ext cx="4242177" cy="3352800"/>
          </a:xfrm>
        </p:spPr>
        <p:txBody>
          <a:bodyPr>
            <a:normAutofit/>
          </a:bodyPr>
          <a:lstStyle/>
          <a:p>
            <a:r>
              <a:rPr lang="es-MX" dirty="0" smtClean="0"/>
              <a:t>Ascitis.</a:t>
            </a:r>
          </a:p>
          <a:p>
            <a:r>
              <a:rPr lang="es-MX" dirty="0" smtClean="0"/>
              <a:t>Derrame pleural</a:t>
            </a:r>
          </a:p>
          <a:p>
            <a:r>
              <a:rPr lang="es-MX" dirty="0" smtClean="0"/>
              <a:t>Estenosis</a:t>
            </a:r>
          </a:p>
          <a:p>
            <a:r>
              <a:rPr lang="es-MX" dirty="0" smtClean="0"/>
              <a:t>Pólipos</a:t>
            </a:r>
          </a:p>
          <a:p>
            <a:r>
              <a:rPr lang="es-MX" dirty="0" smtClean="0"/>
              <a:t>Engrosamiento de pliegues en patrón nodular difuso.</a:t>
            </a:r>
          </a:p>
          <a:p>
            <a:r>
              <a:rPr lang="es-MX" dirty="0" smtClean="0"/>
              <a:t>Obstrucción</a:t>
            </a:r>
          </a:p>
          <a:p>
            <a:r>
              <a:rPr lang="es-MX" dirty="0" smtClean="0"/>
              <a:t>Úlceras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0107" t="15669" r="7827" b="14222"/>
          <a:stretch/>
        </p:blipFill>
        <p:spPr>
          <a:xfrm>
            <a:off x="646111" y="2181688"/>
            <a:ext cx="4931729" cy="345906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302294" y="1152983"/>
            <a:ext cx="2743200" cy="198255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Hematoquesia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Melena</a:t>
            </a:r>
          </a:p>
          <a:p>
            <a:pPr algn="ctr"/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MALACOPLAQUIA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2" y="1725297"/>
            <a:ext cx="4565968" cy="2389504"/>
          </a:xfrm>
        </p:spPr>
        <p:txBody>
          <a:bodyPr>
            <a:normAutofit fontScale="92500" lnSpcReduction="10000"/>
          </a:bodyPr>
          <a:lstStyle/>
          <a:p>
            <a:r>
              <a:rPr lang="es-MX" dirty="0" smtClean="0"/>
              <a:t>Lesiones granulomatosas en las vías urinarias e intestino.</a:t>
            </a:r>
          </a:p>
          <a:p>
            <a:r>
              <a:rPr lang="es-MX" dirty="0" smtClean="0"/>
              <a:t>Cuerpos de inclusión  Michaellis-Gutmann.</a:t>
            </a:r>
          </a:p>
          <a:p>
            <a:r>
              <a:rPr lang="es-MX" dirty="0" smtClean="0"/>
              <a:t>Alteraciones similares a la Enfermedad de Crohn.</a:t>
            </a:r>
          </a:p>
          <a:p>
            <a:r>
              <a:rPr lang="es-MX" dirty="0" smtClean="0"/>
              <a:t>Frecuencia alta de fístulas.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5095" t="13540" r="52577" b="12708"/>
          <a:stretch/>
        </p:blipFill>
        <p:spPr>
          <a:xfrm rot="5400000">
            <a:off x="2957357" y="3890385"/>
            <a:ext cx="2162694" cy="277389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2025098"/>
            <a:ext cx="5863616" cy="43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FF00"/>
                </a:solidFill>
              </a:rPr>
              <a:t>ANGIOEDEMA INTESTINAL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48472" y="1749766"/>
            <a:ext cx="4439885" cy="2395514"/>
          </a:xfrm>
        </p:spPr>
        <p:txBody>
          <a:bodyPr/>
          <a:lstStyle/>
          <a:p>
            <a:r>
              <a:rPr lang="es-MX" dirty="0" smtClean="0"/>
              <a:t>Ascitis</a:t>
            </a:r>
          </a:p>
          <a:p>
            <a:r>
              <a:rPr lang="es-MX" dirty="0" smtClean="0"/>
              <a:t>Edema de pared intestinal: edema submucoso, mucoso e hiperemia intestinal. (yeyuno)</a:t>
            </a:r>
          </a:p>
          <a:p>
            <a:r>
              <a:rPr lang="es-MX" dirty="0" smtClean="0"/>
              <a:t>Dilatación luminal (&gt;2.5cm) sin obstrucción</a:t>
            </a: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839" t="25422" r="7390" b="20632"/>
          <a:stretch/>
        </p:blipFill>
        <p:spPr>
          <a:xfrm>
            <a:off x="971241" y="2070908"/>
            <a:ext cx="4003589" cy="394628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9506155" y="386864"/>
            <a:ext cx="2347784" cy="1532238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Mujeres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Raza negra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8564880" y="4079426"/>
            <a:ext cx="3289059" cy="19731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Vómito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Edema laríngeo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Dermatitis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9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>
                <a:solidFill>
                  <a:srgbClr val="FFFF00"/>
                </a:solidFill>
              </a:rPr>
              <a:t>ESTENOSIS ASOCIADA A </a:t>
            </a:r>
            <a:r>
              <a:rPr lang="es-MX" b="1" dirty="0" smtClean="0">
                <a:solidFill>
                  <a:srgbClr val="FFFF00"/>
                </a:solidFill>
              </a:rPr>
              <a:t>AINES</a:t>
            </a:r>
            <a:endParaRPr lang="es-MX" b="1" dirty="0">
              <a:solidFill>
                <a:srgbClr val="FFFF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6111" y="1853248"/>
            <a:ext cx="5270593" cy="2196353"/>
          </a:xfrm>
        </p:spPr>
        <p:txBody>
          <a:bodyPr/>
          <a:lstStyle/>
          <a:p>
            <a:r>
              <a:rPr lang="es-MX" dirty="0" smtClean="0"/>
              <a:t>Múltiples constricciones anulares con obstrucción parciales </a:t>
            </a:r>
          </a:p>
          <a:p>
            <a:r>
              <a:rPr lang="es-MX" dirty="0" smtClean="0"/>
              <a:t>Segmentos cortos de estrechamiento de la luz con dilatación anterior.</a:t>
            </a:r>
          </a:p>
          <a:p>
            <a:r>
              <a:rPr lang="es-MX" dirty="0" smtClean="0"/>
              <a:t>Reforzamiento mucoso y edema submucoso.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813" t="18328" r="39109" b="7348"/>
          <a:stretch/>
        </p:blipFill>
        <p:spPr>
          <a:xfrm>
            <a:off x="6696636" y="1449342"/>
            <a:ext cx="4987769" cy="520051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646111" y="4948108"/>
            <a:ext cx="1990164" cy="100404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Asintomático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rgbClr val="FFC000"/>
                </a:solidFill>
              </a:rPr>
              <a:t>Inflamatorias y malabsorción</a:t>
            </a:r>
            <a:endParaRPr lang="es-MX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06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CARACTERISTICA RADIOLOGICAS GENERALES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70295" y="2140008"/>
            <a:ext cx="4578177" cy="25537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Dilatación de asas.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Floculación </a:t>
            </a:r>
            <a:r>
              <a:rPr lang="es-MX" sz="2400" dirty="0" smtClean="0">
                <a:solidFill>
                  <a:schemeClr val="bg1"/>
                </a:solidFill>
              </a:rPr>
              <a:t>contraste</a:t>
            </a:r>
            <a:endParaRPr lang="es-MX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bg1"/>
                </a:solidFill>
              </a:rPr>
              <a:t>Segmentación de </a:t>
            </a:r>
            <a:r>
              <a:rPr lang="es-MX" sz="2400" dirty="0">
                <a:solidFill>
                  <a:schemeClr val="bg1"/>
                </a:solidFill>
              </a:rPr>
              <a:t>la </a:t>
            </a:r>
            <a:r>
              <a:rPr lang="es-MX" sz="2400" dirty="0" smtClean="0">
                <a:solidFill>
                  <a:schemeClr val="bg1"/>
                </a:solidFill>
              </a:rPr>
              <a:t>columna baritada</a:t>
            </a:r>
            <a:r>
              <a:rPr lang="es-MX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solidFill>
                  <a:schemeClr val="bg1"/>
                </a:solidFill>
              </a:rPr>
              <a:t>Aspecto de las válvulas conniventes.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483" t="33385" r="54451" b="16458"/>
          <a:stretch/>
        </p:blipFill>
        <p:spPr>
          <a:xfrm>
            <a:off x="6888480" y="1828800"/>
            <a:ext cx="4145280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288324"/>
            <a:ext cx="10131425" cy="1532467"/>
          </a:xfrm>
        </p:spPr>
        <p:txBody>
          <a:bodyPr/>
          <a:lstStyle/>
          <a:p>
            <a:r>
              <a:rPr lang="es-MX" i="1" dirty="0" smtClean="0">
                <a:solidFill>
                  <a:srgbClr val="FFC000"/>
                </a:solidFill>
              </a:rPr>
              <a:t>ESPRUE CELIACO</a:t>
            </a:r>
            <a:endParaRPr lang="es-MX" i="1" dirty="0">
              <a:solidFill>
                <a:srgbClr val="FFC00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4059751" y="3118135"/>
            <a:ext cx="2464617" cy="16894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2 años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3era y 4ta décadas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058" t="28800" r="64752" b="10388"/>
          <a:stretch/>
        </p:blipFill>
        <p:spPr>
          <a:xfrm>
            <a:off x="6524368" y="1400663"/>
            <a:ext cx="5189837" cy="5189837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685801" y="1483498"/>
            <a:ext cx="3466069" cy="247936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Esteatorrea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Distención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Flatulencia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Glositis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Anemia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186526" y="4737673"/>
            <a:ext cx="2464617" cy="168944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Intolerancia al Gluten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23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816" y="370704"/>
            <a:ext cx="4978714" cy="4349578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1364776" y="5066271"/>
            <a:ext cx="2956113" cy="7749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“signo del molde”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740606" y="1211307"/>
            <a:ext cx="4701745" cy="4308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sz="2200" dirty="0" smtClean="0"/>
              <a:t>Atrofia de las válvulas conniventes.</a:t>
            </a:r>
          </a:p>
          <a:p>
            <a:r>
              <a:rPr lang="es-MX" sz="2200" dirty="0" smtClean="0"/>
              <a:t>Dilatación de asas.</a:t>
            </a:r>
          </a:p>
          <a:p>
            <a:r>
              <a:rPr lang="es-MX" sz="2200" dirty="0" smtClean="0"/>
              <a:t>Floculación del bario.</a:t>
            </a:r>
          </a:p>
          <a:p>
            <a:r>
              <a:rPr lang="es-MX" sz="2200" dirty="0" smtClean="0"/>
              <a:t>Segmentación de la columna baritada.</a:t>
            </a:r>
          </a:p>
          <a:p>
            <a:r>
              <a:rPr lang="es-MX" sz="2200" dirty="0" smtClean="0"/>
              <a:t>Borramiento de los pliegues.</a:t>
            </a:r>
          </a:p>
          <a:p>
            <a:r>
              <a:rPr lang="es-MX" sz="2200" dirty="0" smtClean="0"/>
              <a:t>Engrosamiento de la pared.</a:t>
            </a:r>
          </a:p>
          <a:p>
            <a:r>
              <a:rPr lang="es-MX" sz="2200" dirty="0" smtClean="0"/>
              <a:t>Adenopatías.</a:t>
            </a:r>
          </a:p>
          <a:p>
            <a:r>
              <a:rPr lang="es-MX" sz="2200" dirty="0" smtClean="0"/>
              <a:t>Yeyunización del íleon.</a:t>
            </a:r>
            <a:endParaRPr lang="es-MX" sz="2200" dirty="0"/>
          </a:p>
        </p:txBody>
      </p:sp>
    </p:spTree>
    <p:extLst>
      <p:ext uri="{BB962C8B-B14F-4D97-AF65-F5344CB8AC3E}">
        <p14:creationId xmlns:p14="http://schemas.microsoft.com/office/powerpoint/2010/main" val="20613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828" y="233199"/>
            <a:ext cx="10131425" cy="1456267"/>
          </a:xfrm>
        </p:spPr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ENFERMEDAD DE WHIPPLE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772877" y="2225945"/>
            <a:ext cx="2057399" cy="117160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Tropheryma</a:t>
            </a:r>
            <a:r>
              <a:rPr lang="es-MX" sz="2000" dirty="0" smtClean="0">
                <a:solidFill>
                  <a:schemeClr val="bg1"/>
                </a:solidFill>
              </a:rPr>
              <a:t> </a:t>
            </a:r>
            <a:r>
              <a:rPr lang="es-MX" sz="2000" dirty="0" err="1" smtClean="0">
                <a:solidFill>
                  <a:schemeClr val="bg1"/>
                </a:solidFill>
              </a:rPr>
              <a:t>whipplei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98096" y="2636462"/>
            <a:ext cx="2950173" cy="26937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Diarrea crónica.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Esteatorrea.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Pérdida de peso.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Dolor abdominal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Fiebre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Artralgias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Hiperpigmentación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Adenopatías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1639" t="17314" r="24295" b="7686"/>
          <a:stretch/>
        </p:blipFill>
        <p:spPr>
          <a:xfrm>
            <a:off x="6549081" y="1689466"/>
            <a:ext cx="4794423" cy="4587767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847209" y="5170156"/>
            <a:ext cx="2150075" cy="1013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Macrófagos con polisacáridos</a:t>
            </a:r>
            <a:endParaRPr lang="es-MX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2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6187" t="14273" r="49890" b="8699"/>
          <a:stretch/>
        </p:blipFill>
        <p:spPr>
          <a:xfrm>
            <a:off x="486710" y="583747"/>
            <a:ext cx="4096744" cy="403916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51604"/>
          <a:stretch/>
        </p:blipFill>
        <p:spPr>
          <a:xfrm>
            <a:off x="4789233" y="2633689"/>
            <a:ext cx="4135722" cy="4074334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98244" y="4786533"/>
            <a:ext cx="2924269" cy="17556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Engrosamiento irregular micronodular.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7409107" y="383534"/>
            <a:ext cx="3443253" cy="2043017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err="1" smtClean="0">
                <a:solidFill>
                  <a:schemeClr val="bg1"/>
                </a:solidFill>
              </a:rPr>
              <a:t>Adenopatias</a:t>
            </a:r>
            <a:r>
              <a:rPr lang="es-MX" sz="2000" dirty="0" smtClean="0">
                <a:solidFill>
                  <a:schemeClr val="bg1"/>
                </a:solidFill>
              </a:rPr>
              <a:t> mesentéricas y retroperitoneales.</a:t>
            </a:r>
          </a:p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Edema submucoso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9130734" y="3447534"/>
            <a:ext cx="2657605" cy="195236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T1 Ganglios</a:t>
            </a:r>
            <a:endParaRPr lang="es-MX" sz="2000" dirty="0">
              <a:solidFill>
                <a:schemeClr val="bg1"/>
              </a:solidFill>
            </a:endParaRP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9638265" y="4275438"/>
            <a:ext cx="0" cy="296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86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solidFill>
                  <a:srgbClr val="FFC000"/>
                </a:solidFill>
              </a:rPr>
              <a:t>MASTOCITOSIS</a:t>
            </a:r>
            <a:endParaRPr lang="es-MX" dirty="0">
              <a:solidFill>
                <a:srgbClr val="FFC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62232" y="1740395"/>
            <a:ext cx="2502243" cy="134879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Proliferación de Mastocitos en la piel, hígado, bazo e ID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064475" y="3659628"/>
            <a:ext cx="2372498" cy="12426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Engrosamiento asimétrico nodular</a:t>
            </a:r>
            <a:endParaRPr lang="es-MX" sz="2000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685801" y="5472751"/>
            <a:ext cx="2378674" cy="9033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bg1"/>
                </a:solidFill>
              </a:rPr>
              <a:t>Lesiones blásticas</a:t>
            </a:r>
            <a:endParaRPr lang="es-MX" sz="20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5058" t="15087" r="26194" b="15541"/>
          <a:stretch/>
        </p:blipFill>
        <p:spPr>
          <a:xfrm>
            <a:off x="6153666" y="1337733"/>
            <a:ext cx="5041557" cy="507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5237" t="18665" r="55635" b="13091"/>
          <a:stretch/>
        </p:blipFill>
        <p:spPr>
          <a:xfrm>
            <a:off x="790833" y="667265"/>
            <a:ext cx="5090983" cy="49921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47340" t="17990" r="13468" b="13091"/>
          <a:stretch/>
        </p:blipFill>
        <p:spPr>
          <a:xfrm>
            <a:off x="6499654" y="617838"/>
            <a:ext cx="5099221" cy="504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1324</TotalTime>
  <Words>453</Words>
  <Application>Microsoft Office PowerPoint</Application>
  <PresentationFormat>Panorámica</PresentationFormat>
  <Paragraphs>157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Ion</vt:lpstr>
      <vt:lpstr>Intestino delgado segunda parte</vt:lpstr>
      <vt:lpstr>Inflamatorias y malabsorción</vt:lpstr>
      <vt:lpstr>CARACTERISTICA RADIOLOGICAS GENERALES</vt:lpstr>
      <vt:lpstr>ESPRUE CELIACO</vt:lpstr>
      <vt:lpstr>Presentación de PowerPoint</vt:lpstr>
      <vt:lpstr>ENFERMEDAD DE WHIPPLE</vt:lpstr>
      <vt:lpstr>Presentación de PowerPoint</vt:lpstr>
      <vt:lpstr>MASTOCITOSIS</vt:lpstr>
      <vt:lpstr>Presentación de PowerPoint</vt:lpstr>
      <vt:lpstr>Linfaectasia intestinal</vt:lpstr>
      <vt:lpstr>ENFERMEDAD DE CROHN</vt:lpstr>
      <vt:lpstr>Presentación de PowerPoint</vt:lpstr>
      <vt:lpstr>ENFERMEDAD DE  BEHÇET </vt:lpstr>
      <vt:lpstr>ESCLERODERMIA INTESTINAL</vt:lpstr>
      <vt:lpstr>ENTERITIS POR EL SDR. DE ZOLLINGER-ELLISON </vt:lpstr>
      <vt:lpstr>ENTERITIS EOSINOFILICA</vt:lpstr>
      <vt:lpstr>MALACOPLAQUIA</vt:lpstr>
      <vt:lpstr>ANGIOEDEMA INTESTINAL</vt:lpstr>
      <vt:lpstr>ESTENOSIS ASOCIADA A AINES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Intestino delgado segunda parte</dc:title>
  <dc:creator>Diana Leticia Hernández Aranda</dc:creator>
  <cp:lastModifiedBy>user</cp:lastModifiedBy>
  <cp:revision>94</cp:revision>
  <dcterms:created xsi:type="dcterms:W3CDTF">2017-02-08T01:37:17Z</dcterms:created>
  <dcterms:modified xsi:type="dcterms:W3CDTF">2018-12-14T20:58:42Z</dcterms:modified>
</cp:coreProperties>
</file>