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5" r:id="rId1"/>
  </p:sldMasterIdLst>
  <p:notesMasterIdLst>
    <p:notesMasterId r:id="rId25"/>
  </p:notesMasterIdLst>
  <p:sldIdLst>
    <p:sldId id="276" r:id="rId2"/>
    <p:sldId id="275" r:id="rId3"/>
    <p:sldId id="277" r:id="rId4"/>
    <p:sldId id="278" r:id="rId5"/>
    <p:sldId id="279" r:id="rId6"/>
    <p:sldId id="281" r:id="rId7"/>
    <p:sldId id="280" r:id="rId8"/>
    <p:sldId id="282" r:id="rId9"/>
    <p:sldId id="283" r:id="rId10"/>
    <p:sldId id="284" r:id="rId11"/>
    <p:sldId id="285" r:id="rId12"/>
    <p:sldId id="287" r:id="rId13"/>
    <p:sldId id="286" r:id="rId14"/>
    <p:sldId id="289" r:id="rId15"/>
    <p:sldId id="288" r:id="rId16"/>
    <p:sldId id="290" r:id="rId17"/>
    <p:sldId id="291" r:id="rId18"/>
    <p:sldId id="292" r:id="rId19"/>
    <p:sldId id="293" r:id="rId20"/>
    <p:sldId id="294" r:id="rId21"/>
    <p:sldId id="295" r:id="rId22"/>
    <p:sldId id="297" r:id="rId23"/>
    <p:sldId id="29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61CF3-E00F-49DE-B4D8-C0C5C1793540}" type="datetimeFigureOut">
              <a:rPr lang="es-MX" smtClean="0"/>
              <a:t>14/12/2018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30D35-5FF7-423A-A480-7D2A25982F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982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3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2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3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871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4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1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4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76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1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8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7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5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7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6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9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5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5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81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400" b="1" dirty="0" smtClean="0">
                <a:solidFill>
                  <a:srgbClr val="FFC000"/>
                </a:solidFill>
              </a:rPr>
              <a:t>INFECCIOSAS</a:t>
            </a:r>
            <a:endParaRPr lang="es-MX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AMILOIDOSIS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39704" y="3096470"/>
            <a:ext cx="4108768" cy="2945802"/>
          </a:xfrm>
        </p:spPr>
        <p:txBody>
          <a:bodyPr/>
          <a:lstStyle/>
          <a:p>
            <a:r>
              <a:rPr lang="es-MX" dirty="0" smtClean="0"/>
              <a:t>Engrosamiento de pliegues simétrico.</a:t>
            </a:r>
          </a:p>
          <a:p>
            <a:r>
              <a:rPr lang="es-MX" dirty="0" smtClean="0"/>
              <a:t>Elevaciones.</a:t>
            </a:r>
          </a:p>
          <a:p>
            <a:r>
              <a:rPr lang="es-MX" dirty="0" smtClean="0"/>
              <a:t>Sin floculación de contraste en el T.I,</a:t>
            </a:r>
          </a:p>
          <a:p>
            <a:r>
              <a:rPr lang="es-MX" dirty="0" smtClean="0"/>
              <a:t>“Yeyunización del íleon.</a:t>
            </a:r>
          </a:p>
          <a:p>
            <a:r>
              <a:rPr lang="es-MX" dirty="0" smtClean="0"/>
              <a:t>Formaciones polipoideas.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54" t="16041" r="50000" b="13542"/>
          <a:stretch/>
        </p:blipFill>
        <p:spPr>
          <a:xfrm>
            <a:off x="6518170" y="1859014"/>
            <a:ext cx="5277590" cy="4597488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815808" y="1438539"/>
            <a:ext cx="2956560" cy="1036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Enfermedad inflamatoria crónica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SIDA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2052918"/>
            <a:ext cx="4920970" cy="1819835"/>
          </a:xfrm>
        </p:spPr>
        <p:txBody>
          <a:bodyPr/>
          <a:lstStyle/>
          <a:p>
            <a:r>
              <a:rPr lang="es-MX" dirty="0" smtClean="0"/>
              <a:t>Cuadro </a:t>
            </a:r>
            <a:r>
              <a:rPr lang="es-MX" dirty="0"/>
              <a:t>de depresión </a:t>
            </a:r>
            <a:r>
              <a:rPr lang="es-MX" dirty="0" smtClean="0"/>
              <a:t>inmunológico.</a:t>
            </a:r>
          </a:p>
          <a:p>
            <a:r>
              <a:rPr lang="es-MX" dirty="0" smtClean="0"/>
              <a:t>Múltiples </a:t>
            </a:r>
            <a:r>
              <a:rPr lang="es-MX" dirty="0"/>
              <a:t>complicaciones, como infecciones oportunistas y </a:t>
            </a:r>
            <a:r>
              <a:rPr lang="es-MX" dirty="0" smtClean="0"/>
              <a:t>tumores.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706" t="17831" r="23680" b="4902"/>
          <a:stretch/>
        </p:blipFill>
        <p:spPr>
          <a:xfrm>
            <a:off x="7199136" y="2052918"/>
            <a:ext cx="4419123" cy="44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TRASPLANTE DE ORGANOS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5067" y="2052816"/>
            <a:ext cx="4061012" cy="4079043"/>
          </a:xfrm>
        </p:spPr>
        <p:txBody>
          <a:bodyPr>
            <a:normAutofit/>
          </a:bodyPr>
          <a:lstStyle/>
          <a:p>
            <a:r>
              <a:rPr lang="es-MX" dirty="0" smtClean="0"/>
              <a:t>Complicaciones vasculares.</a:t>
            </a:r>
          </a:p>
          <a:p>
            <a:r>
              <a:rPr lang="es-MX" dirty="0" smtClean="0"/>
              <a:t>Mesenteritis.</a:t>
            </a:r>
          </a:p>
          <a:p>
            <a:r>
              <a:rPr lang="es-MX" dirty="0" smtClean="0"/>
              <a:t>Infecciones oportunistas.</a:t>
            </a:r>
          </a:p>
          <a:p>
            <a:r>
              <a:rPr lang="es-MX" dirty="0" smtClean="0"/>
              <a:t>Pneumatosis.</a:t>
            </a:r>
          </a:p>
          <a:p>
            <a:r>
              <a:rPr lang="es-MX" dirty="0" smtClean="0"/>
              <a:t>Ascitis.</a:t>
            </a:r>
          </a:p>
          <a:p>
            <a:r>
              <a:rPr lang="es-MX" dirty="0" smtClean="0"/>
              <a:t>Abscesos</a:t>
            </a:r>
          </a:p>
          <a:p>
            <a:r>
              <a:rPr lang="es-MX" dirty="0" smtClean="0"/>
              <a:t>Fístulas</a:t>
            </a:r>
          </a:p>
          <a:p>
            <a:r>
              <a:rPr lang="es-MX" dirty="0" smtClean="0"/>
              <a:t>Rechazo.</a:t>
            </a:r>
          </a:p>
          <a:p>
            <a:r>
              <a:rPr lang="es-MX" dirty="0" smtClean="0"/>
              <a:t>Dilatación luminal.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2500" t="25551" r="31741" b="11520"/>
          <a:stretch/>
        </p:blipFill>
        <p:spPr>
          <a:xfrm>
            <a:off x="5801564" y="2052816"/>
            <a:ext cx="4249270" cy="42042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6" name="Elipse 5"/>
          <p:cNvSpPr/>
          <p:nvPr/>
        </p:nvSpPr>
        <p:spPr>
          <a:xfrm>
            <a:off x="9386047" y="652286"/>
            <a:ext cx="2528047" cy="14005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Sdr. de Intestino corto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455" t="23346" r="54484" b="8210"/>
          <a:stretch/>
        </p:blipFill>
        <p:spPr>
          <a:xfrm>
            <a:off x="651582" y="1404805"/>
            <a:ext cx="5139617" cy="50632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8272" t="23346" r="13138" b="8210"/>
          <a:stretch/>
        </p:blipFill>
        <p:spPr>
          <a:xfrm>
            <a:off x="6400801" y="1328288"/>
            <a:ext cx="5154208" cy="51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MISCELANEOS</a:t>
            </a:r>
            <a:endParaRPr lang="es-MX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C000"/>
                </a:solidFill>
              </a:rPr>
              <a:t>ISQUEMIA INTESTINAL</a:t>
            </a:r>
            <a:endParaRPr lang="es-MX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1970" y="1904590"/>
            <a:ext cx="4171395" cy="4195481"/>
          </a:xfrm>
        </p:spPr>
        <p:txBody>
          <a:bodyPr/>
          <a:lstStyle/>
          <a:p>
            <a:r>
              <a:rPr lang="es-MX" dirty="0" smtClean="0"/>
              <a:t>Niveles hidroaéreos múltiples.</a:t>
            </a:r>
          </a:p>
          <a:p>
            <a:r>
              <a:rPr lang="es-MX" dirty="0" smtClean="0"/>
              <a:t>Engrosamiento valvular.</a:t>
            </a:r>
          </a:p>
          <a:p>
            <a:r>
              <a:rPr lang="es-MX" dirty="0" smtClean="0"/>
              <a:t>Pneumatosis intestinal.</a:t>
            </a:r>
          </a:p>
          <a:p>
            <a:r>
              <a:rPr lang="es-MX" dirty="0" smtClean="0"/>
              <a:t>“Patrón en huella digital”</a:t>
            </a:r>
          </a:p>
          <a:p>
            <a:r>
              <a:rPr lang="es-MX" dirty="0" smtClean="0"/>
              <a:t>“Patrón en pila de monedas”</a:t>
            </a:r>
          </a:p>
          <a:p>
            <a:r>
              <a:rPr lang="es-MX" dirty="0" smtClean="0"/>
              <a:t>Visualización del trombo en la VMS, AMS u otras.</a:t>
            </a:r>
          </a:p>
          <a:p>
            <a:r>
              <a:rPr lang="es-MX" dirty="0" smtClean="0"/>
              <a:t>Falta de reforzamiento de la mucosa tras contraste.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628" t="25185" r="63573" b="20724"/>
          <a:stretch/>
        </p:blipFill>
        <p:spPr>
          <a:xfrm>
            <a:off x="5348471" y="1281997"/>
            <a:ext cx="3123175" cy="30839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8346" t="25185" r="30914" b="20724"/>
          <a:stretch/>
        </p:blipFill>
        <p:spPr>
          <a:xfrm>
            <a:off x="8659906" y="3349675"/>
            <a:ext cx="3192835" cy="3158702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9435725" y="949848"/>
            <a:ext cx="2417016" cy="19094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Dolor abdominal súbito intenso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Diarrea 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Vómito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873" t="12316" r="13965" b="7108"/>
          <a:stretch/>
        </p:blipFill>
        <p:spPr>
          <a:xfrm>
            <a:off x="6963388" y="2205317"/>
            <a:ext cx="4527005" cy="42582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65" y="591669"/>
            <a:ext cx="5335121" cy="37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VASCULITIS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56094" y="2052918"/>
            <a:ext cx="4993759" cy="4195481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585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ENTERITIS POSTRADIACION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3" y="2052918"/>
            <a:ext cx="4840288" cy="2277035"/>
          </a:xfrm>
        </p:spPr>
        <p:txBody>
          <a:bodyPr/>
          <a:lstStyle/>
          <a:p>
            <a:r>
              <a:rPr lang="es-MX" dirty="0" smtClean="0"/>
              <a:t>Engrosamiento de pliegues y válvulas.</a:t>
            </a:r>
          </a:p>
          <a:p>
            <a:r>
              <a:rPr lang="es-MX" dirty="0" smtClean="0"/>
              <a:t>Constricciones</a:t>
            </a:r>
          </a:p>
          <a:p>
            <a:r>
              <a:rPr lang="es-MX" dirty="0" smtClean="0"/>
              <a:t>Adherencias</a:t>
            </a:r>
            <a:endParaRPr lang="es-MX" dirty="0"/>
          </a:p>
          <a:p>
            <a:r>
              <a:rPr lang="es-MX" dirty="0" smtClean="0"/>
              <a:t>Fístulas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432" t="20772" r="35049" b="18138"/>
          <a:stretch/>
        </p:blipFill>
        <p:spPr>
          <a:xfrm>
            <a:off x="7212240" y="2286000"/>
            <a:ext cx="4056395" cy="403615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8257148" y="392206"/>
            <a:ext cx="3011487" cy="152155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Agudo &lt; 2 meses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Subagudo 2 a 12 meses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Crónico &gt; 12 meses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186305" y="4652682"/>
            <a:ext cx="4165624" cy="16694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Dolor abdominal     Diarrea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Nauseas    Malabsorción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Vómito    Hematoquesia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Tenesmo     Esteatorrea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Pérdida de peso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ILEO INTESTINAL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32938" y="1988942"/>
            <a:ext cx="4625135" cy="2100188"/>
          </a:xfrm>
        </p:spPr>
        <p:txBody>
          <a:bodyPr/>
          <a:lstStyle/>
          <a:p>
            <a:r>
              <a:rPr lang="es-MX" dirty="0" smtClean="0"/>
              <a:t>Dilatación simétrica de &gt;3cm.</a:t>
            </a:r>
          </a:p>
          <a:p>
            <a:r>
              <a:rPr lang="es-MX" dirty="0" smtClean="0"/>
              <a:t>Niveles hidroaéreos.</a:t>
            </a:r>
          </a:p>
          <a:p>
            <a:r>
              <a:rPr lang="es-MX" dirty="0" smtClean="0"/>
              <a:t>Tránsito intestinal retrasado.</a:t>
            </a:r>
          </a:p>
          <a:p>
            <a:r>
              <a:rPr lang="es-MX" dirty="0" smtClean="0"/>
              <a:t>Sin datos de obstrucción o punto de transición.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5985" t="26654" r="3423" b="20343"/>
          <a:stretch/>
        </p:blipFill>
        <p:spPr>
          <a:xfrm>
            <a:off x="646111" y="1862212"/>
            <a:ext cx="4300348" cy="418896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063318" y="443754"/>
            <a:ext cx="2689411" cy="11429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Posquirúrgico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7745506" y="4491320"/>
            <a:ext cx="4007223" cy="204395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Náusea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Vómito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Estreñimiento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ADENITIS Y ENTERITIS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2052918"/>
            <a:ext cx="5243700" cy="2303929"/>
          </a:xfrm>
        </p:spPr>
        <p:txBody>
          <a:bodyPr/>
          <a:lstStyle/>
          <a:p>
            <a:r>
              <a:rPr lang="es-MX" dirty="0" smtClean="0"/>
              <a:t>Adenomegalias ≥5mm en el cuadrante inferior derecho.</a:t>
            </a:r>
          </a:p>
          <a:p>
            <a:r>
              <a:rPr lang="es-MX" dirty="0" smtClean="0"/>
              <a:t>Edema de pared ileal o íleo-cólica.</a:t>
            </a:r>
          </a:p>
          <a:p>
            <a:r>
              <a:rPr lang="es-MX" dirty="0" smtClean="0"/>
              <a:t>Reforzamiento mucoso y edema submucoso.</a:t>
            </a:r>
          </a:p>
          <a:p>
            <a:r>
              <a:rPr lang="es-MX" dirty="0" smtClean="0"/>
              <a:t>Vasos ileocólicos ingurgitados.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650" t="23713" r="41663" b="7536"/>
          <a:stretch/>
        </p:blipFill>
        <p:spPr>
          <a:xfrm>
            <a:off x="6974571" y="1853248"/>
            <a:ext cx="4724370" cy="4601341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843900" y="668889"/>
            <a:ext cx="1612994" cy="9681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dirty="0" smtClean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Niños y Jóvenes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843286" y="4840940"/>
            <a:ext cx="2970760" cy="13447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smtClean="0">
                <a:solidFill>
                  <a:schemeClr val="bg1"/>
                </a:solidFill>
              </a:rPr>
              <a:t>  Vómito</a:t>
            </a:r>
            <a:endParaRPr lang="es-MX" sz="2000" dirty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    Leucocitosis</a:t>
            </a:r>
            <a:endParaRPr lang="es-MX" sz="2000" dirty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    Nauseas</a:t>
            </a:r>
          </a:p>
        </p:txBody>
      </p:sp>
    </p:spTree>
    <p:extLst>
      <p:ext uri="{BB962C8B-B14F-4D97-AF65-F5344CB8AC3E}">
        <p14:creationId xmlns:p14="http://schemas.microsoft.com/office/powerpoint/2010/main" val="9455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INTUSUSCEPCION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1" y="1586753"/>
            <a:ext cx="5216806" cy="2653553"/>
          </a:xfrm>
        </p:spPr>
        <p:txBody>
          <a:bodyPr/>
          <a:lstStyle/>
          <a:p>
            <a:r>
              <a:rPr lang="es-MX" dirty="0" smtClean="0"/>
              <a:t>Niveles hidroaéreos.</a:t>
            </a:r>
          </a:p>
          <a:p>
            <a:r>
              <a:rPr lang="es-MX" dirty="0" smtClean="0"/>
              <a:t>Ausencia distal de gas.</a:t>
            </a:r>
          </a:p>
          <a:p>
            <a:r>
              <a:rPr lang="es-MX" dirty="0" smtClean="0"/>
              <a:t>“Imagen de resorte”</a:t>
            </a:r>
          </a:p>
          <a:p>
            <a:r>
              <a:rPr lang="es-MX" dirty="0" smtClean="0"/>
              <a:t>Obstrucción intestinal.</a:t>
            </a:r>
          </a:p>
          <a:p>
            <a:r>
              <a:rPr lang="es-MX" dirty="0" smtClean="0"/>
              <a:t>“Signo del intestino en el intestino”</a:t>
            </a:r>
          </a:p>
          <a:p>
            <a:r>
              <a:rPr lang="es-MX" dirty="0" smtClean="0"/>
              <a:t>“Signo de la dona”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4523" r="61299" b="15563"/>
          <a:stretch/>
        </p:blipFill>
        <p:spPr>
          <a:xfrm>
            <a:off x="6546552" y="1853248"/>
            <a:ext cx="4345915" cy="441410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790158" y="452718"/>
            <a:ext cx="1943942" cy="11340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Niños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452608" y="4638218"/>
            <a:ext cx="3603812" cy="16291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intermitente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Vómito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Evacuaciones </a:t>
            </a:r>
            <a:r>
              <a:rPr lang="es-MX" sz="2000" dirty="0" err="1" smtClean="0">
                <a:solidFill>
                  <a:schemeClr val="bg1"/>
                </a:solidFill>
              </a:rPr>
              <a:t>muco-sang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ILEO BILIAR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30207" y="4702900"/>
            <a:ext cx="5996734" cy="1344706"/>
          </a:xfrm>
        </p:spPr>
        <p:txBody>
          <a:bodyPr/>
          <a:lstStyle/>
          <a:p>
            <a:r>
              <a:rPr lang="es-MX" dirty="0" smtClean="0"/>
              <a:t>Triada de Rigler.</a:t>
            </a:r>
          </a:p>
          <a:p>
            <a:r>
              <a:rPr lang="es-MX" dirty="0" smtClean="0"/>
              <a:t>Litos rodeados de gas en un asa intestinal.</a:t>
            </a:r>
          </a:p>
          <a:p>
            <a:r>
              <a:rPr lang="es-MX" dirty="0" smtClean="0"/>
              <a:t>VB colapsada.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283" t="17095" r="61217" b="21507"/>
          <a:stretch/>
        </p:blipFill>
        <p:spPr>
          <a:xfrm>
            <a:off x="4413314" y="547377"/>
            <a:ext cx="3601133" cy="3603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1815"/>
          <a:stretch/>
        </p:blipFill>
        <p:spPr>
          <a:xfrm>
            <a:off x="8270425" y="2904565"/>
            <a:ext cx="3616588" cy="3596670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8957955" y="873291"/>
            <a:ext cx="2823695" cy="16181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Complicación de CPRE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46111" y="1853249"/>
            <a:ext cx="3172854" cy="17236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intermitente.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Nausea y vómito.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Obstrucción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FISTULAS ENTERALES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85396" y="3779521"/>
            <a:ext cx="4193244" cy="2438400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 smtClean="0"/>
              <a:t>Visualización del trayecto fistuloso.</a:t>
            </a:r>
          </a:p>
          <a:p>
            <a:pPr algn="just"/>
            <a:r>
              <a:rPr lang="es-MX" dirty="0" smtClean="0"/>
              <a:t>Presencia de gas, residuo fecal o contraste rectal en la vejiga, vagina.</a:t>
            </a:r>
          </a:p>
          <a:p>
            <a:pPr algn="just"/>
            <a:r>
              <a:rPr lang="es-MX" dirty="0" smtClean="0"/>
              <a:t>Engrosamiento focal del tejido perifistuloso.</a:t>
            </a:r>
          </a:p>
          <a:p>
            <a:pPr marL="0" indent="0" algn="just">
              <a:buNone/>
            </a:pPr>
            <a:endParaRPr lang="es-MX" dirty="0" smtClean="0"/>
          </a:p>
          <a:p>
            <a:pPr marL="0" indent="0" algn="just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364" t="20208" r="53280" b="11042"/>
          <a:stretch/>
        </p:blipFill>
        <p:spPr>
          <a:xfrm>
            <a:off x="371791" y="1219200"/>
            <a:ext cx="3491345" cy="3429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1949"/>
          <a:stretch/>
        </p:blipFill>
        <p:spPr>
          <a:xfrm>
            <a:off x="4015536" y="3169920"/>
            <a:ext cx="3465060" cy="3428999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4846320" y="1421924"/>
            <a:ext cx="374904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         Fiebre       Obstrucción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     Diarrea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     Neumaturia</a:t>
            </a:r>
            <a:endParaRPr lang="es-MX" sz="2000" dirty="0">
              <a:solidFill>
                <a:schemeClr val="bg1"/>
              </a:solidFill>
            </a:endParaRPr>
          </a:p>
          <a:p>
            <a:pPr algn="ctr"/>
            <a:endParaRPr lang="es-MX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85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TRAUMA INTESTINAL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56756" y="2210693"/>
            <a:ext cx="5001653" cy="2669689"/>
          </a:xfrm>
        </p:spPr>
        <p:txBody>
          <a:bodyPr/>
          <a:lstStyle/>
          <a:p>
            <a:r>
              <a:rPr lang="es-MX" dirty="0" smtClean="0"/>
              <a:t>Engrosamiento de la pared (3mm).</a:t>
            </a:r>
          </a:p>
          <a:p>
            <a:r>
              <a:rPr lang="es-MX" dirty="0" smtClean="0"/>
              <a:t>Reforzamiento de la pared.</a:t>
            </a:r>
          </a:p>
          <a:p>
            <a:r>
              <a:rPr lang="es-MX" dirty="0" smtClean="0"/>
              <a:t>Infiltración mesentérica.</a:t>
            </a:r>
          </a:p>
          <a:p>
            <a:r>
              <a:rPr lang="es-MX" dirty="0" smtClean="0"/>
              <a:t>Líquido libre intra o retroperitoneal.</a:t>
            </a:r>
          </a:p>
          <a:p>
            <a:r>
              <a:rPr lang="es-MX" dirty="0" smtClean="0"/>
              <a:t>Aire extraluminal.</a:t>
            </a:r>
          </a:p>
          <a:p>
            <a:r>
              <a:rPr lang="es-MX" dirty="0" smtClean="0"/>
              <a:t>Contraste extraluminal.</a:t>
            </a:r>
            <a:endParaRPr lang="es-MX" dirty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21" t="31066" r="67294" b="15625"/>
          <a:stretch/>
        </p:blipFill>
        <p:spPr>
          <a:xfrm>
            <a:off x="701124" y="2023819"/>
            <a:ext cx="3953435" cy="3899648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679494" y="5188931"/>
            <a:ext cx="4157830" cy="14690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Hipotensión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Taquicardia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del estado de alerta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9758408" y="452718"/>
            <a:ext cx="2078915" cy="175797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Duodeno y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Yeyuno proximal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INFESTACION INTESTINAL POR PARASITOS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40188" y="3592178"/>
            <a:ext cx="5961947" cy="2761129"/>
          </a:xfrm>
        </p:spPr>
        <p:txBody>
          <a:bodyPr/>
          <a:lstStyle/>
          <a:p>
            <a:r>
              <a:rPr lang="es-MX" dirty="0" smtClean="0"/>
              <a:t>Masa de tejidos blandos.</a:t>
            </a:r>
          </a:p>
          <a:p>
            <a:r>
              <a:rPr lang="es-MX" dirty="0" smtClean="0"/>
              <a:t>Obstrucción intestinal.</a:t>
            </a:r>
          </a:p>
          <a:p>
            <a:r>
              <a:rPr lang="es-MX" dirty="0" smtClean="0"/>
              <a:t>Defectos de llenado lineales.</a:t>
            </a:r>
          </a:p>
          <a:p>
            <a:r>
              <a:rPr lang="es-MX" dirty="0" smtClean="0"/>
              <a:t>Engrosamiento de los pliegues del duodeno y yeyuno.</a:t>
            </a:r>
          </a:p>
          <a:p>
            <a:r>
              <a:rPr lang="es-MX" dirty="0" smtClean="0"/>
              <a:t>Reforzamiento mucoso y edema submucoso.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645" t="14889" r="31535" b="8640"/>
          <a:stretch/>
        </p:blipFill>
        <p:spPr>
          <a:xfrm>
            <a:off x="834370" y="2052918"/>
            <a:ext cx="4383089" cy="430038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8560348" y="1425388"/>
            <a:ext cx="3303702" cy="16943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Ascariasis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Giardiasis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Amebiasis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Cryptosporidiosis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INFECCIONES INTESTINALES OPORTUNISTAS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1264" y="2052918"/>
            <a:ext cx="5674007" cy="419548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b="1" dirty="0" smtClean="0">
                <a:solidFill>
                  <a:srgbClr val="FFC000"/>
                </a:solidFill>
              </a:rPr>
              <a:t>CMV</a:t>
            </a:r>
            <a:r>
              <a:rPr lang="es-MX" dirty="0" smtClean="0"/>
              <a:t>: </a:t>
            </a:r>
          </a:p>
          <a:p>
            <a:pPr marL="0" indent="0" algn="just">
              <a:buNone/>
            </a:pPr>
            <a:r>
              <a:rPr lang="es-MX" dirty="0" smtClean="0"/>
              <a:t>Mucosa hiper o hipodensa, edema submucoso. Ulceras profundas o aftosas, infiltración grasa mesentérica y adenopatías.</a:t>
            </a:r>
          </a:p>
          <a:p>
            <a:pPr algn="just"/>
            <a:r>
              <a:rPr lang="es-MX" b="1" dirty="0" smtClean="0">
                <a:solidFill>
                  <a:srgbClr val="FFC000"/>
                </a:solidFill>
              </a:rPr>
              <a:t>MICOBACTERIAS</a:t>
            </a:r>
            <a:r>
              <a:rPr lang="es-MX" dirty="0" smtClean="0"/>
              <a:t>:</a:t>
            </a:r>
          </a:p>
          <a:p>
            <a:pPr marL="0" indent="0" algn="just">
              <a:buNone/>
            </a:pPr>
            <a:r>
              <a:rPr lang="es-MX" dirty="0" smtClean="0"/>
              <a:t>Engrosamiento micronodular de pliegues, pared edematosa, estrechamiento luminal. Adenopatías, ascitis, engrosamiento omental.</a:t>
            </a:r>
          </a:p>
          <a:p>
            <a:pPr algn="just"/>
            <a:r>
              <a:rPr lang="es-MX" b="1" dirty="0" smtClean="0">
                <a:solidFill>
                  <a:srgbClr val="FFC000"/>
                </a:solidFill>
              </a:rPr>
              <a:t>BACTERIAS</a:t>
            </a:r>
            <a:r>
              <a:rPr lang="es-MX" dirty="0" smtClean="0"/>
              <a:t>:</a:t>
            </a:r>
          </a:p>
          <a:p>
            <a:pPr marL="0" indent="0" algn="just">
              <a:buNone/>
            </a:pPr>
            <a:r>
              <a:rPr lang="es-MX" dirty="0" smtClean="0"/>
              <a:t>Pancolitis, estrechamiento mucoso, edema submucoso, ascitis, megacolon, sin adenomegalias.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02" t="21875" r="60266" b="16360"/>
          <a:stretch/>
        </p:blipFill>
        <p:spPr>
          <a:xfrm>
            <a:off x="7234517" y="1754635"/>
            <a:ext cx="4303059" cy="42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C000"/>
                </a:solidFill>
              </a:rPr>
              <a:t>TIFLITIS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1" y="1565237"/>
            <a:ext cx="4169727" cy="3433482"/>
          </a:xfrm>
        </p:spPr>
        <p:txBody>
          <a:bodyPr>
            <a:normAutofit/>
          </a:bodyPr>
          <a:lstStyle/>
          <a:p>
            <a:r>
              <a:rPr lang="es-MX" dirty="0" smtClean="0"/>
              <a:t>Engrosamiento de la pared.</a:t>
            </a:r>
          </a:p>
          <a:p>
            <a:r>
              <a:rPr lang="es-MX" dirty="0" smtClean="0"/>
              <a:t>Distención luminal.</a:t>
            </a:r>
          </a:p>
          <a:p>
            <a:r>
              <a:rPr lang="es-MX" dirty="0" smtClean="0"/>
              <a:t>Edema de la submucosa.</a:t>
            </a:r>
          </a:p>
          <a:p>
            <a:r>
              <a:rPr lang="es-MX" dirty="0" smtClean="0"/>
              <a:t>Neumatosis.</a:t>
            </a:r>
          </a:p>
          <a:p>
            <a:r>
              <a:rPr lang="es-MX" dirty="0" smtClean="0"/>
              <a:t>Neumoperitoneo.</a:t>
            </a:r>
          </a:p>
          <a:p>
            <a:r>
              <a:rPr lang="es-MX" dirty="0" smtClean="0"/>
              <a:t>Masa en CID.</a:t>
            </a:r>
          </a:p>
          <a:p>
            <a:r>
              <a:rPr lang="es-MX" dirty="0"/>
              <a:t>Obstrucción.</a:t>
            </a:r>
          </a:p>
          <a:p>
            <a:r>
              <a:rPr lang="es-MX" dirty="0" smtClean="0"/>
              <a:t>Íleo.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169" r="6185" b="10983"/>
          <a:stretch/>
        </p:blipFill>
        <p:spPr>
          <a:xfrm>
            <a:off x="6217920" y="2157758"/>
            <a:ext cx="5303520" cy="4090641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2846096" y="4693919"/>
            <a:ext cx="2895600" cy="14005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Disentería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CID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Terapia </a:t>
            </a:r>
            <a:r>
              <a:rPr lang="es-MX" sz="2000" dirty="0" err="1" smtClean="0">
                <a:solidFill>
                  <a:schemeClr val="bg1"/>
                </a:solidFill>
              </a:rPr>
              <a:t>citotóxica</a:t>
            </a:r>
            <a:r>
              <a:rPr lang="es-MX" sz="2000" dirty="0" smtClean="0">
                <a:solidFill>
                  <a:schemeClr val="bg1"/>
                </a:solidFill>
              </a:rPr>
              <a:t>.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7010400" y="391758"/>
            <a:ext cx="3291840" cy="14005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SIDA</a:t>
            </a:r>
          </a:p>
          <a:p>
            <a:pPr algn="ctr"/>
            <a:r>
              <a:rPr lang="es-MX" sz="2000" dirty="0">
                <a:solidFill>
                  <a:schemeClr val="bg1"/>
                </a:solidFill>
              </a:rPr>
              <a:t>Anemia </a:t>
            </a:r>
            <a:r>
              <a:rPr lang="es-MX" sz="2000" dirty="0" err="1">
                <a:solidFill>
                  <a:schemeClr val="bg1"/>
                </a:solidFill>
              </a:rPr>
              <a:t>aplasica</a:t>
            </a:r>
            <a:endParaRPr lang="es-MX" sz="2000" dirty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Linfoma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Trasplantados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ALTERACIONES INMUNITARIAS</a:t>
            </a:r>
            <a:endParaRPr lang="es-MX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HIPERPLASIA NODULAR LINFOIDEA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3" y="2052919"/>
            <a:ext cx="4870768" cy="2122842"/>
          </a:xfrm>
        </p:spPr>
        <p:txBody>
          <a:bodyPr/>
          <a:lstStyle/>
          <a:p>
            <a:r>
              <a:rPr lang="es-MX" dirty="0" smtClean="0"/>
              <a:t>Nódulos pequeños  (1 a 3mm).</a:t>
            </a:r>
          </a:p>
          <a:p>
            <a:r>
              <a:rPr lang="es-MX" dirty="0" smtClean="0"/>
              <a:t>Sin engrosamiento de pliegues.</a:t>
            </a:r>
          </a:p>
          <a:p>
            <a:r>
              <a:rPr lang="es-MX" dirty="0" smtClean="0"/>
              <a:t>Sin dilatación.</a:t>
            </a:r>
          </a:p>
          <a:p>
            <a:r>
              <a:rPr lang="es-MX" dirty="0" smtClean="0"/>
              <a:t>Segmentación de columna baritada.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00" t="22000" r="54400" b="28400"/>
          <a:stretch/>
        </p:blipFill>
        <p:spPr>
          <a:xfrm>
            <a:off x="7985760" y="3413759"/>
            <a:ext cx="3200400" cy="283464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7787640" y="1853248"/>
            <a:ext cx="359664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err="1">
                <a:solidFill>
                  <a:schemeClr val="bg1"/>
                </a:solidFill>
              </a:rPr>
              <a:t>Hipogammaglobulinemia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499361" y="4831079"/>
            <a:ext cx="3474720" cy="118871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Infecciones respiratorias.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Alteraciones tiroideas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Sdr. </a:t>
            </a:r>
            <a:r>
              <a:rPr lang="es-MX" sz="2000" dirty="0" err="1" smtClean="0">
                <a:solidFill>
                  <a:schemeClr val="bg1"/>
                </a:solidFill>
              </a:rPr>
              <a:t>Good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ENFERMEDAD DE WALDENSTRÖM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3" y="2052918"/>
            <a:ext cx="4505008" cy="4195481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51" t="46267" r="67500" b="7100"/>
          <a:stretch/>
        </p:blipFill>
        <p:spPr>
          <a:xfrm>
            <a:off x="8077200" y="2473888"/>
            <a:ext cx="3350757" cy="37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ENFERMEDAD LINFOPROLIFERATIVA INTESTINAL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76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1324</TotalTime>
  <Words>549</Words>
  <Application>Microsoft Office PowerPoint</Application>
  <PresentationFormat>Panorámica</PresentationFormat>
  <Paragraphs>157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Ion</vt:lpstr>
      <vt:lpstr>INFECCIOSAS</vt:lpstr>
      <vt:lpstr>ADENITIS Y ENTERITIS</vt:lpstr>
      <vt:lpstr>INFESTACION INTESTINAL POR PARASITOS </vt:lpstr>
      <vt:lpstr>INFECCIONES INTESTINALES OPORTUNISTAS </vt:lpstr>
      <vt:lpstr>TIFLITIS </vt:lpstr>
      <vt:lpstr>ALTERACIONES INMUNITARIAS</vt:lpstr>
      <vt:lpstr>HIPERPLASIA NODULAR LINFOIDEA</vt:lpstr>
      <vt:lpstr>ENFERMEDAD DE WALDENSTRÖM </vt:lpstr>
      <vt:lpstr>ENFERMEDAD LINFOPROLIFERATIVA INTESTINAL </vt:lpstr>
      <vt:lpstr>AMILOIDOSIS</vt:lpstr>
      <vt:lpstr>SIDA</vt:lpstr>
      <vt:lpstr>TRASPLANTE DE ORGANOS</vt:lpstr>
      <vt:lpstr>Presentación de PowerPoint</vt:lpstr>
      <vt:lpstr>MISCELANEOS</vt:lpstr>
      <vt:lpstr>ISQUEMIA INTESTINAL</vt:lpstr>
      <vt:lpstr>Presentación de PowerPoint</vt:lpstr>
      <vt:lpstr>VASCULITIS</vt:lpstr>
      <vt:lpstr>ENTERITIS POSTRADIACION</vt:lpstr>
      <vt:lpstr>ILEO INTESTINAL </vt:lpstr>
      <vt:lpstr>INTUSUSCEPCION</vt:lpstr>
      <vt:lpstr>ILEO BILIAR</vt:lpstr>
      <vt:lpstr>FISTULAS ENTERALES</vt:lpstr>
      <vt:lpstr>TRAUMA INTESTINAL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Intestino delgado segunda parte</dc:title>
  <dc:creator>Diana Leticia Hernández Aranda</dc:creator>
  <cp:lastModifiedBy>user</cp:lastModifiedBy>
  <cp:revision>94</cp:revision>
  <dcterms:created xsi:type="dcterms:W3CDTF">2017-02-08T01:37:17Z</dcterms:created>
  <dcterms:modified xsi:type="dcterms:W3CDTF">2018-12-14T20:57:12Z</dcterms:modified>
</cp:coreProperties>
</file>