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112"/>
  </p:notesMasterIdLst>
  <p:sldIdLst>
    <p:sldId id="256" r:id="rId3"/>
    <p:sldId id="313" r:id="rId4"/>
    <p:sldId id="261" r:id="rId5"/>
    <p:sldId id="259" r:id="rId6"/>
    <p:sldId id="262" r:id="rId7"/>
    <p:sldId id="266" r:id="rId8"/>
    <p:sldId id="264" r:id="rId9"/>
    <p:sldId id="265" r:id="rId10"/>
    <p:sldId id="281" r:id="rId11"/>
    <p:sldId id="267" r:id="rId12"/>
    <p:sldId id="263" r:id="rId13"/>
    <p:sldId id="269" r:id="rId14"/>
    <p:sldId id="268" r:id="rId15"/>
    <p:sldId id="270" r:id="rId16"/>
    <p:sldId id="272" r:id="rId17"/>
    <p:sldId id="273" r:id="rId18"/>
    <p:sldId id="271" r:id="rId19"/>
    <p:sldId id="274" r:id="rId20"/>
    <p:sldId id="275" r:id="rId21"/>
    <p:sldId id="277" r:id="rId22"/>
    <p:sldId id="280" r:id="rId23"/>
    <p:sldId id="278" r:id="rId24"/>
    <p:sldId id="279" r:id="rId25"/>
    <p:sldId id="285" r:id="rId26"/>
    <p:sldId id="276" r:id="rId27"/>
    <p:sldId id="286" r:id="rId28"/>
    <p:sldId id="287" r:id="rId29"/>
    <p:sldId id="288" r:id="rId30"/>
    <p:sldId id="289" r:id="rId31"/>
    <p:sldId id="294" r:id="rId32"/>
    <p:sldId id="296" r:id="rId33"/>
    <p:sldId id="304" r:id="rId34"/>
    <p:sldId id="305" r:id="rId35"/>
    <p:sldId id="306" r:id="rId36"/>
    <p:sldId id="307" r:id="rId37"/>
    <p:sldId id="308" r:id="rId38"/>
    <p:sldId id="309" r:id="rId39"/>
    <p:sldId id="310" r:id="rId40"/>
    <p:sldId id="312" r:id="rId41"/>
    <p:sldId id="311" r:id="rId42"/>
    <p:sldId id="295" r:id="rId43"/>
    <p:sldId id="298" r:id="rId44"/>
    <p:sldId id="297" r:id="rId45"/>
    <p:sldId id="283" r:id="rId46"/>
    <p:sldId id="284" r:id="rId47"/>
    <p:sldId id="282" r:id="rId48"/>
    <p:sldId id="290" r:id="rId49"/>
    <p:sldId id="291" r:id="rId50"/>
    <p:sldId id="292" r:id="rId51"/>
    <p:sldId id="293" r:id="rId52"/>
    <p:sldId id="314"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299" r:id="rId1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E50E8-7D09-4991-8A65-400F230AD160}" type="datetimeFigureOut">
              <a:rPr lang="es-MX" smtClean="0"/>
              <a:t>21/12/2018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4C47B-E879-4CC6-AFEC-29E9D7F6074C}" type="slidenum">
              <a:rPr lang="es-MX" smtClean="0"/>
              <a:t>‹Nº›</a:t>
            </a:fld>
            <a:endParaRPr lang="es-MX"/>
          </a:p>
        </p:txBody>
      </p:sp>
    </p:spTree>
    <p:extLst>
      <p:ext uri="{BB962C8B-B14F-4D97-AF65-F5344CB8AC3E}">
        <p14:creationId xmlns:p14="http://schemas.microsoft.com/office/powerpoint/2010/main" val="181308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7C11BBC0-E46C-40F2-800B-6972F074250E}" type="slidenum">
              <a:rPr lang="en-US" altLang="ja-JP" sz="1200">
                <a:latin typeface="Times New Roman" panose="02020603050405020304" pitchFamily="18" charset="0"/>
                <a:ea typeface="ＭＳ Ｐゴシック" panose="020B0600070205080204" pitchFamily="34" charset="-128"/>
              </a:rPr>
              <a:pPr/>
              <a:t>32</a:t>
            </a:fld>
            <a:endParaRPr lang="en-US" altLang="ja-JP" sz="1200">
              <a:latin typeface="Times New Roman" panose="02020603050405020304" pitchFamily="18" charset="0"/>
              <a:ea typeface="ＭＳ Ｐゴシック" panose="020B0600070205080204" pitchFamily="34" charset="-128"/>
            </a:endParaRPr>
          </a:p>
        </p:txBody>
      </p:sp>
      <p:sp>
        <p:nvSpPr>
          <p:cNvPr id="22531" name="Rectangle 1026"/>
          <p:cNvSpPr>
            <a:spLocks noChangeArrowheads="1" noTextEdit="1"/>
          </p:cNvSpPr>
          <p:nvPr>
            <p:ph type="sldImg"/>
          </p:nvPr>
        </p:nvSpPr>
        <p:spPr>
          <a:ln/>
        </p:spPr>
      </p:sp>
      <p:sp>
        <p:nvSpPr>
          <p:cNvPr id="2253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s-ES_tradnl" altLang="es-MX" smtClean="0">
              <a:latin typeface="Times" panose="02020603050405020304" pitchFamily="18" charset="0"/>
            </a:endParaRPr>
          </a:p>
        </p:txBody>
      </p:sp>
    </p:spTree>
    <p:extLst>
      <p:ext uri="{BB962C8B-B14F-4D97-AF65-F5344CB8AC3E}">
        <p14:creationId xmlns:p14="http://schemas.microsoft.com/office/powerpoint/2010/main" val="78922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C6FC0E7-86D6-435D-854C-D505B71D9ED2}" type="slidenum">
              <a:rPr lang="es-ES" smtClean="0"/>
              <a:t>59</a:t>
            </a:fld>
            <a:endParaRPr lang="es-ES"/>
          </a:p>
        </p:txBody>
      </p:sp>
    </p:spTree>
    <p:extLst>
      <p:ext uri="{BB962C8B-B14F-4D97-AF65-F5344CB8AC3E}">
        <p14:creationId xmlns:p14="http://schemas.microsoft.com/office/powerpoint/2010/main" val="211790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E3DDAA11-684B-437C-93C0-D24E2A54567A}" type="slidenum">
              <a:rPr lang="en-US" altLang="ja-JP" sz="1200">
                <a:latin typeface="Times New Roman" panose="02020603050405020304" pitchFamily="18" charset="0"/>
                <a:ea typeface="ＭＳ Ｐゴシック" panose="020B0600070205080204" pitchFamily="34" charset="-128"/>
              </a:rPr>
              <a:pPr/>
              <a:t>33</a:t>
            </a:fld>
            <a:endParaRPr lang="en-US" altLang="ja-JP" sz="1200">
              <a:latin typeface="Times New Roman" panose="02020603050405020304" pitchFamily="18" charset="0"/>
              <a:ea typeface="ＭＳ Ｐゴシック" panose="020B0600070205080204" pitchFamily="34" charset="-128"/>
            </a:endParaRPr>
          </a:p>
        </p:txBody>
      </p:sp>
      <p:sp>
        <p:nvSpPr>
          <p:cNvPr id="24579" name="Rectangle 1026"/>
          <p:cNvSpPr>
            <a:spLocks noChangeArrowheads="1" noTextEdit="1"/>
          </p:cNvSpPr>
          <p:nvPr>
            <p:ph type="sldImg"/>
          </p:nvPr>
        </p:nvSpPr>
        <p:spPr>
          <a:ln/>
        </p:spPr>
      </p:sp>
      <p:sp>
        <p:nvSpPr>
          <p:cNvPr id="2458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s-ES_tradnl" altLang="es-MX" smtClean="0">
              <a:latin typeface="Times" panose="02020603050405020304" pitchFamily="18" charset="0"/>
            </a:endParaRPr>
          </a:p>
        </p:txBody>
      </p:sp>
    </p:spTree>
    <p:extLst>
      <p:ext uri="{BB962C8B-B14F-4D97-AF65-F5344CB8AC3E}">
        <p14:creationId xmlns:p14="http://schemas.microsoft.com/office/powerpoint/2010/main" val="326915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CA67638F-612C-4E90-B439-6ED5EB607E1E}" type="slidenum">
              <a:rPr lang="en-US" altLang="ja-JP" sz="1200">
                <a:latin typeface="Times New Roman" panose="02020603050405020304" pitchFamily="18" charset="0"/>
                <a:ea typeface="ＭＳ Ｐゴシック" panose="020B0600070205080204" pitchFamily="34" charset="-128"/>
              </a:rPr>
              <a:pPr/>
              <a:t>34</a:t>
            </a:fld>
            <a:endParaRPr lang="en-US" altLang="ja-JP" sz="1200">
              <a:latin typeface="Times New Roman" panose="02020603050405020304" pitchFamily="18" charset="0"/>
              <a:ea typeface="ＭＳ Ｐゴシック" panose="020B0600070205080204" pitchFamily="34" charset="-128"/>
            </a:endParaRPr>
          </a:p>
        </p:txBody>
      </p:sp>
      <p:sp>
        <p:nvSpPr>
          <p:cNvPr id="26627" name="Rectangle 1026"/>
          <p:cNvSpPr>
            <a:spLocks noChangeArrowheads="1" noTextEdit="1"/>
          </p:cNvSpPr>
          <p:nvPr>
            <p:ph type="sldImg"/>
          </p:nvPr>
        </p:nvSpPr>
        <p:spPr>
          <a:ln/>
        </p:spPr>
      </p:sp>
      <p:sp>
        <p:nvSpPr>
          <p:cNvPr id="2662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s-ES_tradnl" altLang="es-MX" smtClean="0">
              <a:latin typeface="Times" panose="02020603050405020304" pitchFamily="18" charset="0"/>
            </a:endParaRPr>
          </a:p>
        </p:txBody>
      </p:sp>
    </p:spTree>
    <p:extLst>
      <p:ext uri="{BB962C8B-B14F-4D97-AF65-F5344CB8AC3E}">
        <p14:creationId xmlns:p14="http://schemas.microsoft.com/office/powerpoint/2010/main" val="86898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AB6CD76A-330E-410E-9CE9-E06E680CD32E}" type="slidenum">
              <a:rPr lang="en-US" altLang="ja-JP" sz="1200">
                <a:latin typeface="Times New Roman" panose="02020603050405020304" pitchFamily="18" charset="0"/>
                <a:ea typeface="ＭＳ Ｐゴシック" panose="020B0600070205080204" pitchFamily="34" charset="-128"/>
              </a:rPr>
              <a:pPr/>
              <a:t>35</a:t>
            </a:fld>
            <a:endParaRPr lang="en-US" altLang="ja-JP" sz="1200">
              <a:latin typeface="Times New Roman" panose="02020603050405020304" pitchFamily="18" charset="0"/>
              <a:ea typeface="ＭＳ Ｐゴシック" panose="020B0600070205080204" pitchFamily="34" charset="-128"/>
            </a:endParaRPr>
          </a:p>
        </p:txBody>
      </p:sp>
      <p:sp>
        <p:nvSpPr>
          <p:cNvPr id="28675" name="Rectangle 2"/>
          <p:cNvSpPr>
            <a:spLocks noChangeArrowheads="1" noTextEdit="1"/>
          </p:cNvSpPr>
          <p:nvPr>
            <p:ph type="sldImg"/>
          </p:nvPr>
        </p:nvSpPr>
        <p:spPr>
          <a:ln/>
        </p:spPr>
      </p:sp>
      <p:sp>
        <p:nvSpPr>
          <p:cNvPr id="286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n-US" altLang="es-MX" smtClean="0">
              <a:latin typeface="Times" panose="02020603050405020304" pitchFamily="18" charset="0"/>
            </a:endParaRPr>
          </a:p>
        </p:txBody>
      </p:sp>
    </p:spTree>
    <p:extLst>
      <p:ext uri="{BB962C8B-B14F-4D97-AF65-F5344CB8AC3E}">
        <p14:creationId xmlns:p14="http://schemas.microsoft.com/office/powerpoint/2010/main" val="120565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AE12F60C-AE3F-45AD-ACF5-4FBD36218C4B}" type="slidenum">
              <a:rPr lang="en-US" altLang="ja-JP" sz="1200">
                <a:latin typeface="Times New Roman" panose="02020603050405020304" pitchFamily="18" charset="0"/>
                <a:ea typeface="ＭＳ Ｐゴシック" panose="020B0600070205080204" pitchFamily="34" charset="-128"/>
              </a:rPr>
              <a:pPr/>
              <a:t>36</a:t>
            </a:fld>
            <a:endParaRPr lang="en-US" altLang="ja-JP" sz="1200">
              <a:latin typeface="Times New Roman" panose="02020603050405020304" pitchFamily="18" charset="0"/>
              <a:ea typeface="ＭＳ Ｐゴシック" panose="020B0600070205080204" pitchFamily="34" charset="-128"/>
            </a:endParaRPr>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n-US" altLang="es-MX" smtClean="0">
              <a:latin typeface="Times" panose="02020603050405020304" pitchFamily="18" charset="0"/>
            </a:endParaRPr>
          </a:p>
        </p:txBody>
      </p:sp>
    </p:spTree>
    <p:extLst>
      <p:ext uri="{BB962C8B-B14F-4D97-AF65-F5344CB8AC3E}">
        <p14:creationId xmlns:p14="http://schemas.microsoft.com/office/powerpoint/2010/main" val="173851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F1C7B3BC-45CE-4693-839F-7E12EEB253A6}" type="slidenum">
              <a:rPr lang="en-US" altLang="ja-JP" sz="1200">
                <a:latin typeface="Times New Roman" panose="02020603050405020304" pitchFamily="18" charset="0"/>
                <a:ea typeface="ＭＳ Ｐゴシック" panose="020B0600070205080204" pitchFamily="34" charset="-128"/>
              </a:rPr>
              <a:pPr/>
              <a:t>37</a:t>
            </a:fld>
            <a:endParaRPr lang="en-US" altLang="ja-JP" sz="1200">
              <a:latin typeface="Times New Roman" panose="02020603050405020304" pitchFamily="18" charset="0"/>
              <a:ea typeface="ＭＳ Ｐゴシック" panose="020B0600070205080204" pitchFamily="34" charset="-128"/>
            </a:endParaRPr>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n-US" altLang="es-MX" smtClean="0">
              <a:latin typeface="Times" panose="02020603050405020304" pitchFamily="18" charset="0"/>
            </a:endParaRPr>
          </a:p>
        </p:txBody>
      </p:sp>
    </p:spTree>
    <p:extLst>
      <p:ext uri="{BB962C8B-B14F-4D97-AF65-F5344CB8AC3E}">
        <p14:creationId xmlns:p14="http://schemas.microsoft.com/office/powerpoint/2010/main" val="868418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3F11DAB6-B0F4-4C3B-8F4B-6CA2F0B79D82}" type="slidenum">
              <a:rPr lang="en-US" altLang="ja-JP" sz="1200">
                <a:latin typeface="Times New Roman" panose="02020603050405020304" pitchFamily="18" charset="0"/>
                <a:ea typeface="ＭＳ Ｐゴシック" panose="020B0600070205080204" pitchFamily="34" charset="-128"/>
              </a:rPr>
              <a:pPr/>
              <a:t>38</a:t>
            </a:fld>
            <a:endParaRPr lang="en-US" altLang="ja-JP" sz="1200">
              <a:latin typeface="Times New Roman" panose="02020603050405020304" pitchFamily="18" charset="0"/>
              <a:ea typeface="ＭＳ Ｐゴシック" panose="020B0600070205080204" pitchFamily="34" charset="-128"/>
            </a:endParaRPr>
          </a:p>
        </p:txBody>
      </p:sp>
      <p:sp>
        <p:nvSpPr>
          <p:cNvPr id="34819" name="Rectangle 1026"/>
          <p:cNvSpPr>
            <a:spLocks noChangeArrowheads="1" noTextEdit="1"/>
          </p:cNvSpPr>
          <p:nvPr>
            <p:ph type="sldImg"/>
          </p:nvPr>
        </p:nvSpPr>
        <p:spPr>
          <a:ln/>
        </p:spPr>
      </p:sp>
      <p:sp>
        <p:nvSpPr>
          <p:cNvPr id="34820"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s-ES_tradnl" altLang="es-MX" smtClean="0">
              <a:latin typeface="Times" panose="02020603050405020304" pitchFamily="18" charset="0"/>
            </a:endParaRPr>
          </a:p>
        </p:txBody>
      </p:sp>
    </p:spTree>
    <p:extLst>
      <p:ext uri="{BB962C8B-B14F-4D97-AF65-F5344CB8AC3E}">
        <p14:creationId xmlns:p14="http://schemas.microsoft.com/office/powerpoint/2010/main" val="296581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D9D56F99-5847-4544-B942-EF87B017C120}" type="slidenum">
              <a:rPr lang="en-US" altLang="ja-JP" sz="1200">
                <a:latin typeface="Times New Roman" panose="02020603050405020304" pitchFamily="18" charset="0"/>
                <a:ea typeface="ＭＳ Ｐゴシック" panose="020B0600070205080204" pitchFamily="34" charset="-128"/>
              </a:rPr>
              <a:pPr/>
              <a:t>39</a:t>
            </a:fld>
            <a:endParaRPr lang="en-US" altLang="ja-JP" sz="1200">
              <a:latin typeface="Times New Roman" panose="02020603050405020304" pitchFamily="18" charset="0"/>
              <a:ea typeface="ＭＳ Ｐゴシック" panose="020B0600070205080204" pitchFamily="34" charset="-128"/>
            </a:endParaRPr>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n-US" altLang="es-MX" smtClean="0">
              <a:latin typeface="Times" panose="02020603050405020304" pitchFamily="18" charset="0"/>
            </a:endParaRPr>
          </a:p>
        </p:txBody>
      </p:sp>
    </p:spTree>
    <p:extLst>
      <p:ext uri="{BB962C8B-B14F-4D97-AF65-F5344CB8AC3E}">
        <p14:creationId xmlns:p14="http://schemas.microsoft.com/office/powerpoint/2010/main" val="3598375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fld id="{B6067341-A4F4-450C-960D-49D129A89643}" type="slidenum">
              <a:rPr lang="en-US" altLang="ja-JP" sz="1200">
                <a:latin typeface="Times New Roman" panose="02020603050405020304" pitchFamily="18" charset="0"/>
                <a:ea typeface="ＭＳ Ｐゴシック" panose="020B0600070205080204" pitchFamily="34" charset="-128"/>
              </a:rPr>
              <a:pPr/>
              <a:t>40</a:t>
            </a:fld>
            <a:endParaRPr lang="en-US" altLang="ja-JP" sz="1200">
              <a:latin typeface="Times New Roman" panose="02020603050405020304" pitchFamily="18" charset="0"/>
              <a:ea typeface="ＭＳ Ｐゴシック" panose="020B0600070205080204" pitchFamily="34" charset="-128"/>
            </a:endParaRPr>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lstStyle/>
          <a:p>
            <a:pPr eaLnBrk="1" hangingPunct="1"/>
            <a:endParaRPr lang="en-US" altLang="es-MX" smtClean="0">
              <a:latin typeface="Times" panose="02020603050405020304" pitchFamily="18" charset="0"/>
            </a:endParaRPr>
          </a:p>
        </p:txBody>
      </p:sp>
    </p:spTree>
    <p:extLst>
      <p:ext uri="{BB962C8B-B14F-4D97-AF65-F5344CB8AC3E}">
        <p14:creationId xmlns:p14="http://schemas.microsoft.com/office/powerpoint/2010/main" val="398861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46801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402419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90709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a:xfrm>
            <a:off x="5332412" y="5883275"/>
            <a:ext cx="4324044" cy="365125"/>
          </a:xfrm>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702689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a:xfrm>
            <a:off x="10951856" y="5867131"/>
            <a:ext cx="551167" cy="365125"/>
          </a:xfrm>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708043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550871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336214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6B158AC-FF44-45BD-921D-7C3B83F4270F}" type="datetimeFigureOut">
              <a:rPr lang="es-MX" smtClean="0"/>
              <a:t>21/12/2018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4069696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6B158AC-FF44-45BD-921D-7C3B83F4270F}" type="datetimeFigureOut">
              <a:rPr lang="es-MX" smtClean="0"/>
              <a:t>21/12/2018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571145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158AC-FF44-45BD-921D-7C3B83F4270F}" type="datetimeFigureOut">
              <a:rPr lang="es-MX" smtClean="0"/>
              <a:t>21/12/2018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46696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986661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91227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4069943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31923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292035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94525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19008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058983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06716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21287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30511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26B158AC-FF44-45BD-921D-7C3B83F4270F}" type="datetimeFigureOut">
              <a:rPr lang="es-MX" smtClean="0"/>
              <a:t>21/12/2018</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250859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45284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26B158AC-FF44-45BD-921D-7C3B83F4270F}" type="datetimeFigureOut">
              <a:rPr lang="es-MX" smtClean="0"/>
              <a:t>21/12/2018</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402529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26B158AC-FF44-45BD-921D-7C3B83F4270F}" type="datetimeFigureOut">
              <a:rPr lang="es-MX" smtClean="0"/>
              <a:t>21/12/2018</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623997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6B158AC-FF44-45BD-921D-7C3B83F4270F}" type="datetimeFigureOut">
              <a:rPr lang="es-MX" smtClean="0"/>
              <a:t>21/12/2018</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95924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382848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6B158AC-FF44-45BD-921D-7C3B83F4270F}" type="datetimeFigureOut">
              <a:rPr lang="es-MX" smtClean="0"/>
              <a:t>21/12/2018</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4D6403E-D6E8-4AF0-9AEE-4410EA632C1A}" type="slidenum">
              <a:rPr lang="es-MX" smtClean="0"/>
              <a:t>‹Nº›</a:t>
            </a:fld>
            <a:endParaRPr lang="es-MX"/>
          </a:p>
        </p:txBody>
      </p:sp>
    </p:spTree>
    <p:extLst>
      <p:ext uri="{BB962C8B-B14F-4D97-AF65-F5344CB8AC3E}">
        <p14:creationId xmlns:p14="http://schemas.microsoft.com/office/powerpoint/2010/main" val="109627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158AC-FF44-45BD-921D-7C3B83F4270F}" type="datetimeFigureOut">
              <a:rPr lang="es-MX" smtClean="0"/>
              <a:t>21/12/2018</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6403E-D6E8-4AF0-9AEE-4410EA632C1A}" type="slidenum">
              <a:rPr lang="es-MX" smtClean="0"/>
              <a:t>‹Nº›</a:t>
            </a:fld>
            <a:endParaRPr lang="es-MX"/>
          </a:p>
        </p:txBody>
      </p:sp>
    </p:spTree>
    <p:extLst>
      <p:ext uri="{BB962C8B-B14F-4D97-AF65-F5344CB8AC3E}">
        <p14:creationId xmlns:p14="http://schemas.microsoft.com/office/powerpoint/2010/main" val="3468682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B158AC-FF44-45BD-921D-7C3B83F4270F}" type="datetimeFigureOut">
              <a:rPr lang="es-MX" smtClean="0"/>
              <a:t>21/12/2018</a:t>
            </a:fld>
            <a:endParaRPr lang="es-MX"/>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MX"/>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4D6403E-D6E8-4AF0-9AEE-4410EA632C1A}" type="slidenum">
              <a:rPr lang="es-MX" smtClean="0"/>
              <a:t>‹Nº›</a:t>
            </a:fld>
            <a:endParaRPr lang="es-MX"/>
          </a:p>
        </p:txBody>
      </p:sp>
    </p:spTree>
    <p:extLst>
      <p:ext uri="{BB962C8B-B14F-4D97-AF65-F5344CB8AC3E}">
        <p14:creationId xmlns:p14="http://schemas.microsoft.com/office/powerpoint/2010/main" val="30774908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0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video" Target="file:///E:\ALE\Kinesiolog&#237;a%20II-09\Animations\Abduction%20adduction%20of%20the%20MCP%20palmar%20view.mpg"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3.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8.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28205" y="2276987"/>
            <a:ext cx="9335589" cy="1110343"/>
          </a:xfrm>
        </p:spPr>
        <p:txBody>
          <a:bodyPr>
            <a:normAutofit/>
          </a:bodyPr>
          <a:lstStyle/>
          <a:p>
            <a:r>
              <a:rPr lang="es-MX" sz="5200" b="1" dirty="0" smtClean="0"/>
              <a:t>Radiología del </a:t>
            </a:r>
            <a:r>
              <a:rPr lang="es-MX" sz="5200" b="1" dirty="0" smtClean="0"/>
              <a:t>muñeca y mano</a:t>
            </a:r>
            <a:endParaRPr lang="es-MX" sz="5200" b="1" dirty="0"/>
          </a:p>
        </p:txBody>
      </p:sp>
      <p:sp>
        <p:nvSpPr>
          <p:cNvPr id="3" name="Subtítulo 2"/>
          <p:cNvSpPr>
            <a:spLocks noGrp="1"/>
          </p:cNvSpPr>
          <p:nvPr>
            <p:ph type="subTitle" idx="1"/>
          </p:nvPr>
        </p:nvSpPr>
        <p:spPr>
          <a:xfrm>
            <a:off x="1524000" y="4385810"/>
            <a:ext cx="9144000" cy="1655762"/>
          </a:xfrm>
        </p:spPr>
        <p:txBody>
          <a:bodyPr>
            <a:normAutofit/>
          </a:bodyPr>
          <a:lstStyle/>
          <a:p>
            <a:r>
              <a:rPr lang="es-MX" sz="2000" dirty="0" smtClean="0"/>
              <a:t>López Cota Ram</a:t>
            </a:r>
            <a:r>
              <a:rPr lang="es-MX" sz="2000" dirty="0" smtClean="0"/>
              <a:t>sés Abel R1MR</a:t>
            </a:r>
          </a:p>
          <a:p>
            <a:r>
              <a:rPr lang="es-MX" sz="2000" dirty="0" smtClean="0"/>
              <a:t>Luna Vargas Alfredo R1MR</a:t>
            </a:r>
            <a:endParaRPr lang="es-MX" sz="2000" dirty="0"/>
          </a:p>
        </p:txBody>
      </p:sp>
      <p:sp>
        <p:nvSpPr>
          <p:cNvPr id="4" name="8 CuadroTexto"/>
          <p:cNvSpPr txBox="1"/>
          <p:nvPr/>
        </p:nvSpPr>
        <p:spPr>
          <a:xfrm>
            <a:off x="2207568" y="434671"/>
            <a:ext cx="7776864" cy="1569660"/>
          </a:xfrm>
          <a:prstGeom prst="rect">
            <a:avLst/>
          </a:prstGeom>
          <a:noFill/>
        </p:spPr>
        <p:txBody>
          <a:bodyPr wrap="square" rtlCol="0">
            <a:spAutoFit/>
          </a:bodyPr>
          <a:lstStyle/>
          <a:p>
            <a:pPr algn="ctr"/>
            <a:r>
              <a:rPr lang="es-MX" sz="2400" b="1" dirty="0" smtClean="0"/>
              <a:t>INSTITUTO MEXICANO DEL SEGURO SOCIAL</a:t>
            </a:r>
          </a:p>
          <a:p>
            <a:pPr algn="ctr"/>
            <a:endParaRPr lang="es-MX" sz="2400" b="1" dirty="0" smtClean="0"/>
          </a:p>
          <a:p>
            <a:pPr algn="ctr"/>
            <a:r>
              <a:rPr lang="es-MX" sz="2400" b="1" dirty="0" smtClean="0"/>
              <a:t>HGR1.  #1 Lic. Ignacio García Téllez.</a:t>
            </a:r>
          </a:p>
          <a:p>
            <a:pPr algn="ctr"/>
            <a:r>
              <a:rPr lang="es-MX" sz="2400" b="1" dirty="0" smtClean="0"/>
              <a:t>Medicina Física y Rehabilitación.</a:t>
            </a:r>
          </a:p>
        </p:txBody>
      </p:sp>
      <p:sp>
        <p:nvSpPr>
          <p:cNvPr id="5" name="2 Subtítulo"/>
          <p:cNvSpPr txBox="1">
            <a:spLocks/>
          </p:cNvSpPr>
          <p:nvPr/>
        </p:nvSpPr>
        <p:spPr>
          <a:xfrm>
            <a:off x="3054417" y="3387330"/>
            <a:ext cx="6083166" cy="6605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000" b="1" dirty="0" smtClean="0"/>
              <a:t>Coordinador: Dr. </a:t>
            </a:r>
            <a:r>
              <a:rPr lang="es-MX" sz="2000" b="1" dirty="0" err="1" smtClean="0"/>
              <a:t>Victor</a:t>
            </a:r>
            <a:r>
              <a:rPr lang="es-MX" sz="2000" b="1" dirty="0" smtClean="0"/>
              <a:t>. </a:t>
            </a:r>
          </a:p>
        </p:txBody>
      </p:sp>
    </p:spTree>
    <p:extLst>
      <p:ext uri="{BB962C8B-B14F-4D97-AF65-F5344CB8AC3E}">
        <p14:creationId xmlns:p14="http://schemas.microsoft.com/office/powerpoint/2010/main" val="3929247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smtClean="0"/>
              <a:t>Proyecciones</a:t>
            </a:r>
            <a:endParaRPr lang="es-MX" dirty="0"/>
          </a:p>
        </p:txBody>
      </p:sp>
      <p:sp>
        <p:nvSpPr>
          <p:cNvPr id="5" name="Marcador de texto 4"/>
          <p:cNvSpPr>
            <a:spLocks noGrp="1"/>
          </p:cNvSpPr>
          <p:nvPr>
            <p:ph type="body" idx="1"/>
          </p:nvPr>
        </p:nvSpPr>
        <p:spPr/>
        <p:txBody>
          <a:bodyPr/>
          <a:lstStyle/>
          <a:p>
            <a:endParaRPr lang="es-MX"/>
          </a:p>
        </p:txBody>
      </p:sp>
    </p:spTree>
    <p:extLst>
      <p:ext uri="{BB962C8B-B14F-4D97-AF65-F5344CB8AC3E}">
        <p14:creationId xmlns:p14="http://schemas.microsoft.com/office/powerpoint/2010/main" val="34862125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97863" y="476672"/>
            <a:ext cx="4989240" cy="1600200"/>
          </a:xfrm>
        </p:spPr>
        <p:txBody>
          <a:bodyPr/>
          <a:lstStyle/>
          <a:p>
            <a:r>
              <a:rPr lang="es-ES" dirty="0" smtClean="0"/>
              <a:t>Ultrasonografía de mano. </a:t>
            </a:r>
            <a:endParaRPr lang="es-E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36" t="37500" r="17036" b="9425"/>
          <a:stretch/>
        </p:blipFill>
        <p:spPr bwMode="auto">
          <a:xfrm>
            <a:off x="1703513" y="2636912"/>
            <a:ext cx="8577943" cy="38825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8781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44" t="42386" r="40542" b="21538"/>
          <a:stretch/>
        </p:blipFill>
        <p:spPr bwMode="auto">
          <a:xfrm>
            <a:off x="1703513" y="2296896"/>
            <a:ext cx="8750105" cy="420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575720" y="908721"/>
            <a:ext cx="4824536" cy="830997"/>
          </a:xfrm>
          <a:prstGeom prst="rect">
            <a:avLst/>
          </a:prstGeom>
          <a:noFill/>
        </p:spPr>
        <p:txBody>
          <a:bodyPr wrap="square" rtlCol="0">
            <a:spAutoFit/>
          </a:bodyPr>
          <a:lstStyle/>
          <a:p>
            <a:pPr algn="ctr"/>
            <a:r>
              <a:rPr lang="es-ES" sz="2400" b="1" dirty="0">
                <a:solidFill>
                  <a:schemeClr val="tx2"/>
                </a:solidFill>
              </a:rPr>
              <a:t>Articulación trapecio metacarpiana (cara volar)</a:t>
            </a:r>
            <a:endParaRPr lang="es-ES" sz="2400" b="1" dirty="0">
              <a:solidFill>
                <a:schemeClr val="tx2"/>
              </a:solidFill>
            </a:endParaRPr>
          </a:p>
        </p:txBody>
      </p:sp>
    </p:spTree>
    <p:extLst>
      <p:ext uri="{BB962C8B-B14F-4D97-AF65-F5344CB8AC3E}">
        <p14:creationId xmlns:p14="http://schemas.microsoft.com/office/powerpoint/2010/main" val="39872100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9" t="40676" r="42136" b="20832"/>
          <a:stretch/>
        </p:blipFill>
        <p:spPr bwMode="auto">
          <a:xfrm>
            <a:off x="2195889" y="2132857"/>
            <a:ext cx="7823810" cy="401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678" t="43125" r="42158" b="21034"/>
          <a:stretch/>
        </p:blipFill>
        <p:spPr bwMode="auto">
          <a:xfrm>
            <a:off x="5807968" y="2148302"/>
            <a:ext cx="4032448" cy="366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575720" y="908721"/>
            <a:ext cx="4824536" cy="461665"/>
          </a:xfrm>
          <a:prstGeom prst="rect">
            <a:avLst/>
          </a:prstGeom>
          <a:noFill/>
        </p:spPr>
        <p:txBody>
          <a:bodyPr wrap="square" rtlCol="0">
            <a:spAutoFit/>
          </a:bodyPr>
          <a:lstStyle/>
          <a:p>
            <a:pPr algn="ctr"/>
            <a:r>
              <a:rPr lang="es-ES" sz="2400" b="1" dirty="0">
                <a:solidFill>
                  <a:schemeClr val="tx2"/>
                </a:solidFill>
              </a:rPr>
              <a:t>Tendón flexor 2 do dedo  </a:t>
            </a:r>
            <a:endParaRPr lang="es-ES" sz="2400" b="1" dirty="0">
              <a:solidFill>
                <a:schemeClr val="tx2"/>
              </a:solidFill>
            </a:endParaRPr>
          </a:p>
        </p:txBody>
      </p:sp>
    </p:spTree>
    <p:extLst>
      <p:ext uri="{BB962C8B-B14F-4D97-AF65-F5344CB8AC3E}">
        <p14:creationId xmlns:p14="http://schemas.microsoft.com/office/powerpoint/2010/main" val="369790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18" t="40676" r="39873" b="20832"/>
          <a:stretch/>
        </p:blipFill>
        <p:spPr bwMode="auto">
          <a:xfrm>
            <a:off x="1847529" y="2420888"/>
            <a:ext cx="8280155" cy="402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139" t="44444" r="39315" b="29564"/>
          <a:stretch/>
        </p:blipFill>
        <p:spPr bwMode="auto">
          <a:xfrm>
            <a:off x="5345138" y="2780928"/>
            <a:ext cx="478331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575720" y="908721"/>
            <a:ext cx="4824536" cy="461665"/>
          </a:xfrm>
          <a:prstGeom prst="rect">
            <a:avLst/>
          </a:prstGeom>
          <a:noFill/>
        </p:spPr>
        <p:txBody>
          <a:bodyPr wrap="square" rtlCol="0">
            <a:spAutoFit/>
          </a:bodyPr>
          <a:lstStyle/>
          <a:p>
            <a:pPr algn="ctr"/>
            <a:r>
              <a:rPr lang="es-ES" sz="2400" b="1" dirty="0">
                <a:solidFill>
                  <a:schemeClr val="tx2"/>
                </a:solidFill>
              </a:rPr>
              <a:t>Tendón flexor 2 do dedo  </a:t>
            </a:r>
            <a:endParaRPr lang="es-ES" sz="2400" b="1" dirty="0">
              <a:solidFill>
                <a:schemeClr val="tx2"/>
              </a:solidFill>
            </a:endParaRPr>
          </a:p>
        </p:txBody>
      </p:sp>
    </p:spTree>
    <p:extLst>
      <p:ext uri="{BB962C8B-B14F-4D97-AF65-F5344CB8AC3E}">
        <p14:creationId xmlns:p14="http://schemas.microsoft.com/office/powerpoint/2010/main" val="28813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7625" t="44048" r="41188" b="25595"/>
          <a:stretch/>
        </p:blipFill>
        <p:spPr bwMode="auto">
          <a:xfrm>
            <a:off x="2063552" y="2852936"/>
            <a:ext cx="799338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863752" y="1196753"/>
            <a:ext cx="4824536" cy="830997"/>
          </a:xfrm>
          <a:prstGeom prst="rect">
            <a:avLst/>
          </a:prstGeom>
          <a:noFill/>
        </p:spPr>
        <p:txBody>
          <a:bodyPr wrap="square" rtlCol="0">
            <a:spAutoFit/>
          </a:bodyPr>
          <a:lstStyle/>
          <a:p>
            <a:pPr algn="ctr"/>
            <a:r>
              <a:rPr lang="es-ES" sz="2400" b="1" dirty="0">
                <a:solidFill>
                  <a:schemeClr val="tx2"/>
                </a:solidFill>
              </a:rPr>
              <a:t>Tendones flexores interfalangica proximal</a:t>
            </a:r>
            <a:endParaRPr lang="es-ES" sz="2400" b="1" dirty="0">
              <a:solidFill>
                <a:schemeClr val="tx2"/>
              </a:solidFill>
            </a:endParaRP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309" t="44841" r="40877" b="27580"/>
          <a:stretch/>
        </p:blipFill>
        <p:spPr bwMode="auto">
          <a:xfrm>
            <a:off x="5591945" y="3032748"/>
            <a:ext cx="4321627" cy="270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4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33" t="45833" r="39761" b="24207"/>
          <a:stretch/>
        </p:blipFill>
        <p:spPr bwMode="auto">
          <a:xfrm>
            <a:off x="1748097" y="3140969"/>
            <a:ext cx="8811421" cy="341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3863752" y="1196753"/>
            <a:ext cx="4824536" cy="830997"/>
          </a:xfrm>
          <a:prstGeom prst="rect">
            <a:avLst/>
          </a:prstGeom>
          <a:noFill/>
        </p:spPr>
        <p:txBody>
          <a:bodyPr wrap="square" rtlCol="0">
            <a:spAutoFit/>
          </a:bodyPr>
          <a:lstStyle/>
          <a:p>
            <a:pPr algn="ctr"/>
            <a:r>
              <a:rPr lang="es-ES" sz="2400" b="1" dirty="0">
                <a:solidFill>
                  <a:schemeClr val="tx2"/>
                </a:solidFill>
              </a:rPr>
              <a:t>Tendones flexores interfalangica distal.</a:t>
            </a:r>
            <a:endParaRPr lang="es-ES" sz="2400" b="1" dirty="0">
              <a:solidFill>
                <a:schemeClr val="tx2"/>
              </a:solidFill>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247" t="42937" r="42773" b="25199"/>
          <a:stretch/>
        </p:blipFill>
        <p:spPr bwMode="auto">
          <a:xfrm>
            <a:off x="5663953" y="3140969"/>
            <a:ext cx="4158017" cy="312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0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44" t="45040" r="40431" b="22421"/>
          <a:stretch/>
        </p:blipFill>
        <p:spPr bwMode="auto">
          <a:xfrm>
            <a:off x="1991544" y="2852936"/>
            <a:ext cx="807192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5188" t="44471" r="41566" b="23798"/>
          <a:stretch/>
        </p:blipFill>
        <p:spPr bwMode="auto">
          <a:xfrm>
            <a:off x="5519936" y="2852936"/>
            <a:ext cx="424847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766004" y="1197040"/>
            <a:ext cx="4824536" cy="461665"/>
          </a:xfrm>
          <a:prstGeom prst="rect">
            <a:avLst/>
          </a:prstGeom>
          <a:noFill/>
        </p:spPr>
        <p:txBody>
          <a:bodyPr wrap="square" rtlCol="0">
            <a:spAutoFit/>
          </a:bodyPr>
          <a:lstStyle/>
          <a:p>
            <a:pPr algn="ctr"/>
            <a:r>
              <a:rPr lang="es-ES" sz="2400" b="1" dirty="0">
                <a:solidFill>
                  <a:schemeClr val="tx2"/>
                </a:solidFill>
              </a:rPr>
              <a:t>Tendones extensores.</a:t>
            </a:r>
            <a:endParaRPr lang="es-ES" sz="2400" b="1" dirty="0">
              <a:solidFill>
                <a:schemeClr val="tx2"/>
              </a:solidFill>
            </a:endParaRPr>
          </a:p>
        </p:txBody>
      </p:sp>
    </p:spTree>
    <p:extLst>
      <p:ext uri="{BB962C8B-B14F-4D97-AF65-F5344CB8AC3E}">
        <p14:creationId xmlns:p14="http://schemas.microsoft.com/office/powerpoint/2010/main" val="11371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35760" y="332657"/>
            <a:ext cx="4824536" cy="830997"/>
          </a:xfrm>
          <a:prstGeom prst="rect">
            <a:avLst/>
          </a:prstGeom>
          <a:noFill/>
        </p:spPr>
        <p:txBody>
          <a:bodyPr wrap="square" rtlCol="0">
            <a:spAutoFit/>
          </a:bodyPr>
          <a:lstStyle/>
          <a:p>
            <a:pPr algn="ctr"/>
            <a:r>
              <a:rPr lang="es-ES" sz="2400" b="1" dirty="0">
                <a:solidFill>
                  <a:schemeClr val="tx2"/>
                </a:solidFill>
              </a:rPr>
              <a:t>Fracturas de metacarpianos y falanges</a:t>
            </a:r>
            <a:endParaRPr lang="es-ES" sz="2400" b="1" dirty="0">
              <a:solidFill>
                <a:schemeClr val="tx2"/>
              </a:solidFill>
            </a:endParaRPr>
          </a:p>
        </p:txBody>
      </p:sp>
      <p:sp>
        <p:nvSpPr>
          <p:cNvPr id="3" name="2 CuadroTexto"/>
          <p:cNvSpPr txBox="1"/>
          <p:nvPr/>
        </p:nvSpPr>
        <p:spPr>
          <a:xfrm>
            <a:off x="3470554" y="1484784"/>
            <a:ext cx="4896544" cy="92333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 dirty="0"/>
              <a:t>Son muy habituales en deportistas producidas por un mecanismo de aplastamiento entre dos superficies duras. </a:t>
            </a:r>
            <a:endParaRPr lang="es-ES" dirty="0"/>
          </a:p>
        </p:txBody>
      </p:sp>
      <p:sp>
        <p:nvSpPr>
          <p:cNvPr id="4" name="3 CuadroTexto"/>
          <p:cNvSpPr txBox="1"/>
          <p:nvPr/>
        </p:nvSpPr>
        <p:spPr>
          <a:xfrm>
            <a:off x="1638865" y="3717032"/>
            <a:ext cx="3672408" cy="1477328"/>
          </a:xfrm>
          <a:prstGeom prst="rect">
            <a:avLst/>
          </a:prstGeom>
          <a:noFill/>
          <a:ln>
            <a:solidFill>
              <a:srgbClr val="FFC000"/>
            </a:solidFill>
          </a:ln>
        </p:spPr>
        <p:txBody>
          <a:bodyPr wrap="square" rtlCol="0">
            <a:spAutoFit/>
          </a:bodyPr>
          <a:lstStyle/>
          <a:p>
            <a:pPr algn="just"/>
            <a:r>
              <a:rPr lang="es-ES" dirty="0"/>
              <a:t>En esta lesión se produce una disrupción de la cortical </a:t>
            </a:r>
            <a:r>
              <a:rPr lang="es-ES" dirty="0" err="1"/>
              <a:t>osea</a:t>
            </a:r>
            <a:r>
              <a:rPr lang="es-ES" dirty="0"/>
              <a:t> que aparece como una fina </a:t>
            </a:r>
            <a:r>
              <a:rPr lang="es-ES" dirty="0" err="1"/>
              <a:t>linea</a:t>
            </a:r>
            <a:r>
              <a:rPr lang="es-ES" dirty="0"/>
              <a:t> </a:t>
            </a:r>
            <a:r>
              <a:rPr lang="es-ES" dirty="0" err="1"/>
              <a:t>anecoica</a:t>
            </a:r>
            <a:r>
              <a:rPr lang="es-ES" dirty="0"/>
              <a:t> en el corte longitudinal del metacarpiano.</a:t>
            </a:r>
            <a:endParaRPr lang="es-ES" dirty="0"/>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360" t="36947" r="53260" b="13096"/>
          <a:stretch/>
        </p:blipFill>
        <p:spPr bwMode="auto">
          <a:xfrm>
            <a:off x="5414098" y="2924945"/>
            <a:ext cx="5253902" cy="3654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771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35760" y="332657"/>
            <a:ext cx="4824536" cy="584775"/>
          </a:xfrm>
          <a:prstGeom prst="rect">
            <a:avLst/>
          </a:prstGeom>
          <a:noFill/>
        </p:spPr>
        <p:txBody>
          <a:bodyPr wrap="square" rtlCol="0">
            <a:spAutoFit/>
          </a:bodyPr>
          <a:lstStyle/>
          <a:p>
            <a:pPr algn="ctr"/>
            <a:r>
              <a:rPr lang="es-ES" sz="3200" b="1" dirty="0">
                <a:solidFill>
                  <a:schemeClr val="tx2"/>
                </a:solidFill>
              </a:rPr>
              <a:t>Lesión de ligamentos </a:t>
            </a:r>
            <a:endParaRPr lang="es-ES" sz="3200" b="1" dirty="0">
              <a:solidFill>
                <a:schemeClr val="tx2"/>
              </a:solidFill>
            </a:endParaRPr>
          </a:p>
        </p:txBody>
      </p:sp>
      <p:sp>
        <p:nvSpPr>
          <p:cNvPr id="3" name="2 CuadroTexto"/>
          <p:cNvSpPr txBox="1"/>
          <p:nvPr/>
        </p:nvSpPr>
        <p:spPr>
          <a:xfrm>
            <a:off x="1703512" y="1628800"/>
            <a:ext cx="4212468" cy="923330"/>
          </a:xfrm>
          <a:prstGeom prst="rect">
            <a:avLst/>
          </a:prstGeom>
          <a:noFill/>
          <a:ln>
            <a:solidFill>
              <a:srgbClr val="7030A0"/>
            </a:solidFill>
          </a:ln>
        </p:spPr>
        <p:txBody>
          <a:bodyPr wrap="square" rtlCol="0">
            <a:spAutoFit/>
          </a:bodyPr>
          <a:lstStyle/>
          <a:p>
            <a:pPr algn="just"/>
            <a:r>
              <a:rPr lang="es-ES" dirty="0"/>
              <a:t>Generalmente producidos por un mecanismo de hiperextensión forzada o flexión contra resistencia </a:t>
            </a:r>
            <a:endParaRPr lang="es-ES" dirty="0"/>
          </a:p>
        </p:txBody>
      </p:sp>
      <p:pic>
        <p:nvPicPr>
          <p:cNvPr id="921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9338" t="44442" r="32511" b="14089"/>
          <a:stretch/>
        </p:blipFill>
        <p:spPr bwMode="auto">
          <a:xfrm>
            <a:off x="5375920" y="2733554"/>
            <a:ext cx="5262100" cy="321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703512" y="4029281"/>
            <a:ext cx="3600400" cy="1200329"/>
          </a:xfrm>
          <a:prstGeom prst="rect">
            <a:avLst/>
          </a:prstGeom>
          <a:noFill/>
          <a:ln>
            <a:solidFill>
              <a:srgbClr val="FFC000"/>
            </a:solidFill>
          </a:ln>
        </p:spPr>
        <p:txBody>
          <a:bodyPr wrap="square" rtlCol="0">
            <a:spAutoFit/>
          </a:bodyPr>
          <a:lstStyle/>
          <a:p>
            <a:r>
              <a:rPr lang="es-ES" dirty="0"/>
              <a:t>La rotura del ligamento provoca una imagen hiperecoica que se relaciona con el arrancamiento de la cortical ósea de la falange distal. </a:t>
            </a:r>
            <a:endParaRPr lang="es-ES" dirty="0"/>
          </a:p>
        </p:txBody>
      </p:sp>
    </p:spTree>
    <p:extLst>
      <p:ext uri="{BB962C8B-B14F-4D97-AF65-F5344CB8AC3E}">
        <p14:creationId xmlns:p14="http://schemas.microsoft.com/office/powerpoint/2010/main" val="36292024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Referencias</a:t>
            </a:r>
            <a:endParaRPr lang="es-MX" dirty="0"/>
          </a:p>
        </p:txBody>
      </p:sp>
      <p:sp>
        <p:nvSpPr>
          <p:cNvPr id="3" name="Marcador de contenido 2"/>
          <p:cNvSpPr>
            <a:spLocks noGrp="1"/>
          </p:cNvSpPr>
          <p:nvPr>
            <p:ph idx="1"/>
          </p:nvPr>
        </p:nvSpPr>
        <p:spPr/>
        <p:txBody>
          <a:bodyPr>
            <a:normAutofit/>
          </a:bodyPr>
          <a:lstStyle/>
          <a:p>
            <a:pPr marL="457200" indent="-457200">
              <a:buAutoNum type="arabicParenR"/>
            </a:pPr>
            <a:r>
              <a:rPr lang="es-MX" sz="2000" dirty="0" smtClean="0"/>
              <a:t>E</a:t>
            </a:r>
            <a:r>
              <a:rPr lang="es-MX" sz="2000" dirty="0"/>
              <a:t>. Rivero </a:t>
            </a:r>
            <a:r>
              <a:rPr lang="es-MX" sz="2000" dirty="0" err="1" smtClean="0"/>
              <a:t>Rabilero</a:t>
            </a:r>
            <a:r>
              <a:rPr lang="es-MX" sz="2000" dirty="0" smtClean="0"/>
              <a:t> y cols. (2012). </a:t>
            </a:r>
            <a:r>
              <a:rPr lang="es-MX" sz="2000" dirty="0"/>
              <a:t>Interpretación básica de una radiografía simple de </a:t>
            </a:r>
            <a:r>
              <a:rPr lang="es-MX" sz="2000" dirty="0" smtClean="0"/>
              <a:t>la muñeca </a:t>
            </a:r>
            <a:r>
              <a:rPr lang="es-MX" sz="2000" dirty="0"/>
              <a:t>y mano. </a:t>
            </a:r>
            <a:r>
              <a:rPr lang="es-MX" sz="2000" i="1" dirty="0"/>
              <a:t>Lo que un radiólogo necesita saber</a:t>
            </a:r>
            <a:r>
              <a:rPr lang="es-MX" sz="2000" i="1" dirty="0" smtClean="0"/>
              <a:t>. </a:t>
            </a:r>
            <a:r>
              <a:rPr lang="es-MX" sz="2000" dirty="0" smtClean="0"/>
              <a:t>Sociedad española de radiología médica (SERAM), Madrid, España.</a:t>
            </a:r>
          </a:p>
          <a:p>
            <a:pPr marL="457200" indent="-457200">
              <a:buAutoNum type="arabicParenR"/>
            </a:pPr>
            <a:r>
              <a:rPr lang="es-MX" sz="2000" dirty="0" smtClean="0"/>
              <a:t>Guía de referencia rápida (GRR) (2016). Diagnóstico y tratamiento de la fractura cerrada de epífisis inferior de radio en adultos mayores. Catálogo maestro de guías de práctica clínica. IMSS-534-11.</a:t>
            </a:r>
          </a:p>
          <a:p>
            <a:pPr marL="457200" indent="-457200">
              <a:buAutoNum type="arabicParenR"/>
            </a:pPr>
            <a:r>
              <a:rPr lang="es-MX" sz="2000" dirty="0" smtClean="0"/>
              <a:t>Parámetros normales en radiología.</a:t>
            </a:r>
          </a:p>
          <a:p>
            <a:pPr marL="457200" indent="-457200">
              <a:buAutoNum type="arabicParenR"/>
            </a:pPr>
            <a:r>
              <a:rPr lang="de-CH" altLang="es-MX" sz="2000" dirty="0" smtClean="0"/>
              <a:t>Tadashi </a:t>
            </a:r>
            <a:r>
              <a:rPr lang="de-CH" altLang="es-MX" sz="2000" dirty="0"/>
              <a:t>Tanaka, Chiba, </a:t>
            </a:r>
            <a:r>
              <a:rPr lang="de-CH" altLang="es-MX" sz="2000" dirty="0" smtClean="0"/>
              <a:t>Japan y Rami Mosheiff (1993). </a:t>
            </a:r>
            <a:r>
              <a:rPr lang="es-MX" sz="2000" dirty="0" smtClean="0"/>
              <a:t>AO </a:t>
            </a:r>
            <a:r>
              <a:rPr lang="es-MX" sz="2000" dirty="0" err="1" smtClean="0"/>
              <a:t>international</a:t>
            </a:r>
            <a:r>
              <a:rPr lang="es-MX" sz="2000" dirty="0" smtClean="0"/>
              <a:t>. Israel. Enlace We</a:t>
            </a:r>
            <a:r>
              <a:rPr lang="es-MX" sz="2000" dirty="0" smtClean="0"/>
              <a:t>b: </a:t>
            </a:r>
            <a:r>
              <a:rPr lang="es-MX" sz="2000" u="sng" dirty="0"/>
              <a:t>https://www.aofoundation.org/</a:t>
            </a:r>
            <a:r>
              <a:rPr lang="es-MX" sz="2000" u="sng" dirty="0" err="1"/>
              <a:t>Structure</a:t>
            </a:r>
            <a:r>
              <a:rPr lang="es-MX" sz="2000" u="sng" dirty="0"/>
              <a:t>/</a:t>
            </a:r>
            <a:r>
              <a:rPr lang="es-MX" sz="2000" u="sng" dirty="0" err="1"/>
              <a:t>network</a:t>
            </a:r>
            <a:r>
              <a:rPr lang="es-MX" sz="2000" u="sng" dirty="0"/>
              <a:t>/</a:t>
            </a:r>
            <a:r>
              <a:rPr lang="es-MX" sz="2000" u="sng" dirty="0" err="1"/>
              <a:t>aospain</a:t>
            </a:r>
            <a:r>
              <a:rPr lang="es-MX" sz="2000" u="sng" dirty="0"/>
              <a:t>/.../</a:t>
            </a:r>
            <a:r>
              <a:rPr lang="es-MX" sz="2000" u="sng" dirty="0" smtClean="0"/>
              <a:t>Fx_radio_distal.ppt</a:t>
            </a:r>
            <a:r>
              <a:rPr lang="es-MX" dirty="0"/>
              <a:t/>
            </a:r>
            <a:br>
              <a:rPr lang="es-MX" dirty="0"/>
            </a:br>
            <a:endParaRPr lang="es-MX" sz="2000" dirty="0"/>
          </a:p>
        </p:txBody>
      </p:sp>
    </p:spTree>
    <p:extLst>
      <p:ext uri="{BB962C8B-B14F-4D97-AF65-F5344CB8AC3E}">
        <p14:creationId xmlns:p14="http://schemas.microsoft.com/office/powerpoint/2010/main" val="3323370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MX" dirty="0" smtClean="0"/>
              <a:t>Radiografías estándar</a:t>
            </a:r>
            <a:endParaRPr lang="es-MX" dirty="0"/>
          </a:p>
        </p:txBody>
      </p:sp>
      <p:sp>
        <p:nvSpPr>
          <p:cNvPr id="5" name="Marcador de contenido 4"/>
          <p:cNvSpPr>
            <a:spLocks noGrp="1"/>
          </p:cNvSpPr>
          <p:nvPr>
            <p:ph idx="1"/>
          </p:nvPr>
        </p:nvSpPr>
        <p:spPr>
          <a:xfrm>
            <a:off x="838200" y="1825625"/>
            <a:ext cx="4439194" cy="1335586"/>
          </a:xfrm>
        </p:spPr>
        <p:txBody>
          <a:bodyPr>
            <a:normAutofit/>
          </a:bodyPr>
          <a:lstStyle/>
          <a:p>
            <a:r>
              <a:rPr lang="es-MX" sz="2000" dirty="0"/>
              <a:t>Las Radiografías estándar de la mano y muñeca incluyen vista anteroposterior (AP</a:t>
            </a:r>
            <a:r>
              <a:rPr lang="es-MX" sz="2000" dirty="0" smtClean="0"/>
              <a:t>), vista </a:t>
            </a:r>
            <a:r>
              <a:rPr lang="es-MX" sz="2000" dirty="0"/>
              <a:t>lateral y proyecciones </a:t>
            </a:r>
            <a:r>
              <a:rPr lang="es-MX" sz="2000" dirty="0" smtClean="0"/>
              <a:t>oblicuas (mano).</a:t>
            </a:r>
            <a:endParaRPr lang="es-MX" sz="2000" dirty="0"/>
          </a:p>
        </p:txBody>
      </p:sp>
      <p:pic>
        <p:nvPicPr>
          <p:cNvPr id="6" name="Imagen 5"/>
          <p:cNvPicPr>
            <a:picLocks noChangeAspect="1"/>
          </p:cNvPicPr>
          <p:nvPr/>
        </p:nvPicPr>
        <p:blipFill>
          <a:blip r:embed="rId2"/>
          <a:stretch>
            <a:fillRect/>
          </a:stretch>
        </p:blipFill>
        <p:spPr>
          <a:xfrm>
            <a:off x="6008914" y="817290"/>
            <a:ext cx="5563696" cy="5674950"/>
          </a:xfrm>
          <a:prstGeom prst="rect">
            <a:avLst/>
          </a:prstGeom>
        </p:spPr>
      </p:pic>
      <p:sp>
        <p:nvSpPr>
          <p:cNvPr id="7" name="Rectángulo 6"/>
          <p:cNvSpPr/>
          <p:nvPr/>
        </p:nvSpPr>
        <p:spPr>
          <a:xfrm>
            <a:off x="838200" y="3320757"/>
            <a:ext cx="4898570" cy="14602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MX" sz="2000" i="1" dirty="0"/>
              <a:t>Una proyección oblicua a menudo ofrece información adicional de interés, pero nunca</a:t>
            </a:r>
          </a:p>
          <a:p>
            <a:r>
              <a:rPr lang="es-MX" sz="2000" i="1" dirty="0"/>
              <a:t>debería ser aceptada en lugar de una proyección estrictamente </a:t>
            </a:r>
            <a:r>
              <a:rPr lang="es-MX" sz="2000" i="1" dirty="0" smtClean="0"/>
              <a:t>lateral.</a:t>
            </a:r>
            <a:endParaRPr lang="es-MX" sz="2000" i="1" dirty="0"/>
          </a:p>
        </p:txBody>
      </p:sp>
    </p:spTree>
    <p:extLst>
      <p:ext uri="{BB962C8B-B14F-4D97-AF65-F5344CB8AC3E}">
        <p14:creationId xmlns:p14="http://schemas.microsoft.com/office/powerpoint/2010/main" val="3644316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AP de muñeca</a:t>
            </a:r>
            <a:endParaRPr lang="es-MX" dirty="0"/>
          </a:p>
        </p:txBody>
      </p:sp>
      <p:sp>
        <p:nvSpPr>
          <p:cNvPr id="3" name="Marcador de contenido 2"/>
          <p:cNvSpPr>
            <a:spLocks noGrp="1"/>
          </p:cNvSpPr>
          <p:nvPr>
            <p:ph idx="1"/>
          </p:nvPr>
        </p:nvSpPr>
        <p:spPr>
          <a:xfrm>
            <a:off x="1295400" y="1798506"/>
            <a:ext cx="5013960" cy="4392295"/>
          </a:xfrm>
        </p:spPr>
        <p:txBody>
          <a:bodyPr>
            <a:normAutofit/>
          </a:bodyPr>
          <a:lstStyle/>
          <a:p>
            <a:r>
              <a:rPr lang="es-MX" sz="2000" dirty="0"/>
              <a:t>Una proyección AP nos demuestra también una correcta alineación entre la </a:t>
            </a:r>
            <a:r>
              <a:rPr lang="es-MX" sz="2000" dirty="0" smtClean="0"/>
              <a:t>articulación </a:t>
            </a:r>
            <a:r>
              <a:rPr lang="es-MX" sz="2000" dirty="0" err="1" smtClean="0"/>
              <a:t>radiocubital</a:t>
            </a:r>
            <a:r>
              <a:rPr lang="es-MX" sz="2000" dirty="0"/>
              <a:t>, el hueso Semilunar, el hueso Grande y tercer metacarpiano.</a:t>
            </a:r>
          </a:p>
        </p:txBody>
      </p:sp>
      <p:pic>
        <p:nvPicPr>
          <p:cNvPr id="4" name="Imagen 3"/>
          <p:cNvPicPr>
            <a:picLocks noChangeAspect="1"/>
          </p:cNvPicPr>
          <p:nvPr/>
        </p:nvPicPr>
        <p:blipFill>
          <a:blip r:embed="rId2"/>
          <a:stretch>
            <a:fillRect/>
          </a:stretch>
        </p:blipFill>
        <p:spPr>
          <a:xfrm>
            <a:off x="6560684" y="257307"/>
            <a:ext cx="4153035" cy="6542770"/>
          </a:xfrm>
          <a:prstGeom prst="rect">
            <a:avLst/>
          </a:prstGeom>
        </p:spPr>
      </p:pic>
    </p:spTree>
    <p:extLst>
      <p:ext uri="{BB962C8B-B14F-4D97-AF65-F5344CB8AC3E}">
        <p14:creationId xmlns:p14="http://schemas.microsoft.com/office/powerpoint/2010/main" val="1107060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PA de muñeca</a:t>
            </a:r>
            <a:endParaRPr lang="es-MX" dirty="0"/>
          </a:p>
        </p:txBody>
      </p:sp>
      <p:sp>
        <p:nvSpPr>
          <p:cNvPr id="3" name="Marcador de contenido 2"/>
          <p:cNvSpPr>
            <a:spLocks noGrp="1"/>
          </p:cNvSpPr>
          <p:nvPr>
            <p:ph idx="1"/>
          </p:nvPr>
        </p:nvSpPr>
        <p:spPr>
          <a:xfrm>
            <a:off x="838200" y="1654796"/>
            <a:ext cx="10515600" cy="1074329"/>
          </a:xfrm>
        </p:spPr>
        <p:txBody>
          <a:bodyPr>
            <a:normAutofit/>
          </a:bodyPr>
          <a:lstStyle/>
          <a:p>
            <a:r>
              <a:rPr lang="es-MX" sz="2000" dirty="0"/>
              <a:t>Para determinar una verdadera varianza cubital, se debe realizar una proyección PA </a:t>
            </a:r>
            <a:r>
              <a:rPr lang="es-MX" sz="2000" dirty="0" smtClean="0"/>
              <a:t>en 0º </a:t>
            </a:r>
            <a:r>
              <a:rPr lang="es-MX" sz="2000" dirty="0"/>
              <a:t>de rotación, con el hombro en 90º de abducción, el codo en 90º de flexión y la </a:t>
            </a:r>
            <a:r>
              <a:rPr lang="es-MX" sz="2000" dirty="0" smtClean="0"/>
              <a:t>muñeca en </a:t>
            </a:r>
            <a:r>
              <a:rPr lang="es-MX" sz="2000" dirty="0"/>
              <a:t>posición neutra. Es importante saber interpretar un cubito plus y un cubito </a:t>
            </a:r>
            <a:r>
              <a:rPr lang="es-MX" sz="2000" dirty="0" err="1" smtClean="0"/>
              <a:t>minus</a:t>
            </a:r>
            <a:r>
              <a:rPr lang="es-MX" sz="2000" dirty="0" smtClean="0"/>
              <a:t>.</a:t>
            </a:r>
            <a:endParaRPr lang="es-MX" sz="2000" dirty="0"/>
          </a:p>
        </p:txBody>
      </p:sp>
      <p:pic>
        <p:nvPicPr>
          <p:cNvPr id="4" name="Imagen 3"/>
          <p:cNvPicPr>
            <a:picLocks noChangeAspect="1"/>
          </p:cNvPicPr>
          <p:nvPr/>
        </p:nvPicPr>
        <p:blipFill>
          <a:blip r:embed="rId2"/>
          <a:stretch>
            <a:fillRect/>
          </a:stretch>
        </p:blipFill>
        <p:spPr>
          <a:xfrm>
            <a:off x="838200" y="2831915"/>
            <a:ext cx="4976268" cy="3635911"/>
          </a:xfrm>
          <a:prstGeom prst="rect">
            <a:avLst/>
          </a:prstGeom>
        </p:spPr>
      </p:pic>
      <p:sp>
        <p:nvSpPr>
          <p:cNvPr id="5" name="Rectángulo 4"/>
          <p:cNvSpPr/>
          <p:nvPr/>
        </p:nvSpPr>
        <p:spPr>
          <a:xfrm>
            <a:off x="1131774" y="6467826"/>
            <a:ext cx="4389120" cy="2873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Varianza cubital positiva o cúbito plus.</a:t>
            </a:r>
            <a:endParaRPr lang="es-MX" dirty="0"/>
          </a:p>
        </p:txBody>
      </p:sp>
      <p:pic>
        <p:nvPicPr>
          <p:cNvPr id="6" name="Imagen 5"/>
          <p:cNvPicPr>
            <a:picLocks noChangeAspect="1"/>
          </p:cNvPicPr>
          <p:nvPr/>
        </p:nvPicPr>
        <p:blipFill>
          <a:blip r:embed="rId3"/>
          <a:stretch>
            <a:fillRect/>
          </a:stretch>
        </p:blipFill>
        <p:spPr>
          <a:xfrm>
            <a:off x="6971483" y="2898528"/>
            <a:ext cx="3943419" cy="3502684"/>
          </a:xfrm>
          <a:prstGeom prst="rect">
            <a:avLst/>
          </a:prstGeom>
        </p:spPr>
      </p:pic>
      <p:sp>
        <p:nvSpPr>
          <p:cNvPr id="8" name="Rectángulo 7"/>
          <p:cNvSpPr/>
          <p:nvPr/>
        </p:nvSpPr>
        <p:spPr>
          <a:xfrm>
            <a:off x="6748632" y="6389860"/>
            <a:ext cx="4389120" cy="2873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Varianza cubital negativa o cúbito </a:t>
            </a:r>
            <a:r>
              <a:rPr lang="es-MX" dirty="0" err="1" smtClean="0"/>
              <a:t>minus</a:t>
            </a:r>
            <a:r>
              <a:rPr lang="es-MX" dirty="0" smtClean="0"/>
              <a:t>.</a:t>
            </a:r>
            <a:endParaRPr lang="es-MX" dirty="0"/>
          </a:p>
        </p:txBody>
      </p:sp>
    </p:spTree>
    <p:extLst>
      <p:ext uri="{BB962C8B-B14F-4D97-AF65-F5344CB8AC3E}">
        <p14:creationId xmlns:p14="http://schemas.microsoft.com/office/powerpoint/2010/main" val="1008370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smtClean="0"/>
              <a:t>Rx</a:t>
            </a:r>
            <a:r>
              <a:rPr lang="es-MX" dirty="0" smtClean="0"/>
              <a:t> AP y PA</a:t>
            </a:r>
            <a:endParaRPr lang="es-MX" dirty="0"/>
          </a:p>
        </p:txBody>
      </p:sp>
      <p:sp>
        <p:nvSpPr>
          <p:cNvPr id="3" name="Marcador de contenido 2"/>
          <p:cNvSpPr>
            <a:spLocks noGrp="1"/>
          </p:cNvSpPr>
          <p:nvPr>
            <p:ph idx="1"/>
          </p:nvPr>
        </p:nvSpPr>
        <p:spPr>
          <a:xfrm>
            <a:off x="707571" y="1825625"/>
            <a:ext cx="4308566" cy="3308078"/>
          </a:xfrm>
        </p:spPr>
        <p:txBody>
          <a:bodyPr>
            <a:normAutofit/>
          </a:bodyPr>
          <a:lstStyle/>
          <a:p>
            <a:r>
              <a:rPr lang="es-MX" sz="2000" dirty="0"/>
              <a:t>Las líneas de </a:t>
            </a:r>
            <a:r>
              <a:rPr lang="es-MX" sz="2000" dirty="0" err="1"/>
              <a:t>Gilula´s</a:t>
            </a:r>
            <a:r>
              <a:rPr lang="es-MX" sz="2000" dirty="0"/>
              <a:t>: representan los bordes de los huesos carpianos, </a:t>
            </a:r>
            <a:r>
              <a:rPr lang="es-MX" sz="2000" dirty="0" smtClean="0"/>
              <a:t>son </a:t>
            </a:r>
            <a:r>
              <a:rPr lang="es-MX" sz="2000" dirty="0" err="1" smtClean="0"/>
              <a:t>visusalizadas</a:t>
            </a:r>
            <a:r>
              <a:rPr lang="es-MX" sz="2000" dirty="0" smtClean="0"/>
              <a:t> </a:t>
            </a:r>
            <a:r>
              <a:rPr lang="es-MX" sz="2000" dirty="0"/>
              <a:t>en las proyecciones de la muñeca AP y PA.</a:t>
            </a:r>
          </a:p>
        </p:txBody>
      </p:sp>
      <p:pic>
        <p:nvPicPr>
          <p:cNvPr id="4" name="Imagen 3"/>
          <p:cNvPicPr>
            <a:picLocks noChangeAspect="1"/>
          </p:cNvPicPr>
          <p:nvPr/>
        </p:nvPicPr>
        <p:blipFill>
          <a:blip r:embed="rId2"/>
          <a:stretch>
            <a:fillRect/>
          </a:stretch>
        </p:blipFill>
        <p:spPr>
          <a:xfrm>
            <a:off x="5016137" y="1210786"/>
            <a:ext cx="6658746" cy="5345816"/>
          </a:xfrm>
          <a:prstGeom prst="rect">
            <a:avLst/>
          </a:prstGeom>
        </p:spPr>
      </p:pic>
    </p:spTree>
    <p:extLst>
      <p:ext uri="{BB962C8B-B14F-4D97-AF65-F5344CB8AC3E}">
        <p14:creationId xmlns:p14="http://schemas.microsoft.com/office/powerpoint/2010/main" val="1055244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Lateral de muñeca</a:t>
            </a:r>
            <a:endParaRPr lang="es-MX" dirty="0"/>
          </a:p>
        </p:txBody>
      </p:sp>
      <p:sp>
        <p:nvSpPr>
          <p:cNvPr id="3" name="Marcador de contenido 2"/>
          <p:cNvSpPr>
            <a:spLocks noGrp="1"/>
          </p:cNvSpPr>
          <p:nvPr>
            <p:ph idx="1"/>
          </p:nvPr>
        </p:nvSpPr>
        <p:spPr>
          <a:xfrm>
            <a:off x="838200" y="1825625"/>
            <a:ext cx="10515600" cy="3948158"/>
          </a:xfrm>
        </p:spPr>
        <p:txBody>
          <a:bodyPr>
            <a:normAutofit/>
          </a:bodyPr>
          <a:lstStyle/>
          <a:p>
            <a:pPr marL="0" indent="0">
              <a:buNone/>
            </a:pPr>
            <a:r>
              <a:rPr lang="es-MX" sz="2000" dirty="0" smtClean="0"/>
              <a:t>- La </a:t>
            </a:r>
            <a:r>
              <a:rPr lang="es-MX" sz="2000" dirty="0"/>
              <a:t>proyección lateral de la mano y de la muñeca debe proveer la visualización del </a:t>
            </a:r>
            <a:r>
              <a:rPr lang="es-MX" sz="2000" dirty="0" smtClean="0"/>
              <a:t>carpo, falanges </a:t>
            </a:r>
            <a:r>
              <a:rPr lang="es-MX" sz="2000" dirty="0"/>
              <a:t>y metacarpianos.</a:t>
            </a:r>
          </a:p>
          <a:p>
            <a:pPr marL="0" indent="0">
              <a:buNone/>
            </a:pPr>
            <a:r>
              <a:rPr lang="es-MX" sz="2000" dirty="0" smtClean="0"/>
              <a:t>- La </a:t>
            </a:r>
            <a:r>
              <a:rPr lang="es-MX" sz="2000" dirty="0"/>
              <a:t>P. lateral de muñeca debe permitir visualizar el metacarpiano, el semilunar y el </a:t>
            </a:r>
            <a:r>
              <a:rPr lang="es-MX" sz="2000" dirty="0" smtClean="0"/>
              <a:t>radio y </a:t>
            </a:r>
            <a:r>
              <a:rPr lang="es-MX" sz="2000" dirty="0"/>
              <a:t>la alineación de estos 3 componentes.</a:t>
            </a:r>
          </a:p>
          <a:p>
            <a:pPr marL="0" indent="0">
              <a:buNone/>
            </a:pPr>
            <a:r>
              <a:rPr lang="es-MX" sz="2000" dirty="0" smtClean="0"/>
              <a:t>- Una </a:t>
            </a:r>
            <a:r>
              <a:rPr lang="es-MX" sz="2000" dirty="0"/>
              <a:t>P. lateral en 0º de rotación es obtenida con un hombro en aducción y el codo </a:t>
            </a:r>
            <a:r>
              <a:rPr lang="es-MX" sz="2000" dirty="0" smtClean="0"/>
              <a:t>en flexión </a:t>
            </a:r>
            <a:r>
              <a:rPr lang="es-MX" sz="2000" dirty="0"/>
              <a:t>de 90º (esto permitirá </a:t>
            </a:r>
            <a:r>
              <a:rPr lang="es-MX" sz="2000" dirty="0" smtClean="0"/>
              <a:t>una </a:t>
            </a:r>
            <a:r>
              <a:rPr lang="es-MX" sz="2000" dirty="0"/>
              <a:t>mejor evaluación de la congruencia de la </a:t>
            </a:r>
            <a:r>
              <a:rPr lang="es-MX" sz="2000" dirty="0" smtClean="0"/>
              <a:t>articulación </a:t>
            </a:r>
            <a:r>
              <a:rPr lang="es-MX" sz="2000" dirty="0" err="1" smtClean="0"/>
              <a:t>radiocubital</a:t>
            </a:r>
            <a:r>
              <a:rPr lang="es-MX" sz="2000" dirty="0" smtClean="0"/>
              <a:t> distal).</a:t>
            </a:r>
          </a:p>
          <a:p>
            <a:pPr marL="0" indent="0">
              <a:buNone/>
            </a:pPr>
            <a:r>
              <a:rPr lang="es-MX" sz="2000" dirty="0" smtClean="0"/>
              <a:t>- La </a:t>
            </a:r>
            <a:r>
              <a:rPr lang="es-MX" sz="2000" dirty="0"/>
              <a:t>proyección lateral es la mejor vista para la evaluación del ángulo </a:t>
            </a:r>
            <a:r>
              <a:rPr lang="es-MX" sz="2000" dirty="0" err="1"/>
              <a:t>capitolunate</a:t>
            </a:r>
            <a:r>
              <a:rPr lang="es-MX" sz="2000" dirty="0"/>
              <a:t>, </a:t>
            </a:r>
            <a:r>
              <a:rPr lang="es-MX" sz="2000" dirty="0" smtClean="0"/>
              <a:t>ángulo </a:t>
            </a:r>
            <a:r>
              <a:rPr lang="es-MX" sz="2000" dirty="0" err="1" smtClean="0"/>
              <a:t>escafolunar</a:t>
            </a:r>
            <a:r>
              <a:rPr lang="es-MX" sz="2000" dirty="0" smtClean="0"/>
              <a:t> </a:t>
            </a:r>
            <a:r>
              <a:rPr lang="es-MX" sz="2000" dirty="0"/>
              <a:t>y patologías tales como la inestabilidad del segmento intercalado </a:t>
            </a:r>
            <a:r>
              <a:rPr lang="es-MX" sz="2000" dirty="0" smtClean="0"/>
              <a:t>dorsal </a:t>
            </a:r>
            <a:r>
              <a:rPr lang="es-MX" sz="2000" b="1" dirty="0" smtClean="0"/>
              <a:t>(DISI</a:t>
            </a:r>
            <a:r>
              <a:rPr lang="es-MX" sz="2000" b="1" dirty="0"/>
              <a:t>) </a:t>
            </a:r>
            <a:r>
              <a:rPr lang="es-MX" sz="2000" dirty="0"/>
              <a:t>y la inestabilidad del segmento intercalado volar </a:t>
            </a:r>
            <a:r>
              <a:rPr lang="es-MX" sz="2000" b="1" dirty="0"/>
              <a:t>(VISI).</a:t>
            </a:r>
            <a:endParaRPr lang="es-MX" sz="1600" dirty="0"/>
          </a:p>
        </p:txBody>
      </p:sp>
    </p:spTree>
    <p:extLst>
      <p:ext uri="{BB962C8B-B14F-4D97-AF65-F5344CB8AC3E}">
        <p14:creationId xmlns:p14="http://schemas.microsoft.com/office/powerpoint/2010/main" val="4245598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Lateral de muñeca</a:t>
            </a:r>
            <a:endParaRPr lang="es-MX" dirty="0"/>
          </a:p>
        </p:txBody>
      </p:sp>
      <p:pic>
        <p:nvPicPr>
          <p:cNvPr id="4" name="Imagen 3"/>
          <p:cNvPicPr>
            <a:picLocks noChangeAspect="1"/>
          </p:cNvPicPr>
          <p:nvPr/>
        </p:nvPicPr>
        <p:blipFill>
          <a:blip r:embed="rId2"/>
          <a:stretch>
            <a:fillRect/>
          </a:stretch>
        </p:blipFill>
        <p:spPr>
          <a:xfrm>
            <a:off x="2229666" y="1690688"/>
            <a:ext cx="7732667" cy="4917976"/>
          </a:xfrm>
          <a:prstGeom prst="rect">
            <a:avLst/>
          </a:prstGeom>
        </p:spPr>
      </p:pic>
    </p:spTree>
    <p:extLst>
      <p:ext uri="{BB962C8B-B14F-4D97-AF65-F5344CB8AC3E}">
        <p14:creationId xmlns:p14="http://schemas.microsoft.com/office/powerpoint/2010/main" val="3278483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Proyecciones especiales</a:t>
            </a:r>
            <a:endParaRPr lang="es-MX" dirty="0"/>
          </a:p>
        </p:txBody>
      </p:sp>
      <p:sp>
        <p:nvSpPr>
          <p:cNvPr id="3" name="Marcador de contenido 2"/>
          <p:cNvSpPr>
            <a:spLocks noGrp="1"/>
          </p:cNvSpPr>
          <p:nvPr>
            <p:ph idx="1"/>
          </p:nvPr>
        </p:nvSpPr>
        <p:spPr>
          <a:xfrm>
            <a:off x="838200" y="1825625"/>
            <a:ext cx="4216581" cy="4653552"/>
          </a:xfrm>
        </p:spPr>
        <p:txBody>
          <a:bodyPr>
            <a:normAutofit/>
          </a:bodyPr>
          <a:lstStyle/>
          <a:p>
            <a:pPr marL="0" indent="0">
              <a:buNone/>
            </a:pPr>
            <a:r>
              <a:rPr lang="es-MX" sz="2000" b="1" dirty="0"/>
              <a:t>Proyección oblicua </a:t>
            </a:r>
            <a:r>
              <a:rPr lang="es-MX" sz="2000" b="1" dirty="0" err="1"/>
              <a:t>pronada</a:t>
            </a:r>
            <a:r>
              <a:rPr lang="es-MX" sz="2000" b="1" dirty="0"/>
              <a:t> de muñeca:</a:t>
            </a:r>
          </a:p>
          <a:p>
            <a:r>
              <a:rPr lang="es-MX" sz="2000" dirty="0"/>
              <a:t>La mano descansa sobre el borde cubital, de 40º a 45º en una dirección volar, el </a:t>
            </a:r>
            <a:r>
              <a:rPr lang="es-MX" sz="2000" dirty="0" smtClean="0"/>
              <a:t>rayo central </a:t>
            </a:r>
            <a:r>
              <a:rPr lang="es-MX" sz="2000" dirty="0"/>
              <a:t>está dirigido al centro del carpo. </a:t>
            </a:r>
            <a:endParaRPr lang="es-MX" sz="2000" dirty="0" smtClean="0"/>
          </a:p>
          <a:p>
            <a:r>
              <a:rPr lang="es-MX" sz="2000" dirty="0" smtClean="0"/>
              <a:t>Sirve </a:t>
            </a:r>
            <a:r>
              <a:rPr lang="es-MX" sz="2000" dirty="0"/>
              <a:t>para visualizar el hueso escafoides, </a:t>
            </a:r>
            <a:r>
              <a:rPr lang="es-MX" sz="2000" dirty="0" smtClean="0"/>
              <a:t>el hueso </a:t>
            </a:r>
            <a:r>
              <a:rPr lang="es-MX" sz="2000" dirty="0"/>
              <a:t>piramidal, el cuerpo del hueso ganchoso y la articulación </a:t>
            </a:r>
            <a:r>
              <a:rPr lang="es-MX" sz="2000" dirty="0" smtClean="0"/>
              <a:t>trapecio-trapezoide, también </a:t>
            </a:r>
            <a:r>
              <a:rPr lang="es-MX" sz="2000" dirty="0"/>
              <a:t>nos permite visualizar las articulaciones cuarta y quinta </a:t>
            </a:r>
            <a:r>
              <a:rPr lang="es-MX" sz="2000" dirty="0" err="1"/>
              <a:t>carpometacarpianas</a:t>
            </a:r>
            <a:r>
              <a:rPr lang="es-MX" sz="2000" dirty="0"/>
              <a:t>.</a:t>
            </a:r>
          </a:p>
        </p:txBody>
      </p:sp>
      <p:pic>
        <p:nvPicPr>
          <p:cNvPr id="4" name="Imagen 3"/>
          <p:cNvPicPr>
            <a:picLocks noChangeAspect="1"/>
          </p:cNvPicPr>
          <p:nvPr/>
        </p:nvPicPr>
        <p:blipFill>
          <a:blip r:embed="rId2"/>
          <a:stretch>
            <a:fillRect/>
          </a:stretch>
        </p:blipFill>
        <p:spPr>
          <a:xfrm>
            <a:off x="5276850" y="1825625"/>
            <a:ext cx="6076950" cy="4562475"/>
          </a:xfrm>
          <a:prstGeom prst="rect">
            <a:avLst/>
          </a:prstGeom>
        </p:spPr>
      </p:pic>
    </p:spTree>
    <p:extLst>
      <p:ext uri="{BB962C8B-B14F-4D97-AF65-F5344CB8AC3E}">
        <p14:creationId xmlns:p14="http://schemas.microsoft.com/office/powerpoint/2010/main" val="652778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p:txBody>
          <a:bodyPr>
            <a:normAutofit/>
          </a:bodyPr>
          <a:lstStyle/>
          <a:p>
            <a:pPr marL="0" indent="0">
              <a:buNone/>
            </a:pPr>
            <a:r>
              <a:rPr lang="es-MX" sz="2000" b="1" dirty="0"/>
              <a:t>Proyección del hueso </a:t>
            </a:r>
            <a:r>
              <a:rPr lang="es-MX" sz="2000" b="1" dirty="0" err="1"/>
              <a:t>escafoideo</a:t>
            </a:r>
            <a:r>
              <a:rPr lang="es-MX" sz="2000" dirty="0"/>
              <a:t>:</a:t>
            </a:r>
          </a:p>
          <a:p>
            <a:r>
              <a:rPr lang="es-MX" sz="2000" dirty="0"/>
              <a:t>Es una proyección PA con desviación </a:t>
            </a:r>
            <a:r>
              <a:rPr lang="es-MX" sz="2000" dirty="0" err="1"/>
              <a:t>ulnar</a:t>
            </a:r>
            <a:r>
              <a:rPr lang="es-MX" sz="2000" dirty="0"/>
              <a:t> </a:t>
            </a:r>
            <a:r>
              <a:rPr lang="es-MX" sz="2000" dirty="0" smtClean="0"/>
              <a:t>(20º </a:t>
            </a:r>
            <a:r>
              <a:rPr lang="es-MX" sz="2000" dirty="0"/>
              <a:t>de desviación cubital y 30º de </a:t>
            </a:r>
            <a:r>
              <a:rPr lang="es-MX" sz="2000" dirty="0" smtClean="0"/>
              <a:t>extensión de </a:t>
            </a:r>
            <a:r>
              <a:rPr lang="es-MX" sz="2000" dirty="0"/>
              <a:t>la muñeca).</a:t>
            </a:r>
          </a:p>
        </p:txBody>
      </p:sp>
      <p:pic>
        <p:nvPicPr>
          <p:cNvPr id="4" name="Imagen 3"/>
          <p:cNvPicPr>
            <a:picLocks noChangeAspect="1"/>
          </p:cNvPicPr>
          <p:nvPr/>
        </p:nvPicPr>
        <p:blipFill>
          <a:blip r:embed="rId2"/>
          <a:stretch>
            <a:fillRect/>
          </a:stretch>
        </p:blipFill>
        <p:spPr>
          <a:xfrm>
            <a:off x="2796851" y="3056710"/>
            <a:ext cx="6598298" cy="3464106"/>
          </a:xfrm>
          <a:prstGeom prst="rect">
            <a:avLst/>
          </a:prstGeom>
        </p:spPr>
      </p:pic>
    </p:spTree>
    <p:extLst>
      <p:ext uri="{BB962C8B-B14F-4D97-AF65-F5344CB8AC3E}">
        <p14:creationId xmlns:p14="http://schemas.microsoft.com/office/powerpoint/2010/main" val="3049002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a:xfrm>
            <a:off x="838200" y="1825625"/>
            <a:ext cx="3968931" cy="577941"/>
          </a:xfrm>
        </p:spPr>
        <p:txBody>
          <a:bodyPr>
            <a:normAutofit/>
          </a:bodyPr>
          <a:lstStyle/>
          <a:p>
            <a:pPr marL="0" indent="0">
              <a:buNone/>
            </a:pPr>
            <a:r>
              <a:rPr lang="es-MX" sz="2000" dirty="0" smtClean="0"/>
              <a:t>Proyección del hueso </a:t>
            </a:r>
            <a:r>
              <a:rPr lang="es-MX" sz="2000" dirty="0" err="1" smtClean="0"/>
              <a:t>escafoideo</a:t>
            </a:r>
            <a:r>
              <a:rPr lang="es-MX" sz="2000" dirty="0" smtClean="0"/>
              <a:t>:</a:t>
            </a:r>
            <a:endParaRPr lang="es-MX" sz="2000" dirty="0"/>
          </a:p>
        </p:txBody>
      </p:sp>
      <p:pic>
        <p:nvPicPr>
          <p:cNvPr id="4" name="Imagen 3"/>
          <p:cNvPicPr>
            <a:picLocks noChangeAspect="1"/>
          </p:cNvPicPr>
          <p:nvPr/>
        </p:nvPicPr>
        <p:blipFill>
          <a:blip r:embed="rId2"/>
          <a:stretch>
            <a:fillRect/>
          </a:stretch>
        </p:blipFill>
        <p:spPr>
          <a:xfrm>
            <a:off x="5638585" y="1505445"/>
            <a:ext cx="5584586" cy="5128875"/>
          </a:xfrm>
          <a:prstGeom prst="rect">
            <a:avLst/>
          </a:prstGeom>
        </p:spPr>
      </p:pic>
      <p:pic>
        <p:nvPicPr>
          <p:cNvPr id="6" name="Imagen 5"/>
          <p:cNvPicPr>
            <a:picLocks noChangeAspect="1"/>
          </p:cNvPicPr>
          <p:nvPr/>
        </p:nvPicPr>
        <p:blipFill>
          <a:blip r:embed="rId3"/>
          <a:stretch>
            <a:fillRect/>
          </a:stretch>
        </p:blipFill>
        <p:spPr>
          <a:xfrm>
            <a:off x="866222" y="2538503"/>
            <a:ext cx="4641734" cy="1509563"/>
          </a:xfrm>
          <a:prstGeom prst="rect">
            <a:avLst/>
          </a:prstGeom>
        </p:spPr>
      </p:pic>
      <p:sp>
        <p:nvSpPr>
          <p:cNvPr id="5" name="Rectángulo 4"/>
          <p:cNvSpPr/>
          <p:nvPr/>
        </p:nvSpPr>
        <p:spPr>
          <a:xfrm>
            <a:off x="871284" y="4323805"/>
            <a:ext cx="4638359" cy="1371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i="1" dirty="0" smtClean="0"/>
              <a:t>Un borramiento o desplazamiento de la línea grasa del escafoides sin datos de trazo de fractura pero sí datos clínicos debe aumentar la sospecha de fractura de escafoides.</a:t>
            </a:r>
            <a:endParaRPr lang="es-MX" i="1" dirty="0"/>
          </a:p>
        </p:txBody>
      </p:sp>
    </p:spTree>
    <p:extLst>
      <p:ext uri="{BB962C8B-B14F-4D97-AF65-F5344CB8AC3E}">
        <p14:creationId xmlns:p14="http://schemas.microsoft.com/office/powerpoint/2010/main" val="1472064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smtClean="0"/>
              <a:t>Radiología de muñeca</a:t>
            </a:r>
            <a:endParaRPr lang="es-MX" dirty="0"/>
          </a:p>
        </p:txBody>
      </p:sp>
      <p:sp>
        <p:nvSpPr>
          <p:cNvPr id="5" name="Subtítulo 4"/>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275087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a:xfrm>
            <a:off x="838199" y="1825625"/>
            <a:ext cx="5506133" cy="2001792"/>
          </a:xfrm>
        </p:spPr>
        <p:txBody>
          <a:bodyPr>
            <a:normAutofit/>
          </a:bodyPr>
          <a:lstStyle/>
          <a:p>
            <a:pPr marL="0" indent="0">
              <a:buNone/>
            </a:pPr>
            <a:r>
              <a:rPr lang="es-MX" sz="2000" b="1" dirty="0"/>
              <a:t>Proyección lateral oblicua </a:t>
            </a:r>
            <a:r>
              <a:rPr lang="es-MX" sz="2000" b="1" dirty="0" err="1"/>
              <a:t>supinada</a:t>
            </a:r>
            <a:r>
              <a:rPr lang="es-MX" sz="2000" b="1" dirty="0"/>
              <a:t> de la </a:t>
            </a:r>
            <a:r>
              <a:rPr lang="es-MX" sz="2000" b="1" dirty="0" smtClean="0"/>
              <a:t>muñeca (para el hueso pisiforme):</a:t>
            </a:r>
            <a:endParaRPr lang="es-MX" sz="2000" b="1" dirty="0"/>
          </a:p>
          <a:p>
            <a:r>
              <a:rPr lang="es-MX" sz="2000" dirty="0"/>
              <a:t>La mano se coloca reposada en el borde </a:t>
            </a:r>
            <a:r>
              <a:rPr lang="es-MX" sz="2000" dirty="0" smtClean="0"/>
              <a:t>cubital, </a:t>
            </a:r>
            <a:r>
              <a:rPr lang="es-MX" sz="2000" dirty="0"/>
              <a:t>con el pulgar abducido y de 30º </a:t>
            </a:r>
            <a:r>
              <a:rPr lang="es-MX" sz="2000" dirty="0" smtClean="0"/>
              <a:t>a 35º </a:t>
            </a:r>
            <a:r>
              <a:rPr lang="es-MX" sz="2000" dirty="0"/>
              <a:t>de </a:t>
            </a:r>
            <a:r>
              <a:rPr lang="es-MX" sz="2000" dirty="0" smtClean="0"/>
              <a:t>supinación, </a:t>
            </a:r>
            <a:r>
              <a:rPr lang="es-MX" sz="2000" dirty="0"/>
              <a:t>esta vista permite visualizar el hueso pisiforme y la </a:t>
            </a:r>
            <a:r>
              <a:rPr lang="es-MX" sz="2000" dirty="0" smtClean="0"/>
              <a:t>articulación </a:t>
            </a:r>
            <a:r>
              <a:rPr lang="es-MX" sz="2000" dirty="0" err="1" smtClean="0"/>
              <a:t>pisopiramidal</a:t>
            </a:r>
            <a:r>
              <a:rPr lang="es-MX" sz="2000" dirty="0"/>
              <a:t>.</a:t>
            </a:r>
          </a:p>
        </p:txBody>
      </p:sp>
      <p:pic>
        <p:nvPicPr>
          <p:cNvPr id="6" name="Imagen 5"/>
          <p:cNvPicPr>
            <a:picLocks noChangeAspect="1"/>
          </p:cNvPicPr>
          <p:nvPr/>
        </p:nvPicPr>
        <p:blipFill>
          <a:blip r:embed="rId2"/>
          <a:stretch>
            <a:fillRect/>
          </a:stretch>
        </p:blipFill>
        <p:spPr>
          <a:xfrm>
            <a:off x="6906036" y="735451"/>
            <a:ext cx="3912187" cy="5839476"/>
          </a:xfrm>
          <a:prstGeom prst="rect">
            <a:avLst/>
          </a:prstGeom>
        </p:spPr>
      </p:pic>
      <p:pic>
        <p:nvPicPr>
          <p:cNvPr id="7" name="Imagen 6"/>
          <p:cNvPicPr>
            <a:picLocks noChangeAspect="1"/>
          </p:cNvPicPr>
          <p:nvPr/>
        </p:nvPicPr>
        <p:blipFill>
          <a:blip r:embed="rId3"/>
          <a:stretch>
            <a:fillRect/>
          </a:stretch>
        </p:blipFill>
        <p:spPr>
          <a:xfrm>
            <a:off x="1015153" y="4288925"/>
            <a:ext cx="5512059" cy="2064281"/>
          </a:xfrm>
          <a:prstGeom prst="rect">
            <a:avLst/>
          </a:prstGeom>
        </p:spPr>
      </p:pic>
    </p:spTree>
    <p:extLst>
      <p:ext uri="{BB962C8B-B14F-4D97-AF65-F5344CB8AC3E}">
        <p14:creationId xmlns:p14="http://schemas.microsoft.com/office/powerpoint/2010/main" val="317329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a:xfrm>
            <a:off x="838200" y="1825625"/>
            <a:ext cx="4652072" cy="4157164"/>
          </a:xfrm>
        </p:spPr>
        <p:txBody>
          <a:bodyPr>
            <a:normAutofit/>
          </a:bodyPr>
          <a:lstStyle/>
          <a:p>
            <a:pPr marL="0" indent="0">
              <a:buNone/>
            </a:pPr>
            <a:r>
              <a:rPr lang="es-MX" sz="2000" b="1" dirty="0"/>
              <a:t>Proyección del túnel carpiano:</a:t>
            </a:r>
          </a:p>
          <a:p>
            <a:r>
              <a:rPr lang="es-MX" sz="2000" dirty="0"/>
              <a:t>La mano se coloca en máxima extensión. Es una vista axial del túnel carpiano y </a:t>
            </a:r>
            <a:r>
              <a:rPr lang="es-MX" sz="2000" dirty="0" smtClean="0"/>
              <a:t>provee información </a:t>
            </a:r>
            <a:r>
              <a:rPr lang="es-MX" sz="2000" dirty="0"/>
              <a:t>sobre el gancho del ganchoso y el hueso </a:t>
            </a:r>
            <a:r>
              <a:rPr lang="es-MX" sz="2000" dirty="0" smtClean="0"/>
              <a:t>pisiforme.</a:t>
            </a:r>
            <a:endParaRPr lang="es-MX" sz="2000" dirty="0"/>
          </a:p>
        </p:txBody>
      </p:sp>
      <p:pic>
        <p:nvPicPr>
          <p:cNvPr id="4" name="Imagen 3"/>
          <p:cNvPicPr>
            <a:picLocks noChangeAspect="1"/>
          </p:cNvPicPr>
          <p:nvPr/>
        </p:nvPicPr>
        <p:blipFill>
          <a:blip r:embed="rId2"/>
          <a:stretch>
            <a:fillRect/>
          </a:stretch>
        </p:blipFill>
        <p:spPr>
          <a:xfrm>
            <a:off x="5647026" y="1457516"/>
            <a:ext cx="5548323" cy="5092500"/>
          </a:xfrm>
          <a:prstGeom prst="rect">
            <a:avLst/>
          </a:prstGeom>
        </p:spPr>
      </p:pic>
      <p:pic>
        <p:nvPicPr>
          <p:cNvPr id="6" name="Imagen 5"/>
          <p:cNvPicPr>
            <a:picLocks noChangeAspect="1"/>
          </p:cNvPicPr>
          <p:nvPr/>
        </p:nvPicPr>
        <p:blipFill>
          <a:blip r:embed="rId3"/>
          <a:stretch>
            <a:fillRect/>
          </a:stretch>
        </p:blipFill>
        <p:spPr>
          <a:xfrm>
            <a:off x="740123" y="4293870"/>
            <a:ext cx="4848225" cy="1562100"/>
          </a:xfrm>
          <a:prstGeom prst="rect">
            <a:avLst/>
          </a:prstGeom>
        </p:spPr>
      </p:pic>
    </p:spTree>
    <p:extLst>
      <p:ext uri="{BB962C8B-B14F-4D97-AF65-F5344CB8AC3E}">
        <p14:creationId xmlns:p14="http://schemas.microsoft.com/office/powerpoint/2010/main" val="2331969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a:xfrm>
            <a:off x="838200" y="1825625"/>
            <a:ext cx="5209903" cy="4351338"/>
          </a:xfrm>
        </p:spPr>
        <p:txBody>
          <a:bodyPr>
            <a:normAutofit/>
          </a:bodyPr>
          <a:lstStyle/>
          <a:p>
            <a:pPr marL="0" indent="0">
              <a:buNone/>
            </a:pPr>
            <a:r>
              <a:rPr lang="es-MX" sz="2000" b="1" dirty="0"/>
              <a:t>Proyección AP con el puño </a:t>
            </a:r>
            <a:r>
              <a:rPr lang="es-MX" sz="2000" b="1" dirty="0" smtClean="0"/>
              <a:t>cerrado </a:t>
            </a:r>
            <a:r>
              <a:rPr lang="es-MX" sz="2000" dirty="0" smtClean="0"/>
              <a:t>(</a:t>
            </a:r>
            <a:r>
              <a:rPr lang="es-MX" sz="2000" dirty="0" err="1" smtClean="0"/>
              <a:t>Clenched</a:t>
            </a:r>
            <a:r>
              <a:rPr lang="es-MX" sz="2000" dirty="0" smtClean="0"/>
              <a:t> </a:t>
            </a:r>
            <a:r>
              <a:rPr lang="es-MX" sz="2000" dirty="0" err="1"/>
              <a:t>Fist</a:t>
            </a:r>
            <a:r>
              <a:rPr lang="es-MX" sz="2000" dirty="0"/>
              <a:t> AP</a:t>
            </a:r>
            <a:r>
              <a:rPr lang="es-MX" sz="2000" dirty="0" smtClean="0"/>
              <a:t>):</a:t>
            </a:r>
            <a:endParaRPr lang="es-MX" sz="2000" dirty="0"/>
          </a:p>
          <a:p>
            <a:r>
              <a:rPr lang="es-MX" sz="2000" dirty="0"/>
              <a:t>Permite evaluar el intervalo </a:t>
            </a:r>
            <a:r>
              <a:rPr lang="es-MX" sz="2000" dirty="0" err="1"/>
              <a:t>escafosemilunar</a:t>
            </a:r>
            <a:r>
              <a:rPr lang="es-MX" sz="2000" dirty="0"/>
              <a:t> y es útil en pacientes con sospecha de </a:t>
            </a:r>
            <a:r>
              <a:rPr lang="es-MX" sz="2000" dirty="0" smtClean="0"/>
              <a:t>una disrupción </a:t>
            </a:r>
            <a:r>
              <a:rPr lang="es-MX" sz="2000" dirty="0"/>
              <a:t>del ligamento </a:t>
            </a:r>
            <a:r>
              <a:rPr lang="es-MX" sz="2000" dirty="0" err="1"/>
              <a:t>escafolunar</a:t>
            </a:r>
            <a:r>
              <a:rPr lang="es-MX" sz="2000" dirty="0"/>
              <a:t> (E-L). Se debe realizar una proyección </a:t>
            </a:r>
            <a:r>
              <a:rPr lang="es-MX" sz="2000" dirty="0" smtClean="0"/>
              <a:t>comparativa sobre </a:t>
            </a:r>
            <a:r>
              <a:rPr lang="es-MX" sz="2000" dirty="0"/>
              <a:t>la mano contralateral para valorar ambos intervalos.</a:t>
            </a:r>
          </a:p>
        </p:txBody>
      </p:sp>
      <p:pic>
        <p:nvPicPr>
          <p:cNvPr id="4" name="Imagen 3"/>
          <p:cNvPicPr>
            <a:picLocks noChangeAspect="1"/>
          </p:cNvPicPr>
          <p:nvPr/>
        </p:nvPicPr>
        <p:blipFill>
          <a:blip r:embed="rId2"/>
          <a:stretch>
            <a:fillRect/>
          </a:stretch>
        </p:blipFill>
        <p:spPr>
          <a:xfrm>
            <a:off x="838200" y="4172629"/>
            <a:ext cx="4876800" cy="2562225"/>
          </a:xfrm>
          <a:prstGeom prst="rect">
            <a:avLst/>
          </a:prstGeom>
        </p:spPr>
      </p:pic>
      <p:pic>
        <p:nvPicPr>
          <p:cNvPr id="5" name="Imagen 4"/>
          <p:cNvPicPr>
            <a:picLocks noChangeAspect="1"/>
          </p:cNvPicPr>
          <p:nvPr/>
        </p:nvPicPr>
        <p:blipFill>
          <a:blip r:embed="rId3"/>
          <a:stretch>
            <a:fillRect/>
          </a:stretch>
        </p:blipFill>
        <p:spPr>
          <a:xfrm>
            <a:off x="6096000" y="1825625"/>
            <a:ext cx="5507585" cy="4391977"/>
          </a:xfrm>
          <a:prstGeom prst="rect">
            <a:avLst/>
          </a:prstGeom>
        </p:spPr>
      </p:pic>
      <p:sp>
        <p:nvSpPr>
          <p:cNvPr id="6" name="Elipse 5"/>
          <p:cNvSpPr/>
          <p:nvPr/>
        </p:nvSpPr>
        <p:spPr>
          <a:xfrm>
            <a:off x="7393577" y="4336870"/>
            <a:ext cx="431074" cy="313507"/>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7" name="Rectángulo 6"/>
          <p:cNvSpPr/>
          <p:nvPr/>
        </p:nvSpPr>
        <p:spPr>
          <a:xfrm>
            <a:off x="6655232" y="6176963"/>
            <a:ext cx="4389120" cy="2873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Lesión de ligamento </a:t>
            </a:r>
            <a:r>
              <a:rPr lang="es-MX" dirty="0" err="1" smtClean="0"/>
              <a:t>escafolunar</a:t>
            </a:r>
            <a:r>
              <a:rPr lang="es-MX" dirty="0" smtClean="0"/>
              <a:t> izquierdo</a:t>
            </a:r>
            <a:endParaRPr lang="es-MX" dirty="0"/>
          </a:p>
        </p:txBody>
      </p:sp>
    </p:spTree>
    <p:extLst>
      <p:ext uri="{BB962C8B-B14F-4D97-AF65-F5344CB8AC3E}">
        <p14:creationId xmlns:p14="http://schemas.microsoft.com/office/powerpoint/2010/main" val="2418494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Proyecciones especiales</a:t>
            </a:r>
          </a:p>
        </p:txBody>
      </p:sp>
      <p:sp>
        <p:nvSpPr>
          <p:cNvPr id="3" name="Marcador de contenido 2"/>
          <p:cNvSpPr>
            <a:spLocks noGrp="1"/>
          </p:cNvSpPr>
          <p:nvPr>
            <p:ph idx="1"/>
          </p:nvPr>
        </p:nvSpPr>
        <p:spPr>
          <a:xfrm>
            <a:off x="838200" y="1825625"/>
            <a:ext cx="5536474" cy="4351338"/>
          </a:xfrm>
        </p:spPr>
        <p:txBody>
          <a:bodyPr>
            <a:normAutofit/>
          </a:bodyPr>
          <a:lstStyle/>
          <a:p>
            <a:pPr marL="0" indent="0">
              <a:buNone/>
            </a:pPr>
            <a:r>
              <a:rPr lang="es-MX" sz="2000" b="1" dirty="0"/>
              <a:t>La proyección de Roberts</a:t>
            </a:r>
            <a:r>
              <a:rPr lang="es-MX" sz="2000" dirty="0"/>
              <a:t>:</a:t>
            </a:r>
          </a:p>
          <a:p>
            <a:r>
              <a:rPr lang="es-MX" sz="2000" dirty="0" smtClean="0"/>
              <a:t>Es </a:t>
            </a:r>
            <a:r>
              <a:rPr lang="es-MX" sz="2000" dirty="0"/>
              <a:t>una verdadera proyección AP del pulgar, se realiza con el brazo en </a:t>
            </a:r>
            <a:r>
              <a:rPr lang="es-MX" sz="2000" dirty="0" smtClean="0"/>
              <a:t>máxima pronación </a:t>
            </a:r>
            <a:r>
              <a:rPr lang="es-MX" sz="2000" dirty="0"/>
              <a:t>y el dorso del pulgar reposando sobre el chasis.</a:t>
            </a:r>
          </a:p>
          <a:p>
            <a:r>
              <a:rPr lang="es-MX" sz="2000" dirty="0" smtClean="0"/>
              <a:t>Con </a:t>
            </a:r>
            <a:r>
              <a:rPr lang="es-MX" sz="2000" dirty="0"/>
              <a:t>esta vista se observa muy bien la articulación </a:t>
            </a:r>
            <a:r>
              <a:rPr lang="es-MX" sz="2000" dirty="0" err="1"/>
              <a:t>carpometacarpiana</a:t>
            </a:r>
            <a:r>
              <a:rPr lang="es-MX" sz="2000" dirty="0"/>
              <a:t>( CMC ), así </a:t>
            </a:r>
            <a:r>
              <a:rPr lang="es-MX" sz="2000" dirty="0" smtClean="0"/>
              <a:t>como fracturas </a:t>
            </a:r>
            <a:r>
              <a:rPr lang="es-MX" sz="2000" dirty="0"/>
              <a:t>y dislocaciones de dicha articulación.</a:t>
            </a:r>
          </a:p>
        </p:txBody>
      </p:sp>
      <p:pic>
        <p:nvPicPr>
          <p:cNvPr id="4" name="Imagen 3"/>
          <p:cNvPicPr>
            <a:picLocks noChangeAspect="1"/>
          </p:cNvPicPr>
          <p:nvPr/>
        </p:nvPicPr>
        <p:blipFill>
          <a:blip r:embed="rId2"/>
          <a:stretch>
            <a:fillRect/>
          </a:stretch>
        </p:blipFill>
        <p:spPr>
          <a:xfrm>
            <a:off x="2435678" y="4281351"/>
            <a:ext cx="2341518" cy="2341518"/>
          </a:xfrm>
          <a:prstGeom prst="rect">
            <a:avLst/>
          </a:prstGeom>
        </p:spPr>
      </p:pic>
      <p:pic>
        <p:nvPicPr>
          <p:cNvPr id="5" name="Imagen 4"/>
          <p:cNvPicPr>
            <a:picLocks noChangeAspect="1"/>
          </p:cNvPicPr>
          <p:nvPr/>
        </p:nvPicPr>
        <p:blipFill>
          <a:blip r:embed="rId3"/>
          <a:stretch>
            <a:fillRect/>
          </a:stretch>
        </p:blipFill>
        <p:spPr>
          <a:xfrm>
            <a:off x="6847115" y="144372"/>
            <a:ext cx="4123508" cy="3092631"/>
          </a:xfrm>
          <a:prstGeom prst="rect">
            <a:avLst/>
          </a:prstGeom>
        </p:spPr>
      </p:pic>
      <p:sp>
        <p:nvSpPr>
          <p:cNvPr id="7" name="Rectángulo 6"/>
          <p:cNvSpPr/>
          <p:nvPr/>
        </p:nvSpPr>
        <p:spPr>
          <a:xfrm>
            <a:off x="6847115" y="2854279"/>
            <a:ext cx="4123508" cy="6294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Primer metacarpiano y articulación </a:t>
            </a:r>
            <a:r>
              <a:rPr lang="es-MX" dirty="0" err="1" smtClean="0"/>
              <a:t>trapeciometacarpiana</a:t>
            </a:r>
            <a:r>
              <a:rPr lang="es-MX" dirty="0" smtClean="0"/>
              <a:t> normales</a:t>
            </a:r>
            <a:endParaRPr lang="es-MX" dirty="0"/>
          </a:p>
        </p:txBody>
      </p:sp>
      <p:pic>
        <p:nvPicPr>
          <p:cNvPr id="8" name="Imagen 7"/>
          <p:cNvPicPr>
            <a:picLocks noChangeAspect="1"/>
          </p:cNvPicPr>
          <p:nvPr/>
        </p:nvPicPr>
        <p:blipFill>
          <a:blip r:embed="rId4"/>
          <a:stretch>
            <a:fillRect/>
          </a:stretch>
        </p:blipFill>
        <p:spPr>
          <a:xfrm>
            <a:off x="6652101" y="3730374"/>
            <a:ext cx="4513536" cy="2772093"/>
          </a:xfrm>
          <a:prstGeom prst="rect">
            <a:avLst/>
          </a:prstGeom>
        </p:spPr>
      </p:pic>
      <p:sp>
        <p:nvSpPr>
          <p:cNvPr id="9" name="Rectángulo 8"/>
          <p:cNvSpPr/>
          <p:nvPr/>
        </p:nvSpPr>
        <p:spPr>
          <a:xfrm>
            <a:off x="6652101" y="5946367"/>
            <a:ext cx="4513536" cy="67650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Fractura de la base del primer metacarpiano </a:t>
            </a:r>
            <a:r>
              <a:rPr lang="es-MX" dirty="0" err="1" smtClean="0"/>
              <a:t>extraarticular</a:t>
            </a:r>
            <a:endParaRPr lang="es-MX" dirty="0"/>
          </a:p>
        </p:txBody>
      </p:sp>
    </p:spTree>
    <p:extLst>
      <p:ext uri="{BB962C8B-B14F-4D97-AF65-F5344CB8AC3E}">
        <p14:creationId xmlns:p14="http://schemas.microsoft.com/office/powerpoint/2010/main" val="162219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smtClean="0"/>
              <a:t>Patología no traumática de muñeca</a:t>
            </a:r>
            <a:endParaRPr lang="es-MX" dirty="0"/>
          </a:p>
        </p:txBody>
      </p:sp>
      <p:sp>
        <p:nvSpPr>
          <p:cNvPr id="5" name="Subtítulo 4"/>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3351166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Deformidad de </a:t>
            </a:r>
            <a:r>
              <a:rPr lang="es-MX" dirty="0" err="1" smtClean="0"/>
              <a:t>Madelung</a:t>
            </a:r>
            <a:endParaRPr lang="es-MX" dirty="0"/>
          </a:p>
        </p:txBody>
      </p:sp>
      <p:sp>
        <p:nvSpPr>
          <p:cNvPr id="3" name="Marcador de contenido 2"/>
          <p:cNvSpPr>
            <a:spLocks noGrp="1"/>
          </p:cNvSpPr>
          <p:nvPr>
            <p:ph idx="1"/>
          </p:nvPr>
        </p:nvSpPr>
        <p:spPr>
          <a:xfrm>
            <a:off x="576217" y="1813156"/>
            <a:ext cx="5458097" cy="4351338"/>
          </a:xfrm>
        </p:spPr>
        <p:txBody>
          <a:bodyPr>
            <a:normAutofit/>
          </a:bodyPr>
          <a:lstStyle/>
          <a:p>
            <a:r>
              <a:rPr lang="es-MX" sz="2000" dirty="0"/>
              <a:t>Es una alteración en el crecimiento del desarrollo </a:t>
            </a:r>
            <a:r>
              <a:rPr lang="es-MX" sz="2000" dirty="0" smtClean="0"/>
              <a:t>de las </a:t>
            </a:r>
            <a:r>
              <a:rPr lang="es-MX" sz="2000" dirty="0"/>
              <a:t>porciones cubital y palmar de la </a:t>
            </a:r>
            <a:r>
              <a:rPr lang="es-MX" sz="2000" dirty="0" err="1"/>
              <a:t>fisis</a:t>
            </a:r>
            <a:r>
              <a:rPr lang="es-MX" sz="2000" dirty="0"/>
              <a:t> radial distal, puede tener un origen </a:t>
            </a:r>
            <a:r>
              <a:rPr lang="es-MX" sz="2000" dirty="0" smtClean="0"/>
              <a:t>idiopático, </a:t>
            </a:r>
            <a:r>
              <a:rPr lang="es-MX" sz="2000" dirty="0" err="1" smtClean="0"/>
              <a:t>displásico</a:t>
            </a:r>
            <a:r>
              <a:rPr lang="es-MX" sz="2000" dirty="0"/>
              <a:t>, genético o postraumático</a:t>
            </a:r>
            <a:r>
              <a:rPr lang="es-MX" sz="2000" dirty="0" smtClean="0"/>
              <a:t>.</a:t>
            </a:r>
          </a:p>
          <a:p>
            <a:r>
              <a:rPr lang="es-MX" sz="2000" dirty="0" smtClean="0"/>
              <a:t>Signos radiológicos: desviación </a:t>
            </a:r>
            <a:r>
              <a:rPr lang="es-MX" sz="2000" dirty="0"/>
              <a:t>del radio, alargamiento cubital con luxación dorsal, agrandamiento </a:t>
            </a:r>
            <a:r>
              <a:rPr lang="es-MX" sz="2000" dirty="0" smtClean="0"/>
              <a:t>y deformación </a:t>
            </a:r>
            <a:r>
              <a:rPr lang="es-MX" sz="2000" dirty="0"/>
              <a:t>de la cabeza cubital, </a:t>
            </a:r>
            <a:r>
              <a:rPr lang="es-MX" sz="2000" dirty="0" err="1"/>
              <a:t>acuñamiento</a:t>
            </a:r>
            <a:r>
              <a:rPr lang="es-MX" sz="2000" dirty="0"/>
              <a:t> del carpo y ensanchamiento de </a:t>
            </a:r>
            <a:r>
              <a:rPr lang="es-MX" sz="2000" dirty="0" smtClean="0"/>
              <a:t>la articulación </a:t>
            </a:r>
            <a:r>
              <a:rPr lang="es-MX" sz="2000" dirty="0" err="1"/>
              <a:t>radiocubital</a:t>
            </a:r>
            <a:r>
              <a:rPr lang="es-MX" sz="2000" dirty="0"/>
              <a:t> distal.</a:t>
            </a:r>
            <a:endParaRPr lang="es-MX" sz="1600" dirty="0"/>
          </a:p>
        </p:txBody>
      </p:sp>
      <p:pic>
        <p:nvPicPr>
          <p:cNvPr id="6" name="Imagen 5"/>
          <p:cNvPicPr>
            <a:picLocks noChangeAspect="1"/>
          </p:cNvPicPr>
          <p:nvPr/>
        </p:nvPicPr>
        <p:blipFill>
          <a:blip r:embed="rId2"/>
          <a:stretch>
            <a:fillRect/>
          </a:stretch>
        </p:blipFill>
        <p:spPr>
          <a:xfrm>
            <a:off x="6170086" y="1306285"/>
            <a:ext cx="2829939" cy="5404327"/>
          </a:xfrm>
          <a:prstGeom prst="rect">
            <a:avLst/>
          </a:prstGeom>
        </p:spPr>
      </p:pic>
      <p:pic>
        <p:nvPicPr>
          <p:cNvPr id="7" name="Imagen 6"/>
          <p:cNvPicPr>
            <a:picLocks noChangeAspect="1"/>
          </p:cNvPicPr>
          <p:nvPr/>
        </p:nvPicPr>
        <p:blipFill>
          <a:blip r:embed="rId3"/>
          <a:stretch>
            <a:fillRect/>
          </a:stretch>
        </p:blipFill>
        <p:spPr>
          <a:xfrm>
            <a:off x="9000025" y="1265247"/>
            <a:ext cx="2864820" cy="5447156"/>
          </a:xfrm>
          <a:prstGeom prst="rect">
            <a:avLst/>
          </a:prstGeom>
        </p:spPr>
      </p:pic>
      <p:pic>
        <p:nvPicPr>
          <p:cNvPr id="8" name="Imagen 7"/>
          <p:cNvPicPr>
            <a:picLocks noChangeAspect="1"/>
          </p:cNvPicPr>
          <p:nvPr/>
        </p:nvPicPr>
        <p:blipFill>
          <a:blip r:embed="rId4"/>
          <a:stretch>
            <a:fillRect/>
          </a:stretch>
        </p:blipFill>
        <p:spPr>
          <a:xfrm>
            <a:off x="260605" y="6283206"/>
            <a:ext cx="5842578" cy="427406"/>
          </a:xfrm>
          <a:prstGeom prst="rect">
            <a:avLst/>
          </a:prstGeom>
        </p:spPr>
      </p:pic>
    </p:spTree>
    <p:extLst>
      <p:ext uri="{BB962C8B-B14F-4D97-AF65-F5344CB8AC3E}">
        <p14:creationId xmlns:p14="http://schemas.microsoft.com/office/powerpoint/2010/main" val="813518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a:t>Sinostosis</a:t>
            </a:r>
            <a:r>
              <a:rPr lang="es-MX" dirty="0"/>
              <a:t> Carpiana </a:t>
            </a:r>
            <a:r>
              <a:rPr lang="es-MX" dirty="0" err="1" smtClean="0"/>
              <a:t>Luno</a:t>
            </a:r>
            <a:r>
              <a:rPr lang="es-MX" dirty="0" smtClean="0"/>
              <a:t>-Piramidal</a:t>
            </a:r>
            <a:r>
              <a:rPr lang="es-MX" dirty="0"/>
              <a:t>.</a:t>
            </a:r>
          </a:p>
        </p:txBody>
      </p:sp>
      <p:sp>
        <p:nvSpPr>
          <p:cNvPr id="3" name="Marcador de contenido 2"/>
          <p:cNvSpPr>
            <a:spLocks noGrp="1"/>
          </p:cNvSpPr>
          <p:nvPr>
            <p:ph idx="1"/>
          </p:nvPr>
        </p:nvSpPr>
        <p:spPr>
          <a:xfrm>
            <a:off x="838198" y="1825625"/>
            <a:ext cx="5131527" cy="1453152"/>
          </a:xfrm>
        </p:spPr>
        <p:txBody>
          <a:bodyPr>
            <a:normAutofit/>
          </a:bodyPr>
          <a:lstStyle/>
          <a:p>
            <a:r>
              <a:rPr lang="es-MX" sz="2000" dirty="0"/>
              <a:t>Es la anomalía más frecuente y es bilateral </a:t>
            </a:r>
            <a:r>
              <a:rPr lang="es-MX" sz="2000" dirty="0" smtClean="0"/>
              <a:t>generalmente. </a:t>
            </a:r>
            <a:r>
              <a:rPr lang="es-MX" sz="2000" dirty="0"/>
              <a:t>P</a:t>
            </a:r>
            <a:r>
              <a:rPr lang="es-MX" sz="2000" dirty="0" smtClean="0"/>
              <a:t>uede </a:t>
            </a:r>
            <a:r>
              <a:rPr lang="es-MX" sz="2000" dirty="0"/>
              <a:t>existir un aumento del espacio </a:t>
            </a:r>
            <a:r>
              <a:rPr lang="es-MX" sz="2000" dirty="0" err="1"/>
              <a:t>escafolunar</a:t>
            </a:r>
            <a:r>
              <a:rPr lang="es-MX" sz="2000" dirty="0"/>
              <a:t> sin lesión del ligamento interóseo.</a:t>
            </a:r>
          </a:p>
        </p:txBody>
      </p:sp>
      <p:pic>
        <p:nvPicPr>
          <p:cNvPr id="4" name="Imagen 3"/>
          <p:cNvPicPr>
            <a:picLocks noChangeAspect="1"/>
          </p:cNvPicPr>
          <p:nvPr/>
        </p:nvPicPr>
        <p:blipFill>
          <a:blip r:embed="rId2"/>
          <a:stretch>
            <a:fillRect/>
          </a:stretch>
        </p:blipFill>
        <p:spPr>
          <a:xfrm>
            <a:off x="6566264" y="1825625"/>
            <a:ext cx="3253529" cy="4951800"/>
          </a:xfrm>
          <a:prstGeom prst="rect">
            <a:avLst/>
          </a:prstGeom>
        </p:spPr>
      </p:pic>
      <p:pic>
        <p:nvPicPr>
          <p:cNvPr id="5" name="Imagen 4"/>
          <p:cNvPicPr>
            <a:picLocks noChangeAspect="1"/>
          </p:cNvPicPr>
          <p:nvPr/>
        </p:nvPicPr>
        <p:blipFill>
          <a:blip r:embed="rId3"/>
          <a:stretch>
            <a:fillRect/>
          </a:stretch>
        </p:blipFill>
        <p:spPr>
          <a:xfrm>
            <a:off x="1165045" y="3109490"/>
            <a:ext cx="4804680" cy="1441404"/>
          </a:xfrm>
          <a:prstGeom prst="rect">
            <a:avLst/>
          </a:prstGeom>
        </p:spPr>
      </p:pic>
      <p:pic>
        <p:nvPicPr>
          <p:cNvPr id="6" name="Imagen 5"/>
          <p:cNvPicPr>
            <a:picLocks noChangeAspect="1"/>
          </p:cNvPicPr>
          <p:nvPr/>
        </p:nvPicPr>
        <p:blipFill>
          <a:blip r:embed="rId4"/>
          <a:stretch>
            <a:fillRect/>
          </a:stretch>
        </p:blipFill>
        <p:spPr>
          <a:xfrm>
            <a:off x="2148400" y="1576400"/>
            <a:ext cx="7895200" cy="5075486"/>
          </a:xfrm>
          <a:prstGeom prst="rect">
            <a:avLst/>
          </a:prstGeom>
        </p:spPr>
      </p:pic>
    </p:spTree>
    <p:extLst>
      <p:ext uri="{BB962C8B-B14F-4D97-AF65-F5344CB8AC3E}">
        <p14:creationId xmlns:p14="http://schemas.microsoft.com/office/powerpoint/2010/main" val="73294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Anomalías del escafoides carpiano</a:t>
            </a:r>
          </a:p>
        </p:txBody>
      </p:sp>
      <p:sp>
        <p:nvSpPr>
          <p:cNvPr id="3" name="Marcador de contenido 2"/>
          <p:cNvSpPr>
            <a:spLocks noGrp="1"/>
          </p:cNvSpPr>
          <p:nvPr>
            <p:ph idx="1"/>
          </p:nvPr>
        </p:nvSpPr>
        <p:spPr>
          <a:xfrm>
            <a:off x="838200" y="1825625"/>
            <a:ext cx="10515600" cy="891449"/>
          </a:xfrm>
        </p:spPr>
        <p:txBody>
          <a:bodyPr>
            <a:normAutofit/>
          </a:bodyPr>
          <a:lstStyle/>
          <a:p>
            <a:r>
              <a:rPr lang="es-MX" sz="2000" dirty="0" smtClean="0"/>
              <a:t>Escafoides </a:t>
            </a:r>
            <a:r>
              <a:rPr lang="es-MX" sz="2000" dirty="0"/>
              <a:t>bipartito </a:t>
            </a:r>
            <a:r>
              <a:rPr lang="es-MX" sz="2000" dirty="0" smtClean="0"/>
              <a:t>(diagnóstico </a:t>
            </a:r>
            <a:r>
              <a:rPr lang="es-MX" sz="2000" dirty="0"/>
              <a:t>diferencial con </a:t>
            </a:r>
            <a:r>
              <a:rPr lang="es-MX" sz="2000" dirty="0" smtClean="0"/>
              <a:t>fracturas).</a:t>
            </a:r>
            <a:endParaRPr lang="es-MX" sz="2000" dirty="0"/>
          </a:p>
          <a:p>
            <a:r>
              <a:rPr lang="es-MX" sz="2000" dirty="0" smtClean="0"/>
              <a:t>Escafoides </a:t>
            </a:r>
            <a:r>
              <a:rPr lang="es-MX" sz="2000" dirty="0" err="1"/>
              <a:t>hipoplásico</a:t>
            </a:r>
            <a:r>
              <a:rPr lang="es-MX" sz="2000" dirty="0"/>
              <a:t>.</a:t>
            </a:r>
          </a:p>
        </p:txBody>
      </p:sp>
      <p:pic>
        <p:nvPicPr>
          <p:cNvPr id="4" name="Imagen 3"/>
          <p:cNvPicPr>
            <a:picLocks noChangeAspect="1"/>
          </p:cNvPicPr>
          <p:nvPr/>
        </p:nvPicPr>
        <p:blipFill>
          <a:blip r:embed="rId2"/>
          <a:stretch>
            <a:fillRect/>
          </a:stretch>
        </p:blipFill>
        <p:spPr>
          <a:xfrm>
            <a:off x="595744" y="2586445"/>
            <a:ext cx="6471262" cy="3949745"/>
          </a:xfrm>
          <a:prstGeom prst="rect">
            <a:avLst/>
          </a:prstGeom>
        </p:spPr>
      </p:pic>
      <p:sp>
        <p:nvSpPr>
          <p:cNvPr id="5" name="Rectángulo 4"/>
          <p:cNvSpPr/>
          <p:nvPr/>
        </p:nvSpPr>
        <p:spPr>
          <a:xfrm>
            <a:off x="1636815" y="6392498"/>
            <a:ext cx="4389120" cy="2873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Escafoides bipartito izquierdo</a:t>
            </a:r>
            <a:endParaRPr lang="es-MX" dirty="0"/>
          </a:p>
        </p:txBody>
      </p:sp>
      <p:pic>
        <p:nvPicPr>
          <p:cNvPr id="8" name="Imagen 7"/>
          <p:cNvPicPr>
            <a:picLocks noChangeAspect="1"/>
          </p:cNvPicPr>
          <p:nvPr/>
        </p:nvPicPr>
        <p:blipFill>
          <a:blip r:embed="rId3"/>
          <a:stretch>
            <a:fillRect/>
          </a:stretch>
        </p:blipFill>
        <p:spPr>
          <a:xfrm>
            <a:off x="7781902" y="2271349"/>
            <a:ext cx="3814354" cy="3814354"/>
          </a:xfrm>
          <a:prstGeom prst="rect">
            <a:avLst/>
          </a:prstGeom>
        </p:spPr>
      </p:pic>
      <p:sp>
        <p:nvSpPr>
          <p:cNvPr id="7" name="Rectángulo 6"/>
          <p:cNvSpPr/>
          <p:nvPr/>
        </p:nvSpPr>
        <p:spPr>
          <a:xfrm>
            <a:off x="7781902" y="5932305"/>
            <a:ext cx="3814354" cy="3067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Escafoides </a:t>
            </a:r>
            <a:r>
              <a:rPr lang="es-MX" dirty="0" err="1" smtClean="0"/>
              <a:t>hipoplásico</a:t>
            </a:r>
            <a:endParaRPr lang="es-MX" dirty="0"/>
          </a:p>
        </p:txBody>
      </p:sp>
    </p:spTree>
    <p:extLst>
      <p:ext uri="{BB962C8B-B14F-4D97-AF65-F5344CB8AC3E}">
        <p14:creationId xmlns:p14="http://schemas.microsoft.com/office/powerpoint/2010/main" val="416739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Hueso </a:t>
            </a:r>
            <a:r>
              <a:rPr lang="es-MX" dirty="0" err="1"/>
              <a:t>estiloideo</a:t>
            </a:r>
            <a:r>
              <a:rPr lang="es-MX" dirty="0"/>
              <a:t> (carpe </a:t>
            </a:r>
            <a:r>
              <a:rPr lang="es-MX" dirty="0" err="1"/>
              <a:t>bossu</a:t>
            </a:r>
            <a:r>
              <a:rPr lang="es-MX" dirty="0"/>
              <a:t>)</a:t>
            </a:r>
          </a:p>
        </p:txBody>
      </p:sp>
      <p:sp>
        <p:nvSpPr>
          <p:cNvPr id="3" name="Marcador de contenido 2"/>
          <p:cNvSpPr>
            <a:spLocks noGrp="1"/>
          </p:cNvSpPr>
          <p:nvPr>
            <p:ph idx="1"/>
          </p:nvPr>
        </p:nvSpPr>
        <p:spPr>
          <a:xfrm>
            <a:off x="838199" y="1825625"/>
            <a:ext cx="6281057" cy="1231084"/>
          </a:xfrm>
        </p:spPr>
        <p:txBody>
          <a:bodyPr>
            <a:normAutofit/>
          </a:bodyPr>
          <a:lstStyle/>
          <a:p>
            <a:r>
              <a:rPr lang="es-MX" sz="2000" dirty="0"/>
              <a:t>Es una protuberancia ósea apoyada en la superficie de la segunda y de la </a:t>
            </a:r>
            <a:r>
              <a:rPr lang="es-MX" sz="2000" dirty="0" smtClean="0"/>
              <a:t>tercera articulación </a:t>
            </a:r>
            <a:r>
              <a:rPr lang="es-MX" sz="2000" dirty="0" err="1"/>
              <a:t>carpometacarpiana</a:t>
            </a:r>
            <a:r>
              <a:rPr lang="es-MX" sz="2000" dirty="0"/>
              <a:t>.</a:t>
            </a:r>
          </a:p>
          <a:p>
            <a:r>
              <a:rPr lang="es-MX" sz="2000" dirty="0"/>
              <a:t>Es con frecuencia dolorosa</a:t>
            </a:r>
          </a:p>
        </p:txBody>
      </p:sp>
      <p:pic>
        <p:nvPicPr>
          <p:cNvPr id="4" name="Imagen 3"/>
          <p:cNvPicPr>
            <a:picLocks noChangeAspect="1"/>
          </p:cNvPicPr>
          <p:nvPr/>
        </p:nvPicPr>
        <p:blipFill>
          <a:blip r:embed="rId2"/>
          <a:stretch>
            <a:fillRect/>
          </a:stretch>
        </p:blipFill>
        <p:spPr>
          <a:xfrm>
            <a:off x="7466312" y="1466034"/>
            <a:ext cx="4200525" cy="3181350"/>
          </a:xfrm>
          <a:prstGeom prst="rect">
            <a:avLst/>
          </a:prstGeom>
        </p:spPr>
      </p:pic>
      <p:pic>
        <p:nvPicPr>
          <p:cNvPr id="5" name="Imagen 4"/>
          <p:cNvPicPr>
            <a:picLocks noChangeAspect="1"/>
          </p:cNvPicPr>
          <p:nvPr/>
        </p:nvPicPr>
        <p:blipFill>
          <a:blip r:embed="rId3"/>
          <a:stretch>
            <a:fillRect/>
          </a:stretch>
        </p:blipFill>
        <p:spPr>
          <a:xfrm>
            <a:off x="1464272" y="3056709"/>
            <a:ext cx="5028910" cy="2360839"/>
          </a:xfrm>
          <a:prstGeom prst="rect">
            <a:avLst/>
          </a:prstGeom>
        </p:spPr>
      </p:pic>
      <p:pic>
        <p:nvPicPr>
          <p:cNvPr id="6" name="Imagen 5"/>
          <p:cNvPicPr>
            <a:picLocks noChangeAspect="1"/>
          </p:cNvPicPr>
          <p:nvPr/>
        </p:nvPicPr>
        <p:blipFill>
          <a:blip r:embed="rId4"/>
          <a:stretch>
            <a:fillRect/>
          </a:stretch>
        </p:blipFill>
        <p:spPr>
          <a:xfrm>
            <a:off x="1070342" y="1560060"/>
            <a:ext cx="6163828" cy="4863646"/>
          </a:xfrm>
          <a:prstGeom prst="rect">
            <a:avLst/>
          </a:prstGeom>
        </p:spPr>
      </p:pic>
      <p:pic>
        <p:nvPicPr>
          <p:cNvPr id="7" name="Imagen 6"/>
          <p:cNvPicPr>
            <a:picLocks noChangeAspect="1"/>
          </p:cNvPicPr>
          <p:nvPr/>
        </p:nvPicPr>
        <p:blipFill>
          <a:blip r:embed="rId5"/>
          <a:stretch>
            <a:fillRect/>
          </a:stretch>
        </p:blipFill>
        <p:spPr>
          <a:xfrm>
            <a:off x="7466312" y="1560060"/>
            <a:ext cx="3638159" cy="4863645"/>
          </a:xfrm>
          <a:prstGeom prst="rect">
            <a:avLst/>
          </a:prstGeom>
        </p:spPr>
      </p:pic>
    </p:spTree>
    <p:extLst>
      <p:ext uri="{BB962C8B-B14F-4D97-AF65-F5344CB8AC3E}">
        <p14:creationId xmlns:p14="http://schemas.microsoft.com/office/powerpoint/2010/main" val="77451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smtClean="0"/>
              <a:t>Patologías traumáticas</a:t>
            </a:r>
            <a:endParaRPr lang="es-MX" dirty="0"/>
          </a:p>
        </p:txBody>
      </p:sp>
      <p:sp>
        <p:nvSpPr>
          <p:cNvPr id="5" name="Subtítulo 4"/>
          <p:cNvSpPr>
            <a:spLocks noGrp="1"/>
          </p:cNvSpPr>
          <p:nvPr>
            <p:ph type="subTitle" idx="1"/>
          </p:nvPr>
        </p:nvSpPr>
        <p:spPr/>
        <p:txBody>
          <a:bodyPr/>
          <a:lstStyle/>
          <a:p>
            <a:endParaRPr lang="es-MX"/>
          </a:p>
        </p:txBody>
      </p:sp>
    </p:spTree>
    <p:extLst>
      <p:ext uri="{BB962C8B-B14F-4D97-AF65-F5344CB8AC3E}">
        <p14:creationId xmlns:p14="http://schemas.microsoft.com/office/powerpoint/2010/main" val="3581877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Introducción</a:t>
            </a:r>
            <a:endParaRPr lang="es-MX" dirty="0"/>
          </a:p>
        </p:txBody>
      </p:sp>
      <p:sp>
        <p:nvSpPr>
          <p:cNvPr id="5" name="Rectángulo 4"/>
          <p:cNvSpPr/>
          <p:nvPr/>
        </p:nvSpPr>
        <p:spPr>
          <a:xfrm>
            <a:off x="838200" y="3273839"/>
            <a:ext cx="2806337" cy="130628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MX" i="1" dirty="0"/>
              <a:t>Debemos tener un dominio exquisito de las estructuras anatómicas de la mano y el </a:t>
            </a:r>
            <a:r>
              <a:rPr lang="es-MX" i="1" dirty="0" smtClean="0"/>
              <a:t>carpo.</a:t>
            </a:r>
            <a:endParaRPr lang="es-MX" i="1" dirty="0"/>
          </a:p>
        </p:txBody>
      </p:sp>
      <p:pic>
        <p:nvPicPr>
          <p:cNvPr id="6" name="Imagen 5"/>
          <p:cNvPicPr>
            <a:picLocks noChangeAspect="1"/>
          </p:cNvPicPr>
          <p:nvPr/>
        </p:nvPicPr>
        <p:blipFill>
          <a:blip r:embed="rId2"/>
          <a:stretch>
            <a:fillRect/>
          </a:stretch>
        </p:blipFill>
        <p:spPr>
          <a:xfrm>
            <a:off x="3981694" y="1175658"/>
            <a:ext cx="7372106" cy="5502648"/>
          </a:xfrm>
          <a:prstGeom prst="rect">
            <a:avLst/>
          </a:prstGeom>
        </p:spPr>
      </p:pic>
    </p:spTree>
    <p:extLst>
      <p:ext uri="{BB962C8B-B14F-4D97-AF65-F5344CB8AC3E}">
        <p14:creationId xmlns:p14="http://schemas.microsoft.com/office/powerpoint/2010/main" val="2881457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Fracturas del extremo distal del radio</a:t>
            </a:r>
            <a:endParaRPr lang="es-MX" dirty="0"/>
          </a:p>
        </p:txBody>
      </p:sp>
      <p:sp>
        <p:nvSpPr>
          <p:cNvPr id="3" name="Marcador de contenido 2"/>
          <p:cNvSpPr>
            <a:spLocks noGrp="1"/>
          </p:cNvSpPr>
          <p:nvPr>
            <p:ph idx="1"/>
          </p:nvPr>
        </p:nvSpPr>
        <p:spPr>
          <a:xfrm>
            <a:off x="6499790" y="1749819"/>
            <a:ext cx="4990012" cy="1087392"/>
          </a:xfrm>
        </p:spPr>
        <p:txBody>
          <a:bodyPr>
            <a:normAutofit/>
          </a:bodyPr>
          <a:lstStyle/>
          <a:p>
            <a:r>
              <a:rPr lang="es-MX" sz="2000" dirty="0"/>
              <a:t>Las fracturas del extremo distal del radio en adultos y niños tienen una </a:t>
            </a:r>
            <a:r>
              <a:rPr lang="es-MX" sz="2000" dirty="0" smtClean="0"/>
              <a:t>frecuencia en </a:t>
            </a:r>
            <a:r>
              <a:rPr lang="es-MX" sz="2000" dirty="0"/>
              <a:t>los servicios de urgencias relativamente </a:t>
            </a:r>
            <a:r>
              <a:rPr lang="es-MX" sz="2000" dirty="0" smtClean="0"/>
              <a:t>alta.</a:t>
            </a:r>
            <a:endParaRPr lang="es-MX" sz="2000" dirty="0"/>
          </a:p>
        </p:txBody>
      </p:sp>
      <p:pic>
        <p:nvPicPr>
          <p:cNvPr id="4" name="Imagen 3"/>
          <p:cNvPicPr>
            <a:picLocks noChangeAspect="1"/>
          </p:cNvPicPr>
          <p:nvPr/>
        </p:nvPicPr>
        <p:blipFill>
          <a:blip r:embed="rId2"/>
          <a:stretch>
            <a:fillRect/>
          </a:stretch>
        </p:blipFill>
        <p:spPr>
          <a:xfrm>
            <a:off x="838200" y="2059442"/>
            <a:ext cx="2469970" cy="4473375"/>
          </a:xfrm>
          <a:prstGeom prst="rect">
            <a:avLst/>
          </a:prstGeom>
        </p:spPr>
      </p:pic>
      <p:pic>
        <p:nvPicPr>
          <p:cNvPr id="5" name="Imagen 4"/>
          <p:cNvPicPr>
            <a:picLocks noChangeAspect="1"/>
          </p:cNvPicPr>
          <p:nvPr/>
        </p:nvPicPr>
        <p:blipFill>
          <a:blip r:embed="rId3"/>
          <a:stretch>
            <a:fillRect/>
          </a:stretch>
        </p:blipFill>
        <p:spPr>
          <a:xfrm>
            <a:off x="3703058" y="2059442"/>
            <a:ext cx="2639514" cy="4493218"/>
          </a:xfrm>
          <a:prstGeom prst="rect">
            <a:avLst/>
          </a:prstGeom>
        </p:spPr>
      </p:pic>
      <p:pic>
        <p:nvPicPr>
          <p:cNvPr id="7" name="Imagen 6"/>
          <p:cNvPicPr>
            <a:picLocks noChangeAspect="1"/>
          </p:cNvPicPr>
          <p:nvPr/>
        </p:nvPicPr>
        <p:blipFill>
          <a:blip r:embed="rId4"/>
          <a:stretch>
            <a:fillRect/>
          </a:stretch>
        </p:blipFill>
        <p:spPr>
          <a:xfrm>
            <a:off x="7257167" y="2760233"/>
            <a:ext cx="2843314" cy="3772584"/>
          </a:xfrm>
          <a:prstGeom prst="rect">
            <a:avLst/>
          </a:prstGeom>
        </p:spPr>
      </p:pic>
      <p:pic>
        <p:nvPicPr>
          <p:cNvPr id="8" name="Imagen 7"/>
          <p:cNvPicPr>
            <a:picLocks noChangeAspect="1"/>
          </p:cNvPicPr>
          <p:nvPr/>
        </p:nvPicPr>
        <p:blipFill>
          <a:blip r:embed="rId5"/>
          <a:stretch>
            <a:fillRect/>
          </a:stretch>
        </p:blipFill>
        <p:spPr>
          <a:xfrm>
            <a:off x="9205199" y="5786947"/>
            <a:ext cx="2284603" cy="509250"/>
          </a:xfrm>
          <a:prstGeom prst="rect">
            <a:avLst/>
          </a:prstGeom>
        </p:spPr>
      </p:pic>
      <p:pic>
        <p:nvPicPr>
          <p:cNvPr id="9" name="Imagen 8"/>
          <p:cNvPicPr>
            <a:picLocks noChangeAspect="1"/>
          </p:cNvPicPr>
          <p:nvPr/>
        </p:nvPicPr>
        <p:blipFill>
          <a:blip r:embed="rId6"/>
          <a:stretch>
            <a:fillRect/>
          </a:stretch>
        </p:blipFill>
        <p:spPr>
          <a:xfrm>
            <a:off x="1448636" y="1733489"/>
            <a:ext cx="4351626" cy="491063"/>
          </a:xfrm>
          <a:prstGeom prst="rect">
            <a:avLst/>
          </a:prstGeom>
        </p:spPr>
      </p:pic>
    </p:spTree>
    <p:extLst>
      <p:ext uri="{BB962C8B-B14F-4D97-AF65-F5344CB8AC3E}">
        <p14:creationId xmlns:p14="http://schemas.microsoft.com/office/powerpoint/2010/main" val="3551594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Fracturas del extremo distal del radio</a:t>
            </a:r>
          </a:p>
        </p:txBody>
      </p:sp>
      <p:sp>
        <p:nvSpPr>
          <p:cNvPr id="3" name="Marcador de contenido 2"/>
          <p:cNvSpPr>
            <a:spLocks noGrp="1"/>
          </p:cNvSpPr>
          <p:nvPr>
            <p:ph idx="1"/>
          </p:nvPr>
        </p:nvSpPr>
        <p:spPr>
          <a:xfrm>
            <a:off x="838200" y="1825625"/>
            <a:ext cx="4577862" cy="3232226"/>
          </a:xfrm>
          <a:ln w="38100">
            <a:solidFill>
              <a:srgbClr val="FFC000"/>
            </a:solidFill>
          </a:ln>
        </p:spPr>
        <p:txBody>
          <a:bodyPr>
            <a:normAutofit/>
          </a:bodyPr>
          <a:lstStyle/>
          <a:p>
            <a:pPr marL="0" indent="0">
              <a:buNone/>
            </a:pPr>
            <a:r>
              <a:rPr lang="es-MX" sz="2000" b="1" i="1" dirty="0" smtClean="0"/>
              <a:t>Son las fracturas más comunes de todas las edades.</a:t>
            </a:r>
          </a:p>
          <a:p>
            <a:pPr marL="0" indent="0">
              <a:buNone/>
            </a:pPr>
            <a:r>
              <a:rPr lang="es-MX" sz="2000" i="1" dirty="0"/>
              <a:t>D</a:t>
            </a:r>
            <a:r>
              <a:rPr lang="es-MX" sz="2000" i="1" dirty="0" smtClean="0"/>
              <a:t>esde </a:t>
            </a:r>
            <a:r>
              <a:rPr lang="es-MX" sz="2000" i="1" dirty="0" smtClean="0"/>
              <a:t>1935 se ha elaborado diversos sistemas de clasificación. </a:t>
            </a:r>
          </a:p>
          <a:p>
            <a:pPr marL="0" indent="0">
              <a:buNone/>
            </a:pPr>
            <a:r>
              <a:rPr lang="es-MX" sz="2000" b="1" i="1" dirty="0" smtClean="0"/>
              <a:t>Los estudios de las clasificaciones descritas muestran poca reproducibilidad </a:t>
            </a:r>
            <a:r>
              <a:rPr lang="es-MX" sz="2000" b="1" i="1" dirty="0" err="1" smtClean="0"/>
              <a:t>intra</a:t>
            </a:r>
            <a:r>
              <a:rPr lang="es-MX" sz="2000" b="1" i="1" dirty="0" smtClean="0"/>
              <a:t> e </a:t>
            </a:r>
            <a:r>
              <a:rPr lang="es-MX" sz="2000" b="1" i="1" dirty="0" err="1" smtClean="0"/>
              <a:t>interobservador</a:t>
            </a:r>
            <a:r>
              <a:rPr lang="es-MX" sz="2000" b="1" i="1" dirty="0" smtClean="0"/>
              <a:t>, ninguna de ellas aporta la seguridad necesaria para tomar la decisión sobre que tratamiento es el mas adecuado y establecer el pronóstico.</a:t>
            </a:r>
            <a:endParaRPr lang="es-MX" sz="2000" b="1" i="1" dirty="0"/>
          </a:p>
        </p:txBody>
      </p:sp>
      <p:pic>
        <p:nvPicPr>
          <p:cNvPr id="4" name="Imagen 3"/>
          <p:cNvPicPr>
            <a:picLocks noChangeAspect="1"/>
          </p:cNvPicPr>
          <p:nvPr/>
        </p:nvPicPr>
        <p:blipFill>
          <a:blip r:embed="rId2"/>
          <a:stretch>
            <a:fillRect/>
          </a:stretch>
        </p:blipFill>
        <p:spPr>
          <a:xfrm>
            <a:off x="5564778" y="1825625"/>
            <a:ext cx="5602718" cy="4483219"/>
          </a:xfrm>
          <a:prstGeom prst="rect">
            <a:avLst/>
          </a:prstGeom>
        </p:spPr>
      </p:pic>
      <p:sp>
        <p:nvSpPr>
          <p:cNvPr id="5" name="Rectángulo redondeado 4"/>
          <p:cNvSpPr/>
          <p:nvPr/>
        </p:nvSpPr>
        <p:spPr>
          <a:xfrm>
            <a:off x="5564779" y="5373858"/>
            <a:ext cx="4395148" cy="618979"/>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Flecha derecha 5"/>
          <p:cNvSpPr/>
          <p:nvPr/>
        </p:nvSpPr>
        <p:spPr>
          <a:xfrm>
            <a:off x="4637314" y="5373858"/>
            <a:ext cx="927464" cy="618979"/>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
        <p:nvSpPr>
          <p:cNvPr id="7" name="Rectángulo redondeado 6"/>
          <p:cNvSpPr/>
          <p:nvPr/>
        </p:nvSpPr>
        <p:spPr>
          <a:xfrm>
            <a:off x="2704011" y="5437664"/>
            <a:ext cx="1933303" cy="4913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Las mas utilizadas</a:t>
            </a:r>
            <a:endParaRPr lang="es-MX" dirty="0"/>
          </a:p>
        </p:txBody>
      </p:sp>
    </p:spTree>
    <p:extLst>
      <p:ext uri="{BB962C8B-B14F-4D97-AF65-F5344CB8AC3E}">
        <p14:creationId xmlns:p14="http://schemas.microsoft.com/office/powerpoint/2010/main" val="42778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1992313" y="765176"/>
            <a:ext cx="82296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800">
                <a:latin typeface="Arial" panose="020B0604020202020204" pitchFamily="34" charset="0"/>
              </a:rPr>
              <a:t>Fracturas simples </a:t>
            </a: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r>
              <a:rPr lang="es-ES_tradnl" altLang="es-MX" sz="1800">
                <a:latin typeface="Arial" panose="020B0604020202020204" pitchFamily="34" charset="0"/>
              </a:rPr>
              <a:t>complejas</a:t>
            </a:r>
          </a:p>
          <a:p>
            <a:pPr eaLnBrk="1" hangingPunct="1">
              <a:lnSpc>
                <a:spcPct val="90000"/>
              </a:lnSpc>
              <a:spcBef>
                <a:spcPct val="20000"/>
              </a:spcBef>
            </a:pPr>
            <a:r>
              <a:rPr lang="es-ES_tradnl" altLang="es-MX" sz="1800">
                <a:latin typeface="Arial" panose="020B0604020202020204" pitchFamily="34" charset="0"/>
              </a:rPr>
              <a:t>Fracturas luxaciones</a:t>
            </a:r>
          </a:p>
        </p:txBody>
      </p:sp>
      <p:sp>
        <p:nvSpPr>
          <p:cNvPr id="21507" name="Line 5"/>
          <p:cNvSpPr>
            <a:spLocks noChangeShapeType="1"/>
          </p:cNvSpPr>
          <p:nvPr/>
        </p:nvSpPr>
        <p:spPr bwMode="auto">
          <a:xfrm>
            <a:off x="2279650" y="1773238"/>
            <a:ext cx="0" cy="2519362"/>
          </a:xfrm>
          <a:prstGeom prst="line">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21508" name="Rectangle 6"/>
          <p:cNvSpPr>
            <a:spLocks noChangeArrowheads="1"/>
          </p:cNvSpPr>
          <p:nvPr/>
        </p:nvSpPr>
        <p:spPr bwMode="auto">
          <a:xfrm>
            <a:off x="2566988" y="2757488"/>
            <a:ext cx="1564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rtl="1" eaLnBrk="1" hangingPunct="1"/>
            <a:r>
              <a:rPr lang="es-ES_tradnl" altLang="es-MX" sz="2800">
                <a:latin typeface="Arial" panose="020B0604020202020204" pitchFamily="34" charset="0"/>
                <a:cs typeface="Arial" panose="020B0604020202020204" pitchFamily="34" charset="0"/>
              </a:rPr>
              <a:t>espectro</a:t>
            </a:r>
          </a:p>
        </p:txBody>
      </p:sp>
      <p:pic>
        <p:nvPicPr>
          <p:cNvPr id="21509" name="Picture 7"/>
          <p:cNvPicPr>
            <a:picLocks noChangeAspect="1" noChangeArrowheads="1"/>
          </p:cNvPicPr>
          <p:nvPr/>
        </p:nvPicPr>
        <p:blipFill>
          <a:blip r:embed="rId3">
            <a:lum bright="-18000" contrast="30000"/>
            <a:grayscl/>
            <a:extLst>
              <a:ext uri="{28A0092B-C50C-407E-A947-70E740481C1C}">
                <a14:useLocalDpi xmlns:a14="http://schemas.microsoft.com/office/drawing/2010/main" val="0"/>
              </a:ext>
            </a:extLst>
          </a:blip>
          <a:srcRect/>
          <a:stretch>
            <a:fillRect/>
          </a:stretch>
        </p:blipFill>
        <p:spPr bwMode="auto">
          <a:xfrm>
            <a:off x="4872038" y="692150"/>
            <a:ext cx="24384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7680326" y="1844676"/>
            <a:ext cx="2386013"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404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1992313" y="765176"/>
            <a:ext cx="82296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800">
                <a:latin typeface="Arial" panose="020B0604020202020204" pitchFamily="34" charset="0"/>
              </a:rPr>
              <a:t>Fracturas simples</a:t>
            </a:r>
            <a:r>
              <a:rPr lang="es-ES_tradnl" altLang="es-MX" sz="1800">
                <a:solidFill>
                  <a:schemeClr val="accent1"/>
                </a:solidFill>
                <a:latin typeface="Arial" panose="020B0604020202020204" pitchFamily="34" charset="0"/>
              </a:rPr>
              <a:t> </a:t>
            </a:r>
          </a:p>
          <a:p>
            <a:pPr eaLnBrk="1" hangingPunct="1">
              <a:lnSpc>
                <a:spcPct val="90000"/>
              </a:lnSpc>
              <a:spcBef>
                <a:spcPct val="20000"/>
              </a:spcBef>
            </a:pPr>
            <a:endParaRPr lang="es-ES_tradnl" altLang="es-MX" sz="1800">
              <a:solidFill>
                <a:schemeClr val="accent1"/>
              </a:solidFill>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p:txBody>
      </p:sp>
      <p:sp>
        <p:nvSpPr>
          <p:cNvPr id="23555" name="Line 5"/>
          <p:cNvSpPr>
            <a:spLocks noChangeShapeType="1"/>
          </p:cNvSpPr>
          <p:nvPr/>
        </p:nvSpPr>
        <p:spPr bwMode="auto">
          <a:xfrm>
            <a:off x="2279650" y="1630363"/>
            <a:ext cx="0" cy="2519362"/>
          </a:xfrm>
          <a:prstGeom prst="line">
            <a:avLst/>
          </a:prstGeom>
          <a:noFill/>
          <a:ln w="762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23556" name="Rectangle 6"/>
          <p:cNvSpPr>
            <a:spLocks noChangeArrowheads="1"/>
          </p:cNvSpPr>
          <p:nvPr/>
        </p:nvSpPr>
        <p:spPr bwMode="auto">
          <a:xfrm>
            <a:off x="2619376" y="2205038"/>
            <a:ext cx="434022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600">
                <a:latin typeface="Arial" panose="020B0604020202020204" pitchFamily="34" charset="0"/>
              </a:rPr>
              <a:t>- Alta energ</a:t>
            </a:r>
            <a:r>
              <a:rPr lang="es-ES_tradnl" altLang="ja-JP" sz="1600">
                <a:latin typeface="Arial" panose="020B0604020202020204" pitchFamily="34" charset="0"/>
                <a:ea typeface="ＭＳ Ｐゴシック" panose="020B0600070205080204" pitchFamily="34" charset="-128"/>
              </a:rPr>
              <a:t>ía</a:t>
            </a:r>
            <a:endParaRPr lang="es-ES_tradnl" altLang="es-MX" sz="1600">
              <a:latin typeface="Arial" panose="020B0604020202020204" pitchFamily="34" charset="0"/>
            </a:endParaRPr>
          </a:p>
          <a:p>
            <a:pPr eaLnBrk="1" hangingPunct="1">
              <a:lnSpc>
                <a:spcPct val="90000"/>
              </a:lnSpc>
              <a:spcBef>
                <a:spcPct val="20000"/>
              </a:spcBef>
            </a:pPr>
            <a:r>
              <a:rPr lang="es-ES_tradnl" altLang="es-MX" sz="1600">
                <a:latin typeface="Arial" panose="020B0604020202020204" pitchFamily="34" charset="0"/>
              </a:rPr>
              <a:t>- Poblaci</a:t>
            </a:r>
            <a:r>
              <a:rPr lang="es-ES_tradnl" altLang="ja-JP" sz="1600">
                <a:latin typeface="Arial" panose="020B0604020202020204" pitchFamily="34" charset="0"/>
                <a:ea typeface="ＭＳ Ｐゴシック" panose="020B0600070205080204" pitchFamily="34" charset="-128"/>
              </a:rPr>
              <a:t>ón más joven</a:t>
            </a:r>
            <a:r>
              <a:rPr lang="es-ES_tradnl" altLang="es-MX" sz="1600">
                <a:latin typeface="Arial" panose="020B0604020202020204" pitchFamily="34" charset="0"/>
              </a:rPr>
              <a:t> </a:t>
            </a:r>
          </a:p>
          <a:p>
            <a:pPr eaLnBrk="1" hangingPunct="1">
              <a:lnSpc>
                <a:spcPct val="90000"/>
              </a:lnSpc>
              <a:spcBef>
                <a:spcPct val="20000"/>
              </a:spcBef>
            </a:pPr>
            <a:r>
              <a:rPr lang="es-ES_tradnl" altLang="es-MX" sz="1600">
                <a:latin typeface="Arial" panose="020B0604020202020204" pitchFamily="34" charset="0"/>
              </a:rPr>
              <a:t>- Acortamiento y colapso </a:t>
            </a:r>
          </a:p>
          <a:p>
            <a:pPr eaLnBrk="1" hangingPunct="1">
              <a:lnSpc>
                <a:spcPct val="90000"/>
              </a:lnSpc>
              <a:spcBef>
                <a:spcPct val="20000"/>
              </a:spcBef>
            </a:pPr>
            <a:r>
              <a:rPr lang="es-ES_tradnl" altLang="es-MX" sz="1600">
                <a:latin typeface="Arial" panose="020B0604020202020204" pitchFamily="34" charset="0"/>
              </a:rPr>
              <a:t>- Inestabilidad del carpo </a:t>
            </a:r>
          </a:p>
        </p:txBody>
      </p:sp>
      <p:sp>
        <p:nvSpPr>
          <p:cNvPr id="23557" name="Rectangle 8"/>
          <p:cNvSpPr>
            <a:spLocks noChangeArrowheads="1"/>
          </p:cNvSpPr>
          <p:nvPr/>
        </p:nvSpPr>
        <p:spPr bwMode="auto">
          <a:xfrm>
            <a:off x="2063750" y="4941889"/>
            <a:ext cx="23177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800">
                <a:latin typeface="Arial" panose="020B0604020202020204" pitchFamily="34" charset="0"/>
              </a:rPr>
              <a:t>Fracturas complejas</a:t>
            </a:r>
            <a:r>
              <a:rPr lang="es-ES_tradnl" altLang="es-MX"/>
              <a:t> </a:t>
            </a:r>
          </a:p>
        </p:txBody>
      </p:sp>
    </p:spTree>
    <p:extLst>
      <p:ext uri="{BB962C8B-B14F-4D97-AF65-F5344CB8AC3E}">
        <p14:creationId xmlns:p14="http://schemas.microsoft.com/office/powerpoint/2010/main" val="29008374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1992313" y="765176"/>
            <a:ext cx="82296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800">
                <a:latin typeface="Arial" panose="020B0604020202020204" pitchFamily="34" charset="0"/>
              </a:rPr>
              <a:t>Fracturas simples </a:t>
            </a: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a:p>
            <a:pPr eaLnBrk="1" hangingPunct="1">
              <a:lnSpc>
                <a:spcPct val="90000"/>
              </a:lnSpc>
              <a:spcBef>
                <a:spcPct val="20000"/>
              </a:spcBef>
            </a:pPr>
            <a:endParaRPr lang="es-ES_tradnl" altLang="es-MX" sz="1800">
              <a:latin typeface="Arial" panose="020B0604020202020204" pitchFamily="34" charset="0"/>
            </a:endParaRPr>
          </a:p>
        </p:txBody>
      </p:sp>
      <p:sp>
        <p:nvSpPr>
          <p:cNvPr id="25603" name="Line 5"/>
          <p:cNvSpPr>
            <a:spLocks noChangeShapeType="1"/>
          </p:cNvSpPr>
          <p:nvPr/>
        </p:nvSpPr>
        <p:spPr bwMode="auto">
          <a:xfrm>
            <a:off x="2279650" y="1557338"/>
            <a:ext cx="0" cy="2519362"/>
          </a:xfrm>
          <a:prstGeom prst="line">
            <a:avLst/>
          </a:prstGeom>
          <a:noFill/>
          <a:ln w="76200">
            <a:solidFill>
              <a:schemeClr val="accent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25604" name="Rectangle 6"/>
          <p:cNvSpPr>
            <a:spLocks noChangeArrowheads="1"/>
          </p:cNvSpPr>
          <p:nvPr/>
        </p:nvSpPr>
        <p:spPr bwMode="auto">
          <a:xfrm>
            <a:off x="2711450" y="2420939"/>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20000"/>
              </a:spcBef>
              <a:buFontTx/>
              <a:buChar char="-"/>
            </a:pPr>
            <a:r>
              <a:rPr lang="es-ES_tradnl" altLang="es-MX" sz="1600">
                <a:latin typeface="Arial" panose="020B0604020202020204" pitchFamily="34" charset="0"/>
              </a:rPr>
              <a:t> M</a:t>
            </a:r>
            <a:r>
              <a:rPr lang="es-ES_tradnl" altLang="ja-JP" sz="1600">
                <a:latin typeface="Arial" panose="020B0604020202020204" pitchFamily="34" charset="0"/>
                <a:ea typeface="ＭＳ Ｐゴシック" panose="020B0600070205080204" pitchFamily="34" charset="-128"/>
              </a:rPr>
              <a:t>ínimamente desplazadas</a:t>
            </a:r>
          </a:p>
          <a:p>
            <a:pPr eaLnBrk="1" hangingPunct="1">
              <a:spcBef>
                <a:spcPct val="20000"/>
              </a:spcBef>
              <a:buFontTx/>
              <a:buChar char="-"/>
            </a:pPr>
            <a:r>
              <a:rPr lang="es-ES_tradnl" altLang="es-MX" sz="1600">
                <a:latin typeface="Arial" panose="020B0604020202020204" pitchFamily="34" charset="0"/>
              </a:rPr>
              <a:t> Fracturas extra-articulares </a:t>
            </a:r>
          </a:p>
          <a:p>
            <a:pPr eaLnBrk="1" hangingPunct="1">
              <a:spcBef>
                <a:spcPct val="20000"/>
              </a:spcBef>
            </a:pPr>
            <a:r>
              <a:rPr lang="es-ES_tradnl" altLang="es-MX" sz="1600">
                <a:latin typeface="Arial" panose="020B0604020202020204" pitchFamily="34" charset="0"/>
              </a:rPr>
              <a:t>- Fracturas impactadas estables</a:t>
            </a:r>
          </a:p>
        </p:txBody>
      </p:sp>
      <p:sp>
        <p:nvSpPr>
          <p:cNvPr id="25605" name="Rectangle 8"/>
          <p:cNvSpPr>
            <a:spLocks noChangeArrowheads="1"/>
          </p:cNvSpPr>
          <p:nvPr/>
        </p:nvSpPr>
        <p:spPr bwMode="auto">
          <a:xfrm>
            <a:off x="2063750" y="4992689"/>
            <a:ext cx="2241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spcBef>
                <a:spcPct val="20000"/>
              </a:spcBef>
            </a:pPr>
            <a:r>
              <a:rPr lang="es-ES_tradnl" altLang="es-MX" sz="1800">
                <a:latin typeface="Arial" panose="020B0604020202020204" pitchFamily="34" charset="0"/>
              </a:rPr>
              <a:t>Fracturas complejas</a:t>
            </a:r>
            <a:endParaRPr lang="es-ES_tradnl" altLang="es-MX"/>
          </a:p>
        </p:txBody>
      </p:sp>
    </p:spTree>
    <p:extLst>
      <p:ext uri="{BB962C8B-B14F-4D97-AF65-F5344CB8AC3E}">
        <p14:creationId xmlns:p14="http://schemas.microsoft.com/office/powerpoint/2010/main" val="3649231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descr="大貫"/>
          <p:cNvPicPr>
            <a:picLocks noChangeAspect="1" noChangeArrowheads="1"/>
          </p:cNvPicPr>
          <p:nvPr/>
        </p:nvPicPr>
        <p:blipFill>
          <a:blip r:embed="rId3">
            <a:lum bright="-6000"/>
            <a:grayscl/>
            <a:extLst>
              <a:ext uri="{28A0092B-C50C-407E-A947-70E740481C1C}">
                <a14:useLocalDpi xmlns:a14="http://schemas.microsoft.com/office/drawing/2010/main" val="0"/>
              </a:ext>
            </a:extLst>
          </a:blip>
          <a:srcRect/>
          <a:stretch>
            <a:fillRect/>
          </a:stretch>
        </p:blipFill>
        <p:spPr bwMode="auto">
          <a:xfrm>
            <a:off x="2063751" y="1557339"/>
            <a:ext cx="350837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Grp="1" noChangeArrowheads="1"/>
          </p:cNvSpPr>
          <p:nvPr>
            <p:ph type="title" idx="4294967295"/>
          </p:nvPr>
        </p:nvSpPr>
        <p:spPr>
          <a:xfrm>
            <a:off x="2063751" y="549276"/>
            <a:ext cx="7127875" cy="1008063"/>
          </a:xfrm>
        </p:spPr>
        <p:txBody>
          <a:bodyPr/>
          <a:lstStyle/>
          <a:p>
            <a:pPr eaLnBrk="1" hangingPunct="1"/>
            <a:r>
              <a:rPr lang="es-ES_tradnl" altLang="ja-JP" dirty="0" smtClean="0"/>
              <a:t>Fracturas </a:t>
            </a:r>
            <a:r>
              <a:rPr lang="es-ES_tradnl" altLang="ja-JP" dirty="0" smtClean="0"/>
              <a:t>del radio </a:t>
            </a:r>
            <a:r>
              <a:rPr lang="es-ES_tradnl" altLang="ja-JP" dirty="0" smtClean="0"/>
              <a:t>distal</a:t>
            </a:r>
            <a:endParaRPr kumimoji="1" lang="es-ES_tradnl" altLang="ja-JP" sz="2000" dirty="0"/>
          </a:p>
        </p:txBody>
      </p:sp>
      <p:sp>
        <p:nvSpPr>
          <p:cNvPr id="27652" name="Rectangle 11"/>
          <p:cNvSpPr>
            <a:spLocks noChangeArrowheads="1"/>
          </p:cNvSpPr>
          <p:nvPr/>
        </p:nvSpPr>
        <p:spPr bwMode="auto">
          <a:xfrm>
            <a:off x="6024564" y="1557338"/>
            <a:ext cx="4338637"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tabLst>
                <a:tab pos="365125" algn="l"/>
                <a:tab pos="1428750" algn="l"/>
                <a:tab pos="3143250" algn="l"/>
              </a:tabLst>
              <a:defRPr sz="2400">
                <a:solidFill>
                  <a:schemeClr val="tx1"/>
                </a:solidFill>
                <a:latin typeface="Times" panose="02020603050405020304" pitchFamily="18" charset="0"/>
                <a:ea typeface="Osaka" pitchFamily="-65" charset="-128"/>
              </a:defRPr>
            </a:lvl1pPr>
            <a:lvl2pPr marL="37931725" indent="-37474525">
              <a:tabLst>
                <a:tab pos="365125" algn="l"/>
                <a:tab pos="1428750" algn="l"/>
                <a:tab pos="3143250" algn="l"/>
              </a:tabLst>
              <a:defRPr sz="2400">
                <a:solidFill>
                  <a:schemeClr val="tx1"/>
                </a:solidFill>
                <a:latin typeface="Times" panose="02020603050405020304" pitchFamily="18" charset="0"/>
                <a:ea typeface="Osaka" pitchFamily="-65" charset="-128"/>
              </a:defRPr>
            </a:lvl2pPr>
            <a:lvl3pPr>
              <a:tabLst>
                <a:tab pos="365125" algn="l"/>
                <a:tab pos="1428750" algn="l"/>
                <a:tab pos="3143250" algn="l"/>
              </a:tabLst>
              <a:defRPr sz="2400">
                <a:solidFill>
                  <a:schemeClr val="tx1"/>
                </a:solidFill>
                <a:latin typeface="Times" panose="02020603050405020304" pitchFamily="18" charset="0"/>
                <a:ea typeface="Osaka" pitchFamily="-65" charset="-128"/>
              </a:defRPr>
            </a:lvl3pPr>
            <a:lvl4pPr>
              <a:tabLst>
                <a:tab pos="365125" algn="l"/>
                <a:tab pos="1428750" algn="l"/>
                <a:tab pos="3143250" algn="l"/>
              </a:tabLst>
              <a:defRPr sz="2400">
                <a:solidFill>
                  <a:schemeClr val="tx1"/>
                </a:solidFill>
                <a:latin typeface="Times" panose="02020603050405020304" pitchFamily="18" charset="0"/>
                <a:ea typeface="Osaka" pitchFamily="-65" charset="-128"/>
              </a:defRPr>
            </a:lvl4pPr>
            <a:lvl5pPr>
              <a:tabLst>
                <a:tab pos="365125" algn="l"/>
                <a:tab pos="1428750" algn="l"/>
                <a:tab pos="3143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365125" algn="l"/>
                <a:tab pos="1428750" algn="l"/>
                <a:tab pos="3143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365125" algn="l"/>
                <a:tab pos="1428750" algn="l"/>
                <a:tab pos="3143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365125" algn="l"/>
                <a:tab pos="1428750" algn="l"/>
                <a:tab pos="3143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365125" algn="l"/>
                <a:tab pos="1428750" algn="l"/>
                <a:tab pos="3143250" algn="l"/>
              </a:tabLst>
              <a:defRPr sz="2400">
                <a:solidFill>
                  <a:schemeClr val="tx1"/>
                </a:solidFill>
                <a:latin typeface="Times" panose="02020603050405020304" pitchFamily="18" charset="0"/>
                <a:ea typeface="Osaka" pitchFamily="-65" charset="-128"/>
              </a:defRPr>
            </a:lvl9pPr>
          </a:lstStyle>
          <a:p>
            <a:pPr eaLnBrk="1" hangingPunct="1"/>
            <a:r>
              <a:rPr kumimoji="1" lang="es-ES_tradnl" altLang="ja-JP" sz="2000">
                <a:latin typeface="Arial" panose="020B0604020202020204" pitchFamily="34" charset="0"/>
              </a:rPr>
              <a:t>Lesiones asociadas:</a:t>
            </a:r>
          </a:p>
          <a:p>
            <a:pPr eaLnBrk="1" hangingPunct="1"/>
            <a:endParaRPr kumimoji="1" lang="es-ES_tradnl" altLang="ja-JP" sz="2000">
              <a:latin typeface="Arial" panose="020B0604020202020204" pitchFamily="34" charset="0"/>
            </a:endParaRPr>
          </a:p>
          <a:p>
            <a:pPr eaLnBrk="1" hangingPunct="1"/>
            <a:r>
              <a:rPr kumimoji="1" lang="es-ES_tradnl" altLang="ja-JP" sz="2000">
                <a:latin typeface="Arial" panose="020B0604020202020204" pitchFamily="34" charset="0"/>
              </a:rPr>
              <a:t>	- Lesión del ligamento EL (escafo-lunar)</a:t>
            </a:r>
          </a:p>
          <a:p>
            <a:pPr eaLnBrk="1" hangingPunct="1"/>
            <a:endParaRPr kumimoji="1" lang="es-ES_tradnl" altLang="ja-JP" sz="2000">
              <a:latin typeface="Arial" panose="020B0604020202020204" pitchFamily="34" charset="0"/>
            </a:endParaRPr>
          </a:p>
          <a:p>
            <a:pPr eaLnBrk="1" hangingPunct="1"/>
            <a:r>
              <a:rPr kumimoji="1" lang="es-ES_tradnl" altLang="ja-JP" sz="2000">
                <a:latin typeface="Arial" panose="020B0604020202020204" pitchFamily="34" charset="0"/>
              </a:rPr>
              <a:t>	- Ligamento</a:t>
            </a:r>
            <a:r>
              <a:rPr kumimoji="1" lang="es-ES_tradnl" altLang="ja-JP" sz="2000">
                <a:solidFill>
                  <a:schemeClr val="bg1"/>
                </a:solidFill>
                <a:latin typeface="Arial" panose="020B0604020202020204" pitchFamily="34" charset="0"/>
              </a:rPr>
              <a:t> </a:t>
            </a:r>
            <a:r>
              <a:rPr kumimoji="1" lang="es-ES_tradnl" altLang="ja-JP" sz="2000">
                <a:latin typeface="Arial" panose="020B0604020202020204" pitchFamily="34" charset="0"/>
              </a:rPr>
              <a:t>LG (lunato-ganchoso) </a:t>
            </a:r>
            <a:r>
              <a:rPr kumimoji="1" lang="es-ES_tradnl" altLang="ja-JP" sz="2000">
                <a:solidFill>
                  <a:schemeClr val="bg1"/>
                </a:solidFill>
                <a:latin typeface="Arial" panose="020B0604020202020204" pitchFamily="34" charset="0"/>
              </a:rPr>
              <a:t>i</a:t>
            </a:r>
          </a:p>
          <a:p>
            <a:pPr eaLnBrk="1" hangingPunct="1"/>
            <a:r>
              <a:rPr kumimoji="1" lang="es-ES_tradnl" altLang="ja-JP" sz="2000">
                <a:latin typeface="Arial" panose="020B0604020202020204" pitchFamily="34" charset="0"/>
              </a:rPr>
              <a:t>	- Lesión del fibrocartílago triangular (FCT)</a:t>
            </a:r>
          </a:p>
          <a:p>
            <a:pPr eaLnBrk="1" hangingPunct="1"/>
            <a:endParaRPr kumimoji="1" lang="es-ES_tradnl" altLang="ja-JP" sz="2000">
              <a:latin typeface="Arial" panose="020B0604020202020204" pitchFamily="34" charset="0"/>
            </a:endParaRPr>
          </a:p>
          <a:p>
            <a:pPr eaLnBrk="1" hangingPunct="1"/>
            <a:r>
              <a:rPr kumimoji="1" lang="es-ES_tradnl" altLang="ja-JP" sz="2000">
                <a:latin typeface="Arial" panose="020B0604020202020204" pitchFamily="34" charset="0"/>
              </a:rPr>
              <a:t>	- Fractura del escafoides</a:t>
            </a:r>
          </a:p>
        </p:txBody>
      </p:sp>
      <p:sp>
        <p:nvSpPr>
          <p:cNvPr id="27653" name="Rectangle 12"/>
          <p:cNvSpPr>
            <a:spLocks noChangeArrowheads="1"/>
          </p:cNvSpPr>
          <p:nvPr/>
        </p:nvSpPr>
        <p:spPr bwMode="auto">
          <a:xfrm>
            <a:off x="2438400" y="51054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1428750" algn="l"/>
                <a:tab pos="3143250" algn="l"/>
              </a:tabLst>
              <a:defRPr sz="2400">
                <a:solidFill>
                  <a:schemeClr val="tx1"/>
                </a:solidFill>
                <a:latin typeface="Times" panose="02020603050405020304" pitchFamily="18" charset="0"/>
                <a:ea typeface="Osaka" pitchFamily="-65" charset="-128"/>
              </a:defRPr>
            </a:lvl1pPr>
            <a:lvl2pPr marL="37931725" indent="-37474525">
              <a:tabLst>
                <a:tab pos="1428750" algn="l"/>
                <a:tab pos="3143250" algn="l"/>
              </a:tabLst>
              <a:defRPr sz="2400">
                <a:solidFill>
                  <a:schemeClr val="tx1"/>
                </a:solidFill>
                <a:latin typeface="Times" panose="02020603050405020304" pitchFamily="18" charset="0"/>
                <a:ea typeface="Osaka" pitchFamily="-65" charset="-128"/>
              </a:defRPr>
            </a:lvl2pPr>
            <a:lvl3pPr>
              <a:tabLst>
                <a:tab pos="1428750" algn="l"/>
                <a:tab pos="3143250" algn="l"/>
              </a:tabLst>
              <a:defRPr sz="2400">
                <a:solidFill>
                  <a:schemeClr val="tx1"/>
                </a:solidFill>
                <a:latin typeface="Times" panose="02020603050405020304" pitchFamily="18" charset="0"/>
                <a:ea typeface="Osaka" pitchFamily="-65" charset="-128"/>
              </a:defRPr>
            </a:lvl3pPr>
            <a:lvl4pPr>
              <a:tabLst>
                <a:tab pos="1428750" algn="l"/>
                <a:tab pos="3143250" algn="l"/>
              </a:tabLst>
              <a:defRPr sz="2400">
                <a:solidFill>
                  <a:schemeClr val="tx1"/>
                </a:solidFill>
                <a:latin typeface="Times" panose="02020603050405020304" pitchFamily="18" charset="0"/>
                <a:ea typeface="Osaka" pitchFamily="-65" charset="-128"/>
              </a:defRPr>
            </a:lvl4pPr>
            <a:lvl5pPr>
              <a:tabLst>
                <a:tab pos="1428750" algn="l"/>
                <a:tab pos="3143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1428750" algn="l"/>
                <a:tab pos="3143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1428750" algn="l"/>
                <a:tab pos="3143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1428750" algn="l"/>
                <a:tab pos="3143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1428750" algn="l"/>
                <a:tab pos="3143250" algn="l"/>
              </a:tabLst>
              <a:defRPr sz="2400">
                <a:solidFill>
                  <a:schemeClr val="tx1"/>
                </a:solidFill>
                <a:latin typeface="Times" panose="02020603050405020304" pitchFamily="18" charset="0"/>
                <a:ea typeface="Osaka" pitchFamily="-65" charset="-128"/>
              </a:defRPr>
            </a:lvl9pPr>
          </a:lstStyle>
          <a:p>
            <a:pPr eaLnBrk="1" hangingPunct="1"/>
            <a:endParaRPr kumimoji="1" lang="en-US" altLang="es-MX" sz="2000" b="1">
              <a:latin typeface="Arial" panose="020B0604020202020204" pitchFamily="34" charset="0"/>
            </a:endParaRPr>
          </a:p>
        </p:txBody>
      </p:sp>
    </p:spTree>
    <p:extLst>
      <p:ext uri="{BB962C8B-B14F-4D97-AF65-F5344CB8AC3E}">
        <p14:creationId xmlns:p14="http://schemas.microsoft.com/office/powerpoint/2010/main" val="845232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59"/>
          <p:cNvSpPr>
            <a:spLocks noChangeAspect="1" noChangeArrowheads="1" noTextEdit="1"/>
          </p:cNvSpPr>
          <p:nvPr/>
        </p:nvSpPr>
        <p:spPr bwMode="auto">
          <a:xfrm>
            <a:off x="1774825" y="981076"/>
            <a:ext cx="52578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p>
        </p:txBody>
      </p:sp>
      <p:pic>
        <p:nvPicPr>
          <p:cNvPr id="29699" name="Picture 61"/>
          <p:cNvPicPr>
            <a:picLocks noChangeAspect="1" noChangeArrowheads="1"/>
          </p:cNvPicPr>
          <p:nvPr/>
        </p:nvPicPr>
        <p:blipFill>
          <a:blip r:embed="rId3">
            <a:lum bright="-6000"/>
            <a:grayscl/>
            <a:extLst>
              <a:ext uri="{28A0092B-C50C-407E-A947-70E740481C1C}">
                <a14:useLocalDpi xmlns:a14="http://schemas.microsoft.com/office/drawing/2010/main" val="0"/>
              </a:ext>
            </a:extLst>
          </a:blip>
          <a:srcRect/>
          <a:stretch>
            <a:fillRect/>
          </a:stretch>
        </p:blipFill>
        <p:spPr bwMode="auto">
          <a:xfrm>
            <a:off x="4511675" y="1557339"/>
            <a:ext cx="2439988"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2"/>
          <p:cNvPicPr>
            <a:picLocks noChangeAspect="1" noChangeArrowheads="1"/>
          </p:cNvPicPr>
          <p:nvPr/>
        </p:nvPicPr>
        <p:blipFill>
          <a:blip r:embed="rId4">
            <a:lum bright="-6000"/>
            <a:grayscl/>
            <a:extLst>
              <a:ext uri="{28A0092B-C50C-407E-A947-70E740481C1C}">
                <a14:useLocalDpi xmlns:a14="http://schemas.microsoft.com/office/drawing/2010/main" val="0"/>
              </a:ext>
            </a:extLst>
          </a:blip>
          <a:srcRect/>
          <a:stretch>
            <a:fillRect/>
          </a:stretch>
        </p:blipFill>
        <p:spPr bwMode="auto">
          <a:xfrm>
            <a:off x="2032000" y="1557339"/>
            <a:ext cx="2408238"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2"/>
          <p:cNvSpPr>
            <a:spLocks noGrp="1" noChangeArrowheads="1"/>
          </p:cNvSpPr>
          <p:nvPr>
            <p:ph type="title" idx="4294967295"/>
          </p:nvPr>
        </p:nvSpPr>
        <p:spPr>
          <a:xfrm>
            <a:off x="2063750" y="549276"/>
            <a:ext cx="7994650" cy="792163"/>
          </a:xfrm>
        </p:spPr>
        <p:txBody>
          <a:bodyPr>
            <a:normAutofit fontScale="90000"/>
          </a:bodyPr>
          <a:lstStyle/>
          <a:p>
            <a:pPr eaLnBrk="1" hangingPunct="1"/>
            <a:r>
              <a:rPr lang="es-ES_tradnl" altLang="ja-JP" smtClean="0"/>
              <a:t>Evaluación radiológica - recordar la anatomía normal</a:t>
            </a:r>
          </a:p>
        </p:txBody>
      </p:sp>
      <p:sp>
        <p:nvSpPr>
          <p:cNvPr id="29702" name="Rectangle 3"/>
          <p:cNvSpPr>
            <a:spLocks noGrp="1" noChangeArrowheads="1"/>
          </p:cNvSpPr>
          <p:nvPr>
            <p:ph type="body" idx="4294967295"/>
          </p:nvPr>
        </p:nvSpPr>
        <p:spPr>
          <a:xfrm>
            <a:off x="2063750" y="5038725"/>
            <a:ext cx="7799388" cy="1485900"/>
          </a:xfrm>
        </p:spPr>
        <p:txBody>
          <a:bodyPr>
            <a:normAutofit fontScale="70000" lnSpcReduction="20000"/>
          </a:bodyPr>
          <a:lstStyle/>
          <a:p>
            <a:pPr marL="381000" indent="-381000">
              <a:buFontTx/>
              <a:buAutoNum type="arabicParenR"/>
              <a:tabLst>
                <a:tab pos="762000" algn="l"/>
                <a:tab pos="2667000" algn="l"/>
                <a:tab pos="2952750" algn="l"/>
                <a:tab pos="4397375" algn="l"/>
                <a:tab pos="5195888" algn="l"/>
              </a:tabLst>
            </a:pPr>
            <a:r>
              <a:rPr lang="es-ES_tradnl" altLang="ja-JP" dirty="0" smtClean="0"/>
              <a:t>Báscula palmar  	: 	media 11°(1–21) →  báscula dorsal </a:t>
            </a:r>
          </a:p>
          <a:p>
            <a:pPr marL="381000" indent="-381000">
              <a:buFontTx/>
              <a:buAutoNum type="arabicParenR"/>
              <a:tabLst>
                <a:tab pos="762000" algn="l"/>
                <a:tab pos="2667000" algn="l"/>
                <a:tab pos="2952750" algn="l"/>
                <a:tab pos="4397375" algn="l"/>
                <a:tab pos="5195888" algn="l"/>
              </a:tabLst>
            </a:pPr>
            <a:r>
              <a:rPr lang="es-ES_tradnl" altLang="ja-JP" dirty="0" smtClean="0"/>
              <a:t>Báscula radial 	: 	media 23°(13–30)</a:t>
            </a:r>
          </a:p>
          <a:p>
            <a:pPr marL="381000" indent="-381000">
              <a:tabLst>
                <a:tab pos="762000" algn="l"/>
                <a:tab pos="2667000" algn="l"/>
                <a:tab pos="2952750" algn="l"/>
                <a:tab pos="4397375" algn="l"/>
                <a:tab pos="5195888" algn="l"/>
              </a:tabLst>
            </a:pPr>
            <a:r>
              <a:rPr lang="es-ES_tradnl" altLang="ja-JP" dirty="0" smtClean="0"/>
              <a:t>3)  Longitud radial 	: 	media 10 mm			</a:t>
            </a:r>
          </a:p>
          <a:p>
            <a:pPr marL="381000" indent="-381000">
              <a:tabLst>
                <a:tab pos="762000" algn="l"/>
                <a:tab pos="2667000" algn="l"/>
                <a:tab pos="2952750" algn="l"/>
                <a:tab pos="4397375" algn="l"/>
                <a:tab pos="5195888" algn="l"/>
              </a:tabLst>
            </a:pPr>
            <a:r>
              <a:rPr lang="es-ES_tradnl" altLang="ja-JP" dirty="0" smtClean="0"/>
              <a:t>4)  Discrepancia </a:t>
            </a:r>
            <a:r>
              <a:rPr lang="es-ES_tradnl" altLang="ja-JP" dirty="0" err="1" smtClean="0"/>
              <a:t>ulnar</a:t>
            </a:r>
            <a:r>
              <a:rPr lang="es-ES_tradnl" altLang="ja-JP" dirty="0" smtClean="0"/>
              <a:t> 	:	0±2 mm (comparada con el lado sano)</a:t>
            </a:r>
          </a:p>
        </p:txBody>
      </p:sp>
      <p:grpSp>
        <p:nvGrpSpPr>
          <p:cNvPr id="2" name="Group 64"/>
          <p:cNvGrpSpPr>
            <a:grpSpLocks/>
          </p:cNvGrpSpPr>
          <p:nvPr/>
        </p:nvGrpSpPr>
        <p:grpSpPr bwMode="auto">
          <a:xfrm>
            <a:off x="5016500" y="2214563"/>
            <a:ext cx="1498600" cy="709612"/>
            <a:chOff x="2208" y="1089"/>
            <a:chExt cx="944" cy="447"/>
          </a:xfrm>
        </p:grpSpPr>
        <p:sp>
          <p:nvSpPr>
            <p:cNvPr id="29726" name="Line 5"/>
            <p:cNvSpPr>
              <a:spLocks noChangeShapeType="1"/>
            </p:cNvSpPr>
            <p:nvPr/>
          </p:nvSpPr>
          <p:spPr bwMode="auto">
            <a:xfrm flipV="1">
              <a:off x="2208" y="1392"/>
              <a:ext cx="816" cy="144"/>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grpSp>
          <p:nvGrpSpPr>
            <p:cNvPr id="29727" name="Group 63"/>
            <p:cNvGrpSpPr>
              <a:grpSpLocks/>
            </p:cNvGrpSpPr>
            <p:nvPr/>
          </p:nvGrpSpPr>
          <p:grpSpPr bwMode="auto">
            <a:xfrm>
              <a:off x="2744" y="1089"/>
              <a:ext cx="408" cy="288"/>
              <a:chOff x="4014" y="482"/>
              <a:chExt cx="408" cy="288"/>
            </a:xfrm>
          </p:grpSpPr>
          <p:sp>
            <p:nvSpPr>
              <p:cNvPr id="29728" name="Oval 45"/>
              <p:cNvSpPr>
                <a:spLocks noChangeArrowheads="1"/>
              </p:cNvSpPr>
              <p:nvPr/>
            </p:nvSpPr>
            <p:spPr bwMode="auto">
              <a:xfrm>
                <a:off x="4116" y="524"/>
                <a:ext cx="204" cy="204"/>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29729" name="Text Box 46"/>
              <p:cNvSpPr txBox="1">
                <a:spLocks noChangeArrowheads="1"/>
              </p:cNvSpPr>
              <p:nvPr/>
            </p:nvSpPr>
            <p:spPr bwMode="auto">
              <a:xfrm>
                <a:off x="4014" y="482"/>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FF"/>
                    </a:solidFill>
                    <a:latin typeface="Times New Roman" panose="02020603050405020304" pitchFamily="18" charset="0"/>
                  </a:rPr>
                  <a:t>1</a:t>
                </a:r>
              </a:p>
            </p:txBody>
          </p:sp>
        </p:grpSp>
      </p:grpSp>
      <p:grpSp>
        <p:nvGrpSpPr>
          <p:cNvPr id="4" name="Group 66"/>
          <p:cNvGrpSpPr>
            <a:grpSpLocks/>
          </p:cNvGrpSpPr>
          <p:nvPr/>
        </p:nvGrpSpPr>
        <p:grpSpPr bwMode="auto">
          <a:xfrm>
            <a:off x="2079625" y="2035175"/>
            <a:ext cx="1352550" cy="1106488"/>
            <a:chOff x="204" y="935"/>
            <a:chExt cx="852" cy="697"/>
          </a:xfrm>
        </p:grpSpPr>
        <p:sp>
          <p:nvSpPr>
            <p:cNvPr id="29722" name="Line 6"/>
            <p:cNvSpPr>
              <a:spLocks noChangeShapeType="1"/>
            </p:cNvSpPr>
            <p:nvPr/>
          </p:nvSpPr>
          <p:spPr bwMode="auto">
            <a:xfrm>
              <a:off x="240" y="1200"/>
              <a:ext cx="816" cy="432"/>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grpSp>
          <p:nvGrpSpPr>
            <p:cNvPr id="29723" name="Group 65"/>
            <p:cNvGrpSpPr>
              <a:grpSpLocks/>
            </p:cNvGrpSpPr>
            <p:nvPr/>
          </p:nvGrpSpPr>
          <p:grpSpPr bwMode="auto">
            <a:xfrm>
              <a:off x="204" y="935"/>
              <a:ext cx="408" cy="288"/>
              <a:chOff x="975" y="210"/>
              <a:chExt cx="408" cy="288"/>
            </a:xfrm>
          </p:grpSpPr>
          <p:sp>
            <p:nvSpPr>
              <p:cNvPr id="29724" name="Oval 47"/>
              <p:cNvSpPr>
                <a:spLocks noChangeArrowheads="1"/>
              </p:cNvSpPr>
              <p:nvPr/>
            </p:nvSpPr>
            <p:spPr bwMode="auto">
              <a:xfrm>
                <a:off x="1077" y="252"/>
                <a:ext cx="204" cy="204"/>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29725" name="Text Box 48"/>
              <p:cNvSpPr txBox="1">
                <a:spLocks noChangeArrowheads="1"/>
              </p:cNvSpPr>
              <p:nvPr/>
            </p:nvSpPr>
            <p:spPr bwMode="auto">
              <a:xfrm>
                <a:off x="975" y="210"/>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00"/>
                    </a:solidFill>
                    <a:latin typeface="Times New Roman" panose="02020603050405020304" pitchFamily="18" charset="0"/>
                  </a:rPr>
                  <a:t>2</a:t>
                </a:r>
              </a:p>
            </p:txBody>
          </p:sp>
        </p:grpSp>
      </p:grpSp>
      <p:grpSp>
        <p:nvGrpSpPr>
          <p:cNvPr id="6" name="Group 72"/>
          <p:cNvGrpSpPr>
            <a:grpSpLocks/>
          </p:cNvGrpSpPr>
          <p:nvPr/>
        </p:nvGrpSpPr>
        <p:grpSpPr bwMode="auto">
          <a:xfrm>
            <a:off x="2039938" y="2674938"/>
            <a:ext cx="1752600" cy="609600"/>
            <a:chOff x="144" y="1296"/>
            <a:chExt cx="1104" cy="384"/>
          </a:xfrm>
        </p:grpSpPr>
        <p:grpSp>
          <p:nvGrpSpPr>
            <p:cNvPr id="29715" name="Group 71"/>
            <p:cNvGrpSpPr>
              <a:grpSpLocks/>
            </p:cNvGrpSpPr>
            <p:nvPr/>
          </p:nvGrpSpPr>
          <p:grpSpPr bwMode="auto">
            <a:xfrm>
              <a:off x="144" y="1296"/>
              <a:ext cx="1104" cy="384"/>
              <a:chOff x="144" y="1296"/>
              <a:chExt cx="1104" cy="384"/>
            </a:xfrm>
          </p:grpSpPr>
          <p:sp>
            <p:nvSpPr>
              <p:cNvPr id="29719" name="Line 7"/>
              <p:cNvSpPr>
                <a:spLocks noChangeShapeType="1"/>
              </p:cNvSpPr>
              <p:nvPr/>
            </p:nvSpPr>
            <p:spPr bwMode="auto">
              <a:xfrm>
                <a:off x="144" y="1296"/>
                <a:ext cx="52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29720" name="Line 8"/>
              <p:cNvSpPr>
                <a:spLocks noChangeShapeType="1"/>
              </p:cNvSpPr>
              <p:nvPr/>
            </p:nvSpPr>
            <p:spPr bwMode="auto">
              <a:xfrm flipV="1">
                <a:off x="144" y="1680"/>
                <a:ext cx="110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29721" name="Line 10"/>
              <p:cNvSpPr>
                <a:spLocks noChangeShapeType="1"/>
              </p:cNvSpPr>
              <p:nvPr/>
            </p:nvSpPr>
            <p:spPr bwMode="auto">
              <a:xfrm>
                <a:off x="240" y="1296"/>
                <a:ext cx="0" cy="384"/>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29716" name="Group 67"/>
            <p:cNvGrpSpPr>
              <a:grpSpLocks/>
            </p:cNvGrpSpPr>
            <p:nvPr/>
          </p:nvGrpSpPr>
          <p:grpSpPr bwMode="auto">
            <a:xfrm>
              <a:off x="204" y="1344"/>
              <a:ext cx="408" cy="288"/>
              <a:chOff x="385" y="164"/>
              <a:chExt cx="408" cy="288"/>
            </a:xfrm>
          </p:grpSpPr>
          <p:sp>
            <p:nvSpPr>
              <p:cNvPr id="29717" name="Oval 49"/>
              <p:cNvSpPr>
                <a:spLocks noChangeArrowheads="1"/>
              </p:cNvSpPr>
              <p:nvPr/>
            </p:nvSpPr>
            <p:spPr bwMode="auto">
              <a:xfrm>
                <a:off x="487" y="206"/>
                <a:ext cx="204" cy="204"/>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29718" name="Text Box 50"/>
              <p:cNvSpPr txBox="1">
                <a:spLocks noChangeArrowheads="1"/>
              </p:cNvSpPr>
              <p:nvPr/>
            </p:nvSpPr>
            <p:spPr bwMode="auto">
              <a:xfrm>
                <a:off x="385" y="164"/>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FF"/>
                    </a:solidFill>
                    <a:latin typeface="Times New Roman" panose="02020603050405020304" pitchFamily="18" charset="0"/>
                  </a:rPr>
                  <a:t>3</a:t>
                </a:r>
              </a:p>
            </p:txBody>
          </p:sp>
        </p:grpSp>
      </p:grpSp>
      <p:grpSp>
        <p:nvGrpSpPr>
          <p:cNvPr id="9" name="Group 70"/>
          <p:cNvGrpSpPr>
            <a:grpSpLocks/>
          </p:cNvGrpSpPr>
          <p:nvPr/>
        </p:nvGrpSpPr>
        <p:grpSpPr bwMode="auto">
          <a:xfrm>
            <a:off x="3108326" y="2662239"/>
            <a:ext cx="1116013" cy="911225"/>
            <a:chOff x="816" y="1298"/>
            <a:chExt cx="703" cy="574"/>
          </a:xfrm>
        </p:grpSpPr>
        <p:sp>
          <p:nvSpPr>
            <p:cNvPr id="29707" name="Line 9"/>
            <p:cNvSpPr>
              <a:spLocks noChangeShapeType="1"/>
            </p:cNvSpPr>
            <p:nvPr/>
          </p:nvSpPr>
          <p:spPr bwMode="auto">
            <a:xfrm>
              <a:off x="816" y="1632"/>
              <a:ext cx="43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grpSp>
          <p:nvGrpSpPr>
            <p:cNvPr id="29708" name="Group 69"/>
            <p:cNvGrpSpPr>
              <a:grpSpLocks/>
            </p:cNvGrpSpPr>
            <p:nvPr/>
          </p:nvGrpSpPr>
          <p:grpSpPr bwMode="auto">
            <a:xfrm>
              <a:off x="1111" y="1298"/>
              <a:ext cx="408" cy="574"/>
              <a:chOff x="1111" y="1298"/>
              <a:chExt cx="408" cy="574"/>
            </a:xfrm>
          </p:grpSpPr>
          <p:grpSp>
            <p:nvGrpSpPr>
              <p:cNvPr id="29709" name="Group 13"/>
              <p:cNvGrpSpPr>
                <a:grpSpLocks/>
              </p:cNvGrpSpPr>
              <p:nvPr/>
            </p:nvGrpSpPr>
            <p:grpSpPr bwMode="auto">
              <a:xfrm>
                <a:off x="1152" y="1440"/>
                <a:ext cx="0" cy="432"/>
                <a:chOff x="3408" y="1392"/>
                <a:chExt cx="0" cy="432"/>
              </a:xfrm>
            </p:grpSpPr>
            <p:sp>
              <p:nvSpPr>
                <p:cNvPr id="29713" name="Line 11"/>
                <p:cNvSpPr>
                  <a:spLocks noChangeShapeType="1"/>
                </p:cNvSpPr>
                <p:nvPr/>
              </p:nvSpPr>
              <p:spPr bwMode="auto">
                <a:xfrm>
                  <a:off x="3408" y="1392"/>
                  <a:ext cx="0" cy="19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29714" name="Line 12"/>
                <p:cNvSpPr>
                  <a:spLocks noChangeShapeType="1"/>
                </p:cNvSpPr>
                <p:nvPr/>
              </p:nvSpPr>
              <p:spPr bwMode="auto">
                <a:xfrm flipV="1">
                  <a:off x="3408" y="1632"/>
                  <a:ext cx="0" cy="192"/>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29710" name="Group 68"/>
              <p:cNvGrpSpPr>
                <a:grpSpLocks/>
              </p:cNvGrpSpPr>
              <p:nvPr/>
            </p:nvGrpSpPr>
            <p:grpSpPr bwMode="auto">
              <a:xfrm>
                <a:off x="1111" y="1298"/>
                <a:ext cx="408" cy="288"/>
                <a:chOff x="1292" y="391"/>
                <a:chExt cx="408" cy="288"/>
              </a:xfrm>
            </p:grpSpPr>
            <p:sp>
              <p:nvSpPr>
                <p:cNvPr id="29711" name="Oval 51"/>
                <p:cNvSpPr>
                  <a:spLocks noChangeArrowheads="1"/>
                </p:cNvSpPr>
                <p:nvPr/>
              </p:nvSpPr>
              <p:spPr bwMode="auto">
                <a:xfrm>
                  <a:off x="1394" y="433"/>
                  <a:ext cx="204" cy="204"/>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29712" name="Text Box 52"/>
                <p:cNvSpPr txBox="1">
                  <a:spLocks noChangeArrowheads="1"/>
                </p:cNvSpPr>
                <p:nvPr/>
              </p:nvSpPr>
              <p:spPr bwMode="auto">
                <a:xfrm>
                  <a:off x="1292" y="391"/>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00"/>
                      </a:solidFill>
                      <a:latin typeface="Times New Roman" panose="02020603050405020304" pitchFamily="18" charset="0"/>
                    </a:rPr>
                    <a:t>4</a:t>
                  </a:r>
                </a:p>
              </p:txBody>
            </p:sp>
          </p:grpSp>
        </p:grpSp>
      </p:grpSp>
    </p:spTree>
    <p:extLst>
      <p:ext uri="{BB962C8B-B14F-4D97-AF65-F5344CB8AC3E}">
        <p14:creationId xmlns:p14="http://schemas.microsoft.com/office/powerpoint/2010/main" val="1088449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idx="4294967295"/>
          </p:nvPr>
        </p:nvSpPr>
        <p:spPr>
          <a:xfrm>
            <a:off x="2063751" y="549276"/>
            <a:ext cx="6691313" cy="581025"/>
          </a:xfrm>
        </p:spPr>
        <p:txBody>
          <a:bodyPr>
            <a:normAutofit fontScale="90000"/>
          </a:bodyPr>
          <a:lstStyle/>
          <a:p>
            <a:pPr eaLnBrk="1" hangingPunct="1"/>
            <a:r>
              <a:rPr lang="es-ES_tradnl" altLang="ja-JP" smtClean="0"/>
              <a:t>Evaluación radiológica</a:t>
            </a:r>
          </a:p>
        </p:txBody>
      </p:sp>
      <p:sp>
        <p:nvSpPr>
          <p:cNvPr id="31747" name="Rectangle 4"/>
          <p:cNvSpPr>
            <a:spLocks noGrp="1" noChangeArrowheads="1"/>
          </p:cNvSpPr>
          <p:nvPr>
            <p:ph type="body" idx="4294967295"/>
          </p:nvPr>
        </p:nvSpPr>
        <p:spPr>
          <a:xfrm>
            <a:off x="2063750" y="5554663"/>
            <a:ext cx="7080250" cy="754062"/>
          </a:xfrm>
        </p:spPr>
        <p:txBody>
          <a:bodyPr>
            <a:normAutofit fontScale="77500" lnSpcReduction="20000"/>
          </a:bodyPr>
          <a:lstStyle/>
          <a:p>
            <a:pPr marL="174625" indent="-174625">
              <a:tabLst>
                <a:tab pos="536575" algn="l"/>
                <a:tab pos="1436688" algn="l"/>
                <a:tab pos="3143250" algn="l"/>
              </a:tabLst>
            </a:pPr>
            <a:r>
              <a:rPr lang="es-ES_tradnl" altLang="ja-JP" smtClean="0"/>
              <a:t>5)</a:t>
            </a:r>
            <a:r>
              <a:rPr lang="es-ES_tradnl" altLang="ja-JP" b="1" smtClean="0"/>
              <a:t> </a:t>
            </a:r>
            <a:r>
              <a:rPr lang="es-ES_tradnl" altLang="ja-JP" smtClean="0"/>
              <a:t>Desplazamiento radial (comparado con el lado sano)</a:t>
            </a:r>
          </a:p>
          <a:p>
            <a:pPr marL="174625" indent="-174625">
              <a:tabLst>
                <a:tab pos="536575" algn="l"/>
                <a:tab pos="1436688" algn="l"/>
                <a:tab pos="3143250" algn="l"/>
              </a:tabLst>
            </a:pPr>
            <a:r>
              <a:rPr lang="es-ES_tradnl" altLang="ja-JP" smtClean="0"/>
              <a:t>6) Congruencia articular (escalón)</a:t>
            </a:r>
          </a:p>
        </p:txBody>
      </p:sp>
      <p:pic>
        <p:nvPicPr>
          <p:cNvPr id="31748" name="Picture 25" descr="Pa300001"/>
          <p:cNvPicPr>
            <a:picLocks noChangeAspect="1" noChangeArrowheads="1"/>
          </p:cNvPicPr>
          <p:nvPr/>
        </p:nvPicPr>
        <p:blipFill>
          <a:blip r:embed="rId3">
            <a:lum bright="-6000"/>
            <a:grayscl/>
            <a:extLst>
              <a:ext uri="{28A0092B-C50C-407E-A947-70E740481C1C}">
                <a14:useLocalDpi xmlns:a14="http://schemas.microsoft.com/office/drawing/2010/main" val="0"/>
              </a:ext>
            </a:extLst>
          </a:blip>
          <a:srcRect/>
          <a:stretch>
            <a:fillRect/>
          </a:stretch>
        </p:blipFill>
        <p:spPr bwMode="auto">
          <a:xfrm>
            <a:off x="2063750" y="1557338"/>
            <a:ext cx="31194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2"/>
          <p:cNvGrpSpPr>
            <a:grpSpLocks/>
          </p:cNvGrpSpPr>
          <p:nvPr/>
        </p:nvGrpSpPr>
        <p:grpSpPr bwMode="auto">
          <a:xfrm>
            <a:off x="3581400" y="2971800"/>
            <a:ext cx="762000" cy="2286000"/>
            <a:chOff x="1296" y="1872"/>
            <a:chExt cx="480" cy="1440"/>
          </a:xfrm>
        </p:grpSpPr>
        <p:sp>
          <p:nvSpPr>
            <p:cNvPr id="31765" name="Line 26"/>
            <p:cNvSpPr>
              <a:spLocks noChangeShapeType="1"/>
            </p:cNvSpPr>
            <p:nvPr/>
          </p:nvSpPr>
          <p:spPr bwMode="auto">
            <a:xfrm>
              <a:off x="1296" y="2400"/>
              <a:ext cx="144" cy="912"/>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sp>
          <p:nvSpPr>
            <p:cNvPr id="31766" name="Line 27"/>
            <p:cNvSpPr>
              <a:spLocks noChangeShapeType="1"/>
            </p:cNvSpPr>
            <p:nvPr/>
          </p:nvSpPr>
          <p:spPr bwMode="auto">
            <a:xfrm>
              <a:off x="1680" y="1872"/>
              <a:ext cx="96" cy="576"/>
            </a:xfrm>
            <a:prstGeom prst="line">
              <a:avLst/>
            </a:prstGeom>
            <a:noFill/>
            <a:ln w="2857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3" name="Group 41"/>
          <p:cNvGrpSpPr>
            <a:grpSpLocks/>
          </p:cNvGrpSpPr>
          <p:nvPr/>
        </p:nvGrpSpPr>
        <p:grpSpPr bwMode="auto">
          <a:xfrm>
            <a:off x="3048001" y="3581400"/>
            <a:ext cx="746125" cy="133350"/>
            <a:chOff x="960" y="2256"/>
            <a:chExt cx="470" cy="84"/>
          </a:xfrm>
        </p:grpSpPr>
        <p:sp>
          <p:nvSpPr>
            <p:cNvPr id="31763" name="Freeform 36"/>
            <p:cNvSpPr>
              <a:spLocks/>
            </p:cNvSpPr>
            <p:nvPr/>
          </p:nvSpPr>
          <p:spPr bwMode="auto">
            <a:xfrm>
              <a:off x="960" y="2256"/>
              <a:ext cx="228" cy="15"/>
            </a:xfrm>
            <a:custGeom>
              <a:avLst/>
              <a:gdLst>
                <a:gd name="T0" fmla="*/ 0 w 228"/>
                <a:gd name="T1" fmla="*/ 0 h 15"/>
                <a:gd name="T2" fmla="*/ 94 w 228"/>
                <a:gd name="T3" fmla="*/ 14 h 15"/>
                <a:gd name="T4" fmla="*/ 158 w 228"/>
                <a:gd name="T5" fmla="*/ 14 h 15"/>
                <a:gd name="T6" fmla="*/ 180 w 228"/>
                <a:gd name="T7" fmla="*/ 14 h 15"/>
                <a:gd name="T8" fmla="*/ 196 w 228"/>
                <a:gd name="T9" fmla="*/ 12 h 15"/>
                <a:gd name="T10" fmla="*/ 228 w 228"/>
                <a:gd name="T11" fmla="*/ 8 h 15"/>
                <a:gd name="T12" fmla="*/ 0 60000 65536"/>
                <a:gd name="T13" fmla="*/ 0 60000 65536"/>
                <a:gd name="T14" fmla="*/ 0 60000 65536"/>
                <a:gd name="T15" fmla="*/ 0 60000 65536"/>
                <a:gd name="T16" fmla="*/ 0 60000 65536"/>
                <a:gd name="T17" fmla="*/ 0 60000 65536"/>
                <a:gd name="T18" fmla="*/ 0 w 228"/>
                <a:gd name="T19" fmla="*/ 0 h 15"/>
                <a:gd name="T20" fmla="*/ 228 w 22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8" h="15">
                  <a:moveTo>
                    <a:pt x="0" y="0"/>
                  </a:moveTo>
                  <a:cubicBezTo>
                    <a:pt x="32" y="11"/>
                    <a:pt x="60" y="10"/>
                    <a:pt x="94" y="14"/>
                  </a:cubicBezTo>
                  <a:cubicBezTo>
                    <a:pt x="114" y="13"/>
                    <a:pt x="138" y="15"/>
                    <a:pt x="158" y="14"/>
                  </a:cubicBezTo>
                  <a:cubicBezTo>
                    <a:pt x="173" y="14"/>
                    <a:pt x="174" y="15"/>
                    <a:pt x="180" y="14"/>
                  </a:cubicBezTo>
                  <a:cubicBezTo>
                    <a:pt x="186" y="14"/>
                    <a:pt x="188" y="13"/>
                    <a:pt x="196" y="12"/>
                  </a:cubicBezTo>
                  <a:cubicBezTo>
                    <a:pt x="204" y="11"/>
                    <a:pt x="221" y="9"/>
                    <a:pt x="228" y="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31764" name="Freeform 37"/>
            <p:cNvSpPr>
              <a:spLocks/>
            </p:cNvSpPr>
            <p:nvPr/>
          </p:nvSpPr>
          <p:spPr bwMode="auto">
            <a:xfrm>
              <a:off x="1196" y="2276"/>
              <a:ext cx="234" cy="64"/>
            </a:xfrm>
            <a:custGeom>
              <a:avLst/>
              <a:gdLst>
                <a:gd name="T0" fmla="*/ 0 w 234"/>
                <a:gd name="T1" fmla="*/ 64 h 64"/>
                <a:gd name="T2" fmla="*/ 18 w 234"/>
                <a:gd name="T3" fmla="*/ 64 h 64"/>
                <a:gd name="T4" fmla="*/ 46 w 234"/>
                <a:gd name="T5" fmla="*/ 62 h 64"/>
                <a:gd name="T6" fmla="*/ 84 w 234"/>
                <a:gd name="T7" fmla="*/ 54 h 64"/>
                <a:gd name="T8" fmla="*/ 162 w 234"/>
                <a:gd name="T9" fmla="*/ 34 h 64"/>
                <a:gd name="T10" fmla="*/ 192 w 234"/>
                <a:gd name="T11" fmla="*/ 24 h 64"/>
                <a:gd name="T12" fmla="*/ 204 w 234"/>
                <a:gd name="T13" fmla="*/ 20 h 64"/>
                <a:gd name="T14" fmla="*/ 220 w 234"/>
                <a:gd name="T15" fmla="*/ 10 h 64"/>
                <a:gd name="T16" fmla="*/ 234 w 234"/>
                <a:gd name="T17" fmla="*/ 0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4"/>
                <a:gd name="T28" fmla="*/ 0 h 64"/>
                <a:gd name="T29" fmla="*/ 234 w 234"/>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4" h="64">
                  <a:moveTo>
                    <a:pt x="0" y="64"/>
                  </a:moveTo>
                  <a:cubicBezTo>
                    <a:pt x="4" y="63"/>
                    <a:pt x="10" y="64"/>
                    <a:pt x="18" y="64"/>
                  </a:cubicBezTo>
                  <a:cubicBezTo>
                    <a:pt x="26" y="64"/>
                    <a:pt x="35" y="64"/>
                    <a:pt x="46" y="62"/>
                  </a:cubicBezTo>
                  <a:cubicBezTo>
                    <a:pt x="57" y="60"/>
                    <a:pt x="65" y="59"/>
                    <a:pt x="84" y="54"/>
                  </a:cubicBezTo>
                  <a:cubicBezTo>
                    <a:pt x="111" y="49"/>
                    <a:pt x="136" y="42"/>
                    <a:pt x="162" y="34"/>
                  </a:cubicBezTo>
                  <a:cubicBezTo>
                    <a:pt x="172" y="31"/>
                    <a:pt x="182" y="27"/>
                    <a:pt x="192" y="24"/>
                  </a:cubicBezTo>
                  <a:cubicBezTo>
                    <a:pt x="196" y="23"/>
                    <a:pt x="204" y="20"/>
                    <a:pt x="204" y="20"/>
                  </a:cubicBezTo>
                  <a:cubicBezTo>
                    <a:pt x="207" y="15"/>
                    <a:pt x="220" y="10"/>
                    <a:pt x="220" y="10"/>
                  </a:cubicBezTo>
                  <a:cubicBezTo>
                    <a:pt x="225" y="5"/>
                    <a:pt x="230" y="4"/>
                    <a:pt x="234"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grpSp>
        <p:nvGrpSpPr>
          <p:cNvPr id="4" name="Group 62"/>
          <p:cNvGrpSpPr>
            <a:grpSpLocks/>
          </p:cNvGrpSpPr>
          <p:nvPr/>
        </p:nvGrpSpPr>
        <p:grpSpPr bwMode="auto">
          <a:xfrm>
            <a:off x="3581401" y="3810001"/>
            <a:ext cx="785813" cy="652463"/>
            <a:chOff x="1296" y="2400"/>
            <a:chExt cx="495" cy="411"/>
          </a:xfrm>
        </p:grpSpPr>
        <p:sp>
          <p:nvSpPr>
            <p:cNvPr id="31759" name="Line 30"/>
            <p:cNvSpPr>
              <a:spLocks noChangeShapeType="1"/>
            </p:cNvSpPr>
            <p:nvPr/>
          </p:nvSpPr>
          <p:spPr bwMode="auto">
            <a:xfrm flipV="1">
              <a:off x="1296" y="2400"/>
              <a:ext cx="480" cy="96"/>
            </a:xfrm>
            <a:prstGeom prst="line">
              <a:avLst/>
            </a:prstGeom>
            <a:noFill/>
            <a:ln w="38100">
              <a:solidFill>
                <a:srgbClr val="00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nvGrpSpPr>
            <p:cNvPr id="31760" name="Group 53"/>
            <p:cNvGrpSpPr>
              <a:grpSpLocks/>
            </p:cNvGrpSpPr>
            <p:nvPr/>
          </p:nvGrpSpPr>
          <p:grpSpPr bwMode="auto">
            <a:xfrm>
              <a:off x="1383" y="2523"/>
              <a:ext cx="408" cy="288"/>
              <a:chOff x="975" y="210"/>
              <a:chExt cx="408" cy="288"/>
            </a:xfrm>
          </p:grpSpPr>
          <p:sp>
            <p:nvSpPr>
              <p:cNvPr id="31761" name="Oval 51"/>
              <p:cNvSpPr>
                <a:spLocks noChangeArrowheads="1"/>
              </p:cNvSpPr>
              <p:nvPr/>
            </p:nvSpPr>
            <p:spPr bwMode="auto">
              <a:xfrm>
                <a:off x="1077" y="252"/>
                <a:ext cx="204" cy="204"/>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31762" name="Text Box 52"/>
              <p:cNvSpPr txBox="1">
                <a:spLocks noChangeArrowheads="1"/>
              </p:cNvSpPr>
              <p:nvPr/>
            </p:nvSpPr>
            <p:spPr bwMode="auto">
              <a:xfrm>
                <a:off x="975" y="210"/>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00"/>
                    </a:solidFill>
                    <a:latin typeface="Times New Roman" panose="02020603050405020304" pitchFamily="18" charset="0"/>
                  </a:rPr>
                  <a:t>5</a:t>
                </a:r>
              </a:p>
            </p:txBody>
          </p:sp>
        </p:grpSp>
      </p:grpSp>
      <p:grpSp>
        <p:nvGrpSpPr>
          <p:cNvPr id="6" name="Group 63"/>
          <p:cNvGrpSpPr>
            <a:grpSpLocks/>
          </p:cNvGrpSpPr>
          <p:nvPr/>
        </p:nvGrpSpPr>
        <p:grpSpPr bwMode="auto">
          <a:xfrm>
            <a:off x="2855913" y="2971800"/>
            <a:ext cx="647700" cy="1066800"/>
            <a:chOff x="839" y="1872"/>
            <a:chExt cx="408" cy="672"/>
          </a:xfrm>
        </p:grpSpPr>
        <p:grpSp>
          <p:nvGrpSpPr>
            <p:cNvPr id="31753" name="Group 44"/>
            <p:cNvGrpSpPr>
              <a:grpSpLocks/>
            </p:cNvGrpSpPr>
            <p:nvPr/>
          </p:nvGrpSpPr>
          <p:grpSpPr bwMode="auto">
            <a:xfrm>
              <a:off x="1196" y="2064"/>
              <a:ext cx="0" cy="480"/>
              <a:chOff x="1200" y="2064"/>
              <a:chExt cx="0" cy="480"/>
            </a:xfrm>
          </p:grpSpPr>
          <p:sp>
            <p:nvSpPr>
              <p:cNvPr id="31757" name="Line 39"/>
              <p:cNvSpPr>
                <a:spLocks noChangeShapeType="1"/>
              </p:cNvSpPr>
              <p:nvPr/>
            </p:nvSpPr>
            <p:spPr bwMode="auto">
              <a:xfrm>
                <a:off x="1200" y="2064"/>
                <a:ext cx="0" cy="192"/>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sp>
            <p:nvSpPr>
              <p:cNvPr id="31758" name="Line 40"/>
              <p:cNvSpPr>
                <a:spLocks noChangeShapeType="1"/>
              </p:cNvSpPr>
              <p:nvPr/>
            </p:nvSpPr>
            <p:spPr bwMode="auto">
              <a:xfrm flipV="1">
                <a:off x="1200" y="2352"/>
                <a:ext cx="0" cy="192"/>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a:p>
            </p:txBody>
          </p:sp>
        </p:grpSp>
        <p:grpSp>
          <p:nvGrpSpPr>
            <p:cNvPr id="31754" name="Group 61"/>
            <p:cNvGrpSpPr>
              <a:grpSpLocks/>
            </p:cNvGrpSpPr>
            <p:nvPr/>
          </p:nvGrpSpPr>
          <p:grpSpPr bwMode="auto">
            <a:xfrm>
              <a:off x="839" y="1872"/>
              <a:ext cx="408" cy="288"/>
              <a:chOff x="476" y="346"/>
              <a:chExt cx="408" cy="288"/>
            </a:xfrm>
          </p:grpSpPr>
          <p:sp>
            <p:nvSpPr>
              <p:cNvPr id="31755" name="Oval 55"/>
              <p:cNvSpPr>
                <a:spLocks noChangeArrowheads="1"/>
              </p:cNvSpPr>
              <p:nvPr/>
            </p:nvSpPr>
            <p:spPr bwMode="auto">
              <a:xfrm>
                <a:off x="578" y="388"/>
                <a:ext cx="204" cy="204"/>
              </a:xfrm>
              <a:prstGeom prst="ellipse">
                <a:avLst/>
              </a:pr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31756" name="Text Box 56"/>
              <p:cNvSpPr txBox="1">
                <a:spLocks noChangeArrowheads="1"/>
              </p:cNvSpPr>
              <p:nvPr/>
            </p:nvSpPr>
            <p:spPr bwMode="auto">
              <a:xfrm>
                <a:off x="476" y="346"/>
                <a:ext cx="4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1pPr>
                <a:lvl2pPr marL="37931725" indent="-37474525" defTabSz="762000">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2pPr>
                <a:lvl3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3pPr>
                <a:lvl4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4pPr>
                <a:lvl5pPr>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666750" algn="l"/>
                    <a:tab pos="862013" algn="l"/>
                    <a:tab pos="3429000" algn="l"/>
                    <a:tab pos="4095750" algn="l"/>
                  </a:tabLs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ja-JP" b="1">
                    <a:solidFill>
                      <a:srgbClr val="00FFFF"/>
                    </a:solidFill>
                    <a:latin typeface="Times New Roman" panose="02020603050405020304" pitchFamily="18" charset="0"/>
                  </a:rPr>
                  <a:t>6</a:t>
                </a:r>
              </a:p>
            </p:txBody>
          </p:sp>
        </p:grpSp>
      </p:grpSp>
    </p:spTree>
    <p:extLst>
      <p:ext uri="{BB962C8B-B14F-4D97-AF65-F5344CB8AC3E}">
        <p14:creationId xmlns:p14="http://schemas.microsoft.com/office/powerpoint/2010/main" val="2012240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nodeType="afterGroup">
                            <p:stCondLst>
                              <p:cond delay="2000"/>
                            </p:stCondLst>
                            <p:childTnLst>
                              <p:par>
                                <p:cTn id="9" presetID="16" presetClass="entr" presetSubtype="37"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par>
                          <p:cTn id="17" fill="hold" nodeType="afterGroup">
                            <p:stCondLst>
                              <p:cond delay="1000"/>
                            </p:stCondLst>
                            <p:childTnLst>
                              <p:par>
                                <p:cTn id="18" presetID="16" presetClass="entr" presetSubtype="26" fill="hold" nodeType="after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barn(inHorizontal)">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9" descr="chauffeur-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850" y="1557339"/>
            <a:ext cx="141128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9" descr="Coll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557338"/>
            <a:ext cx="250825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10"/>
          <p:cNvSpPr>
            <a:spLocks noChangeArrowheads="1"/>
          </p:cNvSpPr>
          <p:nvPr/>
        </p:nvSpPr>
        <p:spPr bwMode="auto">
          <a:xfrm>
            <a:off x="2063750" y="549275"/>
            <a:ext cx="7537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r>
              <a:rPr kumimoji="1" lang="es-ES_tradnl" altLang="ja-JP" b="1" dirty="0">
                <a:latin typeface="Arial" panose="020B0604020202020204" pitchFamily="34" charset="0"/>
              </a:rPr>
              <a:t>Descripciones </a:t>
            </a:r>
            <a:r>
              <a:rPr kumimoji="1" lang="es-ES_tradnl" altLang="ja-JP" b="1" dirty="0" err="1">
                <a:latin typeface="Arial" panose="020B0604020202020204" pitchFamily="34" charset="0"/>
              </a:rPr>
              <a:t>eponímicas</a:t>
            </a:r>
            <a:r>
              <a:rPr kumimoji="1" lang="es-ES_tradnl" altLang="ja-JP" b="1" dirty="0">
                <a:latin typeface="Arial" panose="020B0604020202020204" pitchFamily="34" charset="0"/>
              </a:rPr>
              <a:t> — no son útiles</a:t>
            </a:r>
          </a:p>
        </p:txBody>
      </p:sp>
      <p:pic>
        <p:nvPicPr>
          <p:cNvPr id="33797" name="Picture 6" descr="dorsal Bart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325" y="1557339"/>
            <a:ext cx="23749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31"/>
          <p:cNvSpPr txBox="1">
            <a:spLocks noChangeArrowheads="1"/>
          </p:cNvSpPr>
          <p:nvPr/>
        </p:nvSpPr>
        <p:spPr bwMode="auto">
          <a:xfrm>
            <a:off x="1876426" y="3200400"/>
            <a:ext cx="899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Colles</a:t>
            </a:r>
          </a:p>
        </p:txBody>
      </p:sp>
      <p:sp>
        <p:nvSpPr>
          <p:cNvPr id="33799" name="Text Box 32"/>
          <p:cNvSpPr txBox="1">
            <a:spLocks noChangeArrowheads="1"/>
          </p:cNvSpPr>
          <p:nvPr/>
        </p:nvSpPr>
        <p:spPr bwMode="auto">
          <a:xfrm>
            <a:off x="4737100" y="3276601"/>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Barton dorsal</a:t>
            </a:r>
          </a:p>
        </p:txBody>
      </p:sp>
      <p:sp>
        <p:nvSpPr>
          <p:cNvPr id="33800" name="Text Box 33"/>
          <p:cNvSpPr txBox="1">
            <a:spLocks noChangeArrowheads="1"/>
          </p:cNvSpPr>
          <p:nvPr/>
        </p:nvSpPr>
        <p:spPr bwMode="auto">
          <a:xfrm>
            <a:off x="8683625" y="1557339"/>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Chofer</a:t>
            </a:r>
          </a:p>
        </p:txBody>
      </p:sp>
      <p:sp>
        <p:nvSpPr>
          <p:cNvPr id="33801" name="Text Box 34"/>
          <p:cNvSpPr txBox="1">
            <a:spLocks noChangeArrowheads="1"/>
          </p:cNvSpPr>
          <p:nvPr/>
        </p:nvSpPr>
        <p:spPr bwMode="auto">
          <a:xfrm>
            <a:off x="8693150" y="1981201"/>
            <a:ext cx="15684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Lesi</a:t>
            </a:r>
            <a:r>
              <a:rPr lang="es-ES_tradnl" altLang="ja-JP" sz="2000">
                <a:latin typeface="Arial" panose="020B0604020202020204" pitchFamily="34" charset="0"/>
              </a:rPr>
              <a:t>ón del </a:t>
            </a:r>
            <a:endParaRPr lang="es-ES_tradnl" altLang="es-MX" sz="2000">
              <a:latin typeface="Arial" panose="020B0604020202020204" pitchFamily="34" charset="0"/>
            </a:endParaRPr>
          </a:p>
          <a:p>
            <a:r>
              <a:rPr lang="es-ES_tradnl" altLang="es-MX" sz="2000">
                <a:latin typeface="Arial" panose="020B0604020202020204" pitchFamily="34" charset="0"/>
              </a:rPr>
              <a:t>conductor al</a:t>
            </a:r>
          </a:p>
          <a:p>
            <a:r>
              <a:rPr lang="es-ES_tradnl" altLang="es-MX" sz="2000">
                <a:latin typeface="Arial" panose="020B0604020202020204" pitchFamily="34" charset="0"/>
              </a:rPr>
              <a:t>accionar la</a:t>
            </a:r>
          </a:p>
          <a:p>
            <a:r>
              <a:rPr lang="es-ES_tradnl" altLang="es-MX" sz="2000">
                <a:latin typeface="Arial" panose="020B0604020202020204" pitchFamily="34" charset="0"/>
              </a:rPr>
              <a:t>manivela</a:t>
            </a:r>
          </a:p>
        </p:txBody>
      </p:sp>
      <p:pic>
        <p:nvPicPr>
          <p:cNvPr id="33802" name="Picture 36" descr="Die-punc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7851" y="3810001"/>
            <a:ext cx="14382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37" descr="Smit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810001"/>
            <a:ext cx="25082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38" descr="volar Barto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8325" y="3810000"/>
            <a:ext cx="23749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39"/>
          <p:cNvSpPr txBox="1">
            <a:spLocks noChangeArrowheads="1"/>
          </p:cNvSpPr>
          <p:nvPr/>
        </p:nvSpPr>
        <p:spPr bwMode="auto">
          <a:xfrm>
            <a:off x="1898650" y="5775326"/>
            <a:ext cx="83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Smith</a:t>
            </a:r>
          </a:p>
        </p:txBody>
      </p:sp>
      <p:sp>
        <p:nvSpPr>
          <p:cNvPr id="33806" name="Text Box 40"/>
          <p:cNvSpPr txBox="1">
            <a:spLocks noChangeArrowheads="1"/>
          </p:cNvSpPr>
          <p:nvPr/>
        </p:nvSpPr>
        <p:spPr bwMode="auto">
          <a:xfrm>
            <a:off x="4089400" y="5775326"/>
            <a:ext cx="2979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a:r>
              <a:rPr lang="es-ES_tradnl" altLang="ja-JP" sz="2000">
                <a:latin typeface="Arial" panose="020B0604020202020204" pitchFamily="34" charset="0"/>
              </a:rPr>
              <a:t>Barton (invertido) palmar</a:t>
            </a:r>
            <a:endParaRPr lang="es-ES_tradnl" altLang="es-MX" sz="2000">
              <a:latin typeface="Arial" panose="020B0604020202020204" pitchFamily="34" charset="0"/>
            </a:endParaRPr>
          </a:p>
        </p:txBody>
      </p:sp>
      <p:sp>
        <p:nvSpPr>
          <p:cNvPr id="33807" name="Text Box 41"/>
          <p:cNvSpPr txBox="1">
            <a:spLocks noChangeArrowheads="1"/>
          </p:cNvSpPr>
          <p:nvPr/>
        </p:nvSpPr>
        <p:spPr bwMode="auto">
          <a:xfrm>
            <a:off x="7218363" y="5775325"/>
            <a:ext cx="13548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Die-punch</a:t>
            </a:r>
          </a:p>
        </p:txBody>
      </p:sp>
      <p:sp>
        <p:nvSpPr>
          <p:cNvPr id="33808" name="Text Box 42"/>
          <p:cNvSpPr txBox="1">
            <a:spLocks noChangeArrowheads="1"/>
          </p:cNvSpPr>
          <p:nvPr/>
        </p:nvSpPr>
        <p:spPr bwMode="auto">
          <a:xfrm>
            <a:off x="8534401" y="3962401"/>
            <a:ext cx="19907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lang="es-ES_tradnl" altLang="es-MX" sz="2000">
                <a:latin typeface="Arial" panose="020B0604020202020204" pitchFamily="34" charset="0"/>
              </a:rPr>
              <a:t>Impactaci</a:t>
            </a:r>
            <a:r>
              <a:rPr lang="es-ES_tradnl" altLang="ja-JP" sz="2000">
                <a:latin typeface="Arial" panose="020B0604020202020204" pitchFamily="34" charset="0"/>
              </a:rPr>
              <a:t>ón por</a:t>
            </a:r>
            <a:endParaRPr lang="es-ES_tradnl" altLang="es-MX" sz="2000">
              <a:latin typeface="Arial" panose="020B0604020202020204" pitchFamily="34" charset="0"/>
            </a:endParaRPr>
          </a:p>
          <a:p>
            <a:r>
              <a:rPr lang="es-ES_tradnl" altLang="es-MX" sz="2000">
                <a:latin typeface="Arial" panose="020B0604020202020204" pitchFamily="34" charset="0"/>
              </a:rPr>
              <a:t>el semilunar</a:t>
            </a:r>
          </a:p>
          <a:p>
            <a:r>
              <a:rPr lang="es-ES_tradnl" altLang="es-MX" sz="2000">
                <a:latin typeface="Arial" panose="020B0604020202020204" pitchFamily="34" charset="0"/>
              </a:rPr>
              <a:t>(Sheck)</a:t>
            </a:r>
          </a:p>
        </p:txBody>
      </p:sp>
    </p:spTree>
    <p:extLst>
      <p:ext uri="{BB962C8B-B14F-4D97-AF65-F5344CB8AC3E}">
        <p14:creationId xmlns:p14="http://schemas.microsoft.com/office/powerpoint/2010/main" val="31536692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2438400"/>
            <a:ext cx="10810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8"/>
          <p:cNvSpPr txBox="1">
            <a:spLocks noChangeArrowheads="1"/>
          </p:cNvSpPr>
          <p:nvPr/>
        </p:nvSpPr>
        <p:spPr bwMode="auto">
          <a:xfrm>
            <a:off x="2063750" y="549275"/>
            <a:ext cx="685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r>
              <a:rPr kumimoji="1" lang="es-ES_tradnl" altLang="ja-JP" b="1">
                <a:latin typeface="Arial" panose="020B0604020202020204" pitchFamily="34" charset="0"/>
                <a:ea typeface="ＭＳ Ｐゴシック" panose="020B0600070205080204" pitchFamily="34" charset="-128"/>
              </a:rPr>
              <a:t>Clasificación AO de Müller</a:t>
            </a:r>
          </a:p>
        </p:txBody>
      </p:sp>
      <p:sp>
        <p:nvSpPr>
          <p:cNvPr id="37892" name="Text Box 28"/>
          <p:cNvSpPr txBox="1">
            <a:spLocks noChangeArrowheads="1"/>
          </p:cNvSpPr>
          <p:nvPr/>
        </p:nvSpPr>
        <p:spPr bwMode="auto">
          <a:xfrm>
            <a:off x="3432175" y="2852739"/>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lnSpc>
                <a:spcPct val="90000"/>
              </a:lnSpc>
            </a:pPr>
            <a:r>
              <a:rPr kumimoji="1" lang="es-ES_tradnl" altLang="es-MX" sz="1800">
                <a:latin typeface="Arial" panose="020B0604020202020204" pitchFamily="34" charset="0"/>
              </a:rPr>
              <a:t>Segmento distal</a:t>
            </a:r>
          </a:p>
        </p:txBody>
      </p:sp>
      <p:sp>
        <p:nvSpPr>
          <p:cNvPr id="37893" name="Text Box 33"/>
          <p:cNvSpPr txBox="1">
            <a:spLocks noChangeArrowheads="1"/>
          </p:cNvSpPr>
          <p:nvPr/>
        </p:nvSpPr>
        <p:spPr bwMode="auto">
          <a:xfrm>
            <a:off x="2063750" y="1989138"/>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s-ES_tradnl" altLang="es-MX" sz="1800">
                <a:latin typeface="Arial" panose="020B0604020202020204" pitchFamily="34" charset="0"/>
              </a:rPr>
              <a:t>Hueso</a:t>
            </a:r>
          </a:p>
        </p:txBody>
      </p:sp>
      <p:sp>
        <p:nvSpPr>
          <p:cNvPr id="37894" name="Line 34"/>
          <p:cNvSpPr>
            <a:spLocks noChangeShapeType="1"/>
          </p:cNvSpPr>
          <p:nvPr/>
        </p:nvSpPr>
        <p:spPr bwMode="auto">
          <a:xfrm flipV="1">
            <a:off x="2855914" y="1916114"/>
            <a:ext cx="473075" cy="2174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sp>
        <p:nvSpPr>
          <p:cNvPr id="37895" name="Line 35"/>
          <p:cNvSpPr>
            <a:spLocks noChangeShapeType="1"/>
          </p:cNvSpPr>
          <p:nvPr/>
        </p:nvSpPr>
        <p:spPr bwMode="auto">
          <a:xfrm flipH="1" flipV="1">
            <a:off x="3935414" y="2133600"/>
            <a:ext cx="1587" cy="6477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MX"/>
          </a:p>
        </p:txBody>
      </p:sp>
      <p:pic>
        <p:nvPicPr>
          <p:cNvPr id="37896" name="Picture 4" descr="2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88" y="3913188"/>
            <a:ext cx="16446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26"/>
          <p:cNvSpPr>
            <a:spLocks noChangeArrowheads="1"/>
          </p:cNvSpPr>
          <p:nvPr/>
        </p:nvSpPr>
        <p:spPr bwMode="auto">
          <a:xfrm>
            <a:off x="3352800" y="4241801"/>
            <a:ext cx="1238250" cy="1133475"/>
          </a:xfrm>
          <a:prstGeom prst="rect">
            <a:avLst/>
          </a:prstGeom>
          <a:noFill/>
          <a:ln w="38100">
            <a:solidFill>
              <a:srgbClr val="66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nvGrpSpPr>
          <p:cNvPr id="37898" name="Group 68"/>
          <p:cNvGrpSpPr>
            <a:grpSpLocks/>
          </p:cNvGrpSpPr>
          <p:nvPr/>
        </p:nvGrpSpPr>
        <p:grpSpPr bwMode="auto">
          <a:xfrm>
            <a:off x="3216275" y="1557338"/>
            <a:ext cx="1460500" cy="406400"/>
            <a:chOff x="975" y="1434"/>
            <a:chExt cx="920" cy="256"/>
          </a:xfrm>
        </p:grpSpPr>
        <p:sp>
          <p:nvSpPr>
            <p:cNvPr id="37909" name="Text Box 29"/>
            <p:cNvSpPr txBox="1">
              <a:spLocks noChangeArrowheads="1"/>
            </p:cNvSpPr>
            <p:nvPr/>
          </p:nvSpPr>
          <p:spPr bwMode="auto">
            <a:xfrm>
              <a:off x="1655" y="1440"/>
              <a:ext cx="2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sz="2000">
                  <a:latin typeface="Arial" panose="020B0604020202020204" pitchFamily="34" charset="0"/>
                </a:rPr>
                <a:t>-</a:t>
              </a:r>
            </a:p>
          </p:txBody>
        </p:sp>
        <p:sp>
          <p:nvSpPr>
            <p:cNvPr id="37910" name="Text Box 55"/>
            <p:cNvSpPr txBox="1">
              <a:spLocks noChangeArrowheads="1"/>
            </p:cNvSpPr>
            <p:nvPr/>
          </p:nvSpPr>
          <p:spPr bwMode="auto">
            <a:xfrm>
              <a:off x="975" y="1434"/>
              <a:ext cx="336"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es-MX" sz="2000">
                  <a:latin typeface="Arial" panose="020B0604020202020204" pitchFamily="34" charset="0"/>
                </a:rPr>
                <a:t>2</a:t>
              </a:r>
            </a:p>
          </p:txBody>
        </p:sp>
        <p:sp>
          <p:nvSpPr>
            <p:cNvPr id="37911" name="Text Box 56"/>
            <p:cNvSpPr txBox="1">
              <a:spLocks noChangeArrowheads="1"/>
            </p:cNvSpPr>
            <p:nvPr/>
          </p:nvSpPr>
          <p:spPr bwMode="auto">
            <a:xfrm>
              <a:off x="1292" y="1434"/>
              <a:ext cx="336" cy="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n-US" altLang="es-MX" sz="2000">
                  <a:latin typeface="Arial" panose="020B0604020202020204" pitchFamily="34" charset="0"/>
                </a:rPr>
                <a:t>3</a:t>
              </a:r>
            </a:p>
          </p:txBody>
        </p:sp>
      </p:grpSp>
      <p:grpSp>
        <p:nvGrpSpPr>
          <p:cNvPr id="37899" name="Group 71"/>
          <p:cNvGrpSpPr>
            <a:grpSpLocks/>
          </p:cNvGrpSpPr>
          <p:nvPr/>
        </p:nvGrpSpPr>
        <p:grpSpPr bwMode="auto">
          <a:xfrm>
            <a:off x="6845301" y="3933826"/>
            <a:ext cx="1266825" cy="2314575"/>
            <a:chOff x="3352" y="2478"/>
            <a:chExt cx="798" cy="1458"/>
          </a:xfrm>
        </p:grpSpPr>
        <p:sp>
          <p:nvSpPr>
            <p:cNvPr id="37907" name="Text Box 23"/>
            <p:cNvSpPr txBox="1">
              <a:spLocks noChangeArrowheads="1"/>
            </p:cNvSpPr>
            <p:nvPr/>
          </p:nvSpPr>
          <p:spPr bwMode="auto">
            <a:xfrm>
              <a:off x="3352" y="3686"/>
              <a:ext cx="7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r>
                <a:rPr kumimoji="1" lang="es-ES_tradnl" altLang="ja-JP" sz="2000">
                  <a:latin typeface="Arial" panose="020B0604020202020204" pitchFamily="34" charset="0"/>
                  <a:ea typeface="ＭＳ Ｐゴシック" panose="020B0600070205080204" pitchFamily="34" charset="-128"/>
                </a:rPr>
                <a:t>Tipo B </a:t>
              </a:r>
            </a:p>
          </p:txBody>
        </p:sp>
        <p:pic>
          <p:nvPicPr>
            <p:cNvPr id="37908" name="Picture 42" descr="Art-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 y="2478"/>
              <a:ext cx="65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00" name="Group 72"/>
          <p:cNvGrpSpPr>
            <a:grpSpLocks/>
          </p:cNvGrpSpPr>
          <p:nvPr/>
        </p:nvGrpSpPr>
        <p:grpSpPr bwMode="auto">
          <a:xfrm>
            <a:off x="5016501" y="4005264"/>
            <a:ext cx="1260475" cy="2243137"/>
            <a:chOff x="2200" y="2523"/>
            <a:chExt cx="794" cy="1413"/>
          </a:xfrm>
        </p:grpSpPr>
        <p:pic>
          <p:nvPicPr>
            <p:cNvPr id="37905" name="Picture 45" descr="Ar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0" y="2523"/>
              <a:ext cx="794" cy="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Text Box 48"/>
            <p:cNvSpPr txBox="1">
              <a:spLocks noChangeArrowheads="1"/>
            </p:cNvSpPr>
            <p:nvPr/>
          </p:nvSpPr>
          <p:spPr bwMode="auto">
            <a:xfrm>
              <a:off x="2200" y="3686"/>
              <a:ext cx="6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r>
                <a:rPr kumimoji="1" lang="es-ES_tradnl" altLang="ja-JP" sz="2000">
                  <a:latin typeface="Arial" panose="020B0604020202020204" pitchFamily="34" charset="0"/>
                  <a:ea typeface="ＭＳ Ｐゴシック" panose="020B0600070205080204" pitchFamily="34" charset="-128"/>
                </a:rPr>
                <a:t>Tipo A</a:t>
              </a:r>
              <a:endParaRPr kumimoji="1" lang="es-ES_tradnl" altLang="es-MX" sz="2000">
                <a:latin typeface="Arial" panose="020B0604020202020204" pitchFamily="34" charset="0"/>
                <a:ea typeface="ＭＳ Ｐゴシック" panose="020B0600070205080204" pitchFamily="34" charset="-128"/>
              </a:endParaRPr>
            </a:p>
          </p:txBody>
        </p:sp>
      </p:grpSp>
      <p:sp>
        <p:nvSpPr>
          <p:cNvPr id="37901" name="Text Box 63"/>
          <p:cNvSpPr txBox="1">
            <a:spLocks noChangeArrowheads="1"/>
          </p:cNvSpPr>
          <p:nvPr/>
        </p:nvSpPr>
        <p:spPr bwMode="auto">
          <a:xfrm>
            <a:off x="5927725" y="1557339"/>
            <a:ext cx="41290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tabLst>
                <a:tab pos="1238250" algn="l"/>
                <a:tab pos="1619250" algn="l"/>
              </a:tabLst>
              <a:defRPr sz="2400">
                <a:solidFill>
                  <a:schemeClr val="tx1"/>
                </a:solidFill>
                <a:latin typeface="Times" panose="02020603050405020304" pitchFamily="18" charset="0"/>
                <a:ea typeface="Osaka" pitchFamily="-65" charset="-128"/>
              </a:defRPr>
            </a:lvl1pPr>
            <a:lvl2pPr marL="37931725" indent="-37474525">
              <a:tabLst>
                <a:tab pos="1238250" algn="l"/>
                <a:tab pos="1619250" algn="l"/>
              </a:tabLst>
              <a:defRPr sz="2400">
                <a:solidFill>
                  <a:schemeClr val="tx1"/>
                </a:solidFill>
                <a:latin typeface="Times" panose="02020603050405020304" pitchFamily="18" charset="0"/>
                <a:ea typeface="Osaka" pitchFamily="-65" charset="-128"/>
              </a:defRPr>
            </a:lvl2pPr>
            <a:lvl3pPr>
              <a:tabLst>
                <a:tab pos="1238250" algn="l"/>
                <a:tab pos="1619250" algn="l"/>
              </a:tabLst>
              <a:defRPr sz="2400">
                <a:solidFill>
                  <a:schemeClr val="tx1"/>
                </a:solidFill>
                <a:latin typeface="Times" panose="02020603050405020304" pitchFamily="18" charset="0"/>
                <a:ea typeface="Osaka" pitchFamily="-65" charset="-128"/>
              </a:defRPr>
            </a:lvl3pPr>
            <a:lvl4pPr>
              <a:tabLst>
                <a:tab pos="1238250" algn="l"/>
                <a:tab pos="1619250" algn="l"/>
              </a:tabLst>
              <a:defRPr sz="2400">
                <a:solidFill>
                  <a:schemeClr val="tx1"/>
                </a:solidFill>
                <a:latin typeface="Times" panose="02020603050405020304" pitchFamily="18" charset="0"/>
                <a:ea typeface="Osaka" pitchFamily="-65" charset="-128"/>
              </a:defRPr>
            </a:lvl4pPr>
            <a:lvl5pPr>
              <a:tabLst>
                <a:tab pos="1238250" algn="l"/>
                <a:tab pos="1619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1238250" algn="l"/>
                <a:tab pos="1619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1238250" algn="l"/>
                <a:tab pos="1619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1238250" algn="l"/>
                <a:tab pos="1619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1238250" algn="l"/>
                <a:tab pos="1619250" algn="l"/>
              </a:tabLst>
              <a:defRPr sz="2400">
                <a:solidFill>
                  <a:schemeClr val="tx1"/>
                </a:solidFill>
                <a:latin typeface="Times" panose="02020603050405020304" pitchFamily="18" charset="0"/>
                <a:ea typeface="Osaka" pitchFamily="-65" charset="-128"/>
              </a:defRPr>
            </a:lvl9pPr>
          </a:lstStyle>
          <a:p>
            <a:pPr eaLnBrk="1" hangingPunct="1">
              <a:lnSpc>
                <a:spcPct val="150000"/>
              </a:lnSpc>
            </a:pPr>
            <a:r>
              <a:rPr kumimoji="1" lang="es-ES_tradnl" altLang="ja-JP" sz="2000">
                <a:latin typeface="Arial" panose="020B0604020202020204" pitchFamily="34" charset="0"/>
                <a:ea typeface="ＭＳ Ｐゴシック" panose="020B0600070205080204" pitchFamily="34" charset="-128"/>
              </a:rPr>
              <a:t>Tipo A	:	Extra-articular</a:t>
            </a:r>
          </a:p>
          <a:p>
            <a:pPr eaLnBrk="1" hangingPunct="1">
              <a:lnSpc>
                <a:spcPct val="150000"/>
              </a:lnSpc>
            </a:pPr>
            <a:r>
              <a:rPr kumimoji="1" lang="es-ES_tradnl" altLang="ja-JP" sz="2000">
                <a:latin typeface="Arial" panose="020B0604020202020204" pitchFamily="34" charset="0"/>
                <a:ea typeface="ＭＳ Ｐゴシック" panose="020B0600070205080204" pitchFamily="34" charset="-128"/>
              </a:rPr>
              <a:t>Tipo B	:	Articular parcial</a:t>
            </a:r>
          </a:p>
          <a:p>
            <a:pPr eaLnBrk="1" hangingPunct="1">
              <a:lnSpc>
                <a:spcPct val="150000"/>
              </a:lnSpc>
            </a:pPr>
            <a:r>
              <a:rPr kumimoji="1" lang="es-ES_tradnl" altLang="ja-JP" sz="2000">
                <a:latin typeface="Arial" panose="020B0604020202020204" pitchFamily="34" charset="0"/>
                <a:ea typeface="ＭＳ Ｐゴシック" panose="020B0600070205080204" pitchFamily="34" charset="-128"/>
              </a:rPr>
              <a:t>Tipo C	: 	Articular completa</a:t>
            </a:r>
          </a:p>
        </p:txBody>
      </p:sp>
      <p:grpSp>
        <p:nvGrpSpPr>
          <p:cNvPr id="37902" name="Group 70"/>
          <p:cNvGrpSpPr>
            <a:grpSpLocks/>
          </p:cNvGrpSpPr>
          <p:nvPr/>
        </p:nvGrpSpPr>
        <p:grpSpPr bwMode="auto">
          <a:xfrm>
            <a:off x="8636000" y="3933826"/>
            <a:ext cx="1447800" cy="2314575"/>
            <a:chOff x="4480" y="2478"/>
            <a:chExt cx="912" cy="1458"/>
          </a:xfrm>
        </p:grpSpPr>
        <p:sp>
          <p:nvSpPr>
            <p:cNvPr id="37903" name="Text Box 50"/>
            <p:cNvSpPr txBox="1">
              <a:spLocks noChangeArrowheads="1"/>
            </p:cNvSpPr>
            <p:nvPr/>
          </p:nvSpPr>
          <p:spPr bwMode="auto">
            <a:xfrm>
              <a:off x="4480" y="3686"/>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r>
                <a:rPr kumimoji="1" lang="es-ES_tradnl" altLang="ja-JP" sz="2000">
                  <a:latin typeface="Arial" panose="020B0604020202020204" pitchFamily="34" charset="0"/>
                  <a:ea typeface="ＭＳ Ｐゴシック" panose="020B0600070205080204" pitchFamily="34" charset="-128"/>
                </a:rPr>
                <a:t>Tipo C</a:t>
              </a:r>
              <a:endParaRPr kumimoji="1" lang="es-ES_tradnl" altLang="es-MX" sz="2000">
                <a:latin typeface="Arial" panose="020B0604020202020204" pitchFamily="34" charset="0"/>
              </a:endParaRPr>
            </a:p>
          </p:txBody>
        </p:sp>
        <p:pic>
          <p:nvPicPr>
            <p:cNvPr id="37904" name="Picture 69" descr="Picture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0" y="2478"/>
              <a:ext cx="658" cy="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24206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5562600" cy="1325563"/>
          </a:xfrm>
        </p:spPr>
        <p:txBody>
          <a:bodyPr>
            <a:normAutofit/>
          </a:bodyPr>
          <a:lstStyle/>
          <a:p>
            <a:r>
              <a:rPr lang="es-MX" sz="3600" dirty="0" smtClean="0"/>
              <a:t>Introducción</a:t>
            </a:r>
            <a:endParaRPr lang="es-MX" sz="3600" dirty="0"/>
          </a:p>
        </p:txBody>
      </p:sp>
      <p:sp>
        <p:nvSpPr>
          <p:cNvPr id="4" name="Rectángulo 3"/>
          <p:cNvSpPr/>
          <p:nvPr/>
        </p:nvSpPr>
        <p:spPr>
          <a:xfrm>
            <a:off x="7667896" y="1690688"/>
            <a:ext cx="3749041" cy="19669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s-MX" i="1" dirty="0" smtClean="0"/>
              <a:t>También es necesario el </a:t>
            </a:r>
            <a:r>
              <a:rPr lang="es-MX" i="1" dirty="0"/>
              <a:t>conocimiento amplio de los ligamentos intrínsecos y extrínsecos para </a:t>
            </a:r>
            <a:r>
              <a:rPr lang="es-MX" i="1" dirty="0" smtClean="0"/>
              <a:t>poder interpretar </a:t>
            </a:r>
            <a:r>
              <a:rPr lang="es-MX" i="1" dirty="0"/>
              <a:t>algunos de los signos radiológicos que se derivan de las lesiones </a:t>
            </a:r>
            <a:r>
              <a:rPr lang="es-MX" i="1" dirty="0" smtClean="0"/>
              <a:t>producidas en </a:t>
            </a:r>
            <a:r>
              <a:rPr lang="es-MX" i="1" dirty="0"/>
              <a:t>los </a:t>
            </a:r>
            <a:r>
              <a:rPr lang="es-MX" i="1" dirty="0" smtClean="0"/>
              <a:t>mismos…</a:t>
            </a:r>
            <a:endParaRPr lang="es-MX" i="1" dirty="0"/>
          </a:p>
        </p:txBody>
      </p:sp>
      <p:pic>
        <p:nvPicPr>
          <p:cNvPr id="5" name="Imagen 4"/>
          <p:cNvPicPr>
            <a:picLocks noChangeAspect="1"/>
          </p:cNvPicPr>
          <p:nvPr/>
        </p:nvPicPr>
        <p:blipFill>
          <a:blip r:embed="rId2"/>
          <a:stretch>
            <a:fillRect/>
          </a:stretch>
        </p:blipFill>
        <p:spPr>
          <a:xfrm>
            <a:off x="838199" y="1537336"/>
            <a:ext cx="6712131" cy="5193657"/>
          </a:xfrm>
          <a:prstGeom prst="rect">
            <a:avLst/>
          </a:prstGeom>
        </p:spPr>
      </p:pic>
    </p:spTree>
    <p:extLst>
      <p:ext uri="{BB962C8B-B14F-4D97-AF65-F5344CB8AC3E}">
        <p14:creationId xmlns:p14="http://schemas.microsoft.com/office/powerpoint/2010/main" val="1904316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1847850" y="901700"/>
            <a:ext cx="187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tabLst>
                <a:tab pos="476250" algn="l"/>
                <a:tab pos="1619250" algn="l"/>
              </a:tabLst>
              <a:defRPr sz="2400">
                <a:solidFill>
                  <a:schemeClr val="tx1"/>
                </a:solidFill>
                <a:latin typeface="Times" panose="02020603050405020304" pitchFamily="18" charset="0"/>
                <a:ea typeface="Osaka" pitchFamily="-65" charset="-128"/>
              </a:defRPr>
            </a:lvl1pPr>
            <a:lvl2pPr marL="37931725" indent="-37474525">
              <a:tabLst>
                <a:tab pos="476250" algn="l"/>
                <a:tab pos="1619250" algn="l"/>
              </a:tabLst>
              <a:defRPr sz="2400">
                <a:solidFill>
                  <a:schemeClr val="tx1"/>
                </a:solidFill>
                <a:latin typeface="Times" panose="02020603050405020304" pitchFamily="18" charset="0"/>
                <a:ea typeface="Osaka" pitchFamily="-65" charset="-128"/>
              </a:defRPr>
            </a:lvl2pPr>
            <a:lvl3pPr>
              <a:tabLst>
                <a:tab pos="476250" algn="l"/>
                <a:tab pos="1619250" algn="l"/>
              </a:tabLst>
              <a:defRPr sz="2400">
                <a:solidFill>
                  <a:schemeClr val="tx1"/>
                </a:solidFill>
                <a:latin typeface="Times" panose="02020603050405020304" pitchFamily="18" charset="0"/>
                <a:ea typeface="Osaka" pitchFamily="-65" charset="-128"/>
              </a:defRPr>
            </a:lvl3pPr>
            <a:lvl4pPr>
              <a:tabLst>
                <a:tab pos="476250" algn="l"/>
                <a:tab pos="1619250" algn="l"/>
              </a:tabLst>
              <a:defRPr sz="2400">
                <a:solidFill>
                  <a:schemeClr val="tx1"/>
                </a:solidFill>
                <a:latin typeface="Times" panose="02020603050405020304" pitchFamily="18" charset="0"/>
                <a:ea typeface="Osaka" pitchFamily="-65" charset="-128"/>
              </a:defRPr>
            </a:lvl4pPr>
            <a:lvl5pPr>
              <a:tabLst>
                <a:tab pos="476250" algn="l"/>
                <a:tab pos="1619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9pPr>
          </a:lstStyle>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Tipo A</a:t>
            </a:r>
          </a:p>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Extra-articular</a:t>
            </a:r>
            <a:r>
              <a:rPr kumimoji="1" lang="es-ES_tradnl" altLang="ja-JP" sz="2000" b="1">
                <a:solidFill>
                  <a:schemeClr val="bg1"/>
                </a:solidFill>
                <a:latin typeface="Times New Roman" panose="02020603050405020304" pitchFamily="18" charset="0"/>
                <a:ea typeface="ＭＳ Ｐゴシック" panose="020B0600070205080204" pitchFamily="34" charset="-128"/>
              </a:rPr>
              <a:t>	</a:t>
            </a:r>
          </a:p>
        </p:txBody>
      </p:sp>
      <p:sp>
        <p:nvSpPr>
          <p:cNvPr id="39939" name="Text Box 6"/>
          <p:cNvSpPr txBox="1">
            <a:spLocks noChangeArrowheads="1"/>
          </p:cNvSpPr>
          <p:nvPr/>
        </p:nvSpPr>
        <p:spPr bwMode="auto">
          <a:xfrm>
            <a:off x="1847850" y="2481263"/>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tabLst>
                <a:tab pos="476250" algn="l"/>
                <a:tab pos="1619250" algn="l"/>
              </a:tabLst>
              <a:defRPr sz="2400">
                <a:solidFill>
                  <a:schemeClr val="tx1"/>
                </a:solidFill>
                <a:latin typeface="Times" panose="02020603050405020304" pitchFamily="18" charset="0"/>
                <a:ea typeface="Osaka" pitchFamily="-65" charset="-128"/>
              </a:defRPr>
            </a:lvl1pPr>
            <a:lvl2pPr marL="37931725" indent="-37474525">
              <a:tabLst>
                <a:tab pos="476250" algn="l"/>
                <a:tab pos="1619250" algn="l"/>
              </a:tabLst>
              <a:defRPr sz="2400">
                <a:solidFill>
                  <a:schemeClr val="tx1"/>
                </a:solidFill>
                <a:latin typeface="Times" panose="02020603050405020304" pitchFamily="18" charset="0"/>
                <a:ea typeface="Osaka" pitchFamily="-65" charset="-128"/>
              </a:defRPr>
            </a:lvl2pPr>
            <a:lvl3pPr>
              <a:tabLst>
                <a:tab pos="476250" algn="l"/>
                <a:tab pos="1619250" algn="l"/>
              </a:tabLst>
              <a:defRPr sz="2400">
                <a:solidFill>
                  <a:schemeClr val="tx1"/>
                </a:solidFill>
                <a:latin typeface="Times" panose="02020603050405020304" pitchFamily="18" charset="0"/>
                <a:ea typeface="Osaka" pitchFamily="-65" charset="-128"/>
              </a:defRPr>
            </a:lvl3pPr>
            <a:lvl4pPr>
              <a:tabLst>
                <a:tab pos="476250" algn="l"/>
                <a:tab pos="1619250" algn="l"/>
              </a:tabLst>
              <a:defRPr sz="2400">
                <a:solidFill>
                  <a:schemeClr val="tx1"/>
                </a:solidFill>
                <a:latin typeface="Times" panose="02020603050405020304" pitchFamily="18" charset="0"/>
                <a:ea typeface="Osaka" pitchFamily="-65" charset="-128"/>
              </a:defRPr>
            </a:lvl4pPr>
            <a:lvl5pPr>
              <a:tabLst>
                <a:tab pos="476250" algn="l"/>
                <a:tab pos="1619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9pPr>
          </a:lstStyle>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Tipo B</a:t>
            </a:r>
          </a:p>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Articular parcial</a:t>
            </a:r>
          </a:p>
        </p:txBody>
      </p:sp>
      <p:grpSp>
        <p:nvGrpSpPr>
          <p:cNvPr id="39940" name="Group 11"/>
          <p:cNvGrpSpPr>
            <a:grpSpLocks/>
          </p:cNvGrpSpPr>
          <p:nvPr/>
        </p:nvGrpSpPr>
        <p:grpSpPr bwMode="auto">
          <a:xfrm>
            <a:off x="4656138" y="852489"/>
            <a:ext cx="1733550" cy="1208087"/>
            <a:chOff x="2220" y="445"/>
            <a:chExt cx="1092" cy="761"/>
          </a:xfrm>
        </p:grpSpPr>
        <p:pic>
          <p:nvPicPr>
            <p:cNvPr id="39997" name="Picture 12" descr="23-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 y="445"/>
              <a:ext cx="744"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98" name="Text Box 13"/>
            <p:cNvSpPr txBox="1">
              <a:spLocks noChangeArrowheads="1"/>
            </p:cNvSpPr>
            <p:nvPr/>
          </p:nvSpPr>
          <p:spPr bwMode="auto">
            <a:xfrm>
              <a:off x="2832" y="57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00FF00"/>
                  </a:solidFill>
                  <a:latin typeface="Arial" panose="020B0604020202020204" pitchFamily="34" charset="0"/>
                </a:rPr>
                <a:t>A1</a:t>
              </a:r>
              <a:endParaRPr kumimoji="1" lang="en-US" altLang="es-MX" b="1">
                <a:solidFill>
                  <a:srgbClr val="00FF00"/>
                </a:solidFill>
                <a:latin typeface="Times New Roman" panose="02020603050405020304" pitchFamily="18" charset="0"/>
              </a:endParaRPr>
            </a:p>
          </p:txBody>
        </p:sp>
      </p:grpSp>
      <p:grpSp>
        <p:nvGrpSpPr>
          <p:cNvPr id="39941" name="Group 14"/>
          <p:cNvGrpSpPr>
            <a:grpSpLocks/>
          </p:cNvGrpSpPr>
          <p:nvPr/>
        </p:nvGrpSpPr>
        <p:grpSpPr bwMode="auto">
          <a:xfrm>
            <a:off x="6858000" y="838201"/>
            <a:ext cx="1752600" cy="1211263"/>
            <a:chOff x="3408" y="444"/>
            <a:chExt cx="1104" cy="763"/>
          </a:xfrm>
        </p:grpSpPr>
        <p:pic>
          <p:nvPicPr>
            <p:cNvPr id="39995" name="Picture 15" descr="23-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 y="444"/>
              <a:ext cx="768" cy="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96" name="Text Box 16"/>
            <p:cNvSpPr txBox="1">
              <a:spLocks noChangeArrowheads="1"/>
            </p:cNvSpPr>
            <p:nvPr/>
          </p:nvSpPr>
          <p:spPr bwMode="auto">
            <a:xfrm>
              <a:off x="4032" y="57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6600"/>
                  </a:solidFill>
                  <a:latin typeface="Arial" panose="020B0604020202020204" pitchFamily="34" charset="0"/>
                </a:rPr>
                <a:t>A2</a:t>
              </a:r>
              <a:endParaRPr kumimoji="1" lang="en-US" altLang="es-MX" b="1">
                <a:solidFill>
                  <a:srgbClr val="FF6600"/>
                </a:solidFill>
                <a:latin typeface="Times New Roman" panose="02020603050405020304" pitchFamily="18" charset="0"/>
              </a:endParaRPr>
            </a:p>
          </p:txBody>
        </p:sp>
      </p:grpSp>
      <p:grpSp>
        <p:nvGrpSpPr>
          <p:cNvPr id="39942" name="Group 17"/>
          <p:cNvGrpSpPr>
            <a:grpSpLocks/>
          </p:cNvGrpSpPr>
          <p:nvPr/>
        </p:nvGrpSpPr>
        <p:grpSpPr bwMode="auto">
          <a:xfrm>
            <a:off x="9009064" y="841375"/>
            <a:ext cx="1697037" cy="1208088"/>
            <a:chOff x="4715" y="445"/>
            <a:chExt cx="1069" cy="761"/>
          </a:xfrm>
        </p:grpSpPr>
        <p:pic>
          <p:nvPicPr>
            <p:cNvPr id="39993" name="Picture 18" descr="23-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 y="445"/>
              <a:ext cx="746" cy="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94" name="Text Box 19"/>
            <p:cNvSpPr txBox="1">
              <a:spLocks noChangeArrowheads="1"/>
            </p:cNvSpPr>
            <p:nvPr/>
          </p:nvSpPr>
          <p:spPr bwMode="auto">
            <a:xfrm>
              <a:off x="5304" y="576"/>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3300"/>
                  </a:solidFill>
                  <a:latin typeface="Arial" panose="020B0604020202020204" pitchFamily="34" charset="0"/>
                </a:rPr>
                <a:t>A3</a:t>
              </a:r>
              <a:endParaRPr kumimoji="1" lang="en-US" altLang="es-MX" b="1">
                <a:solidFill>
                  <a:srgbClr val="FF3300"/>
                </a:solidFill>
                <a:latin typeface="Times New Roman" panose="02020603050405020304" pitchFamily="18" charset="0"/>
              </a:endParaRPr>
            </a:p>
          </p:txBody>
        </p:sp>
      </p:grpSp>
      <p:grpSp>
        <p:nvGrpSpPr>
          <p:cNvPr id="39943" name="Group 20"/>
          <p:cNvGrpSpPr>
            <a:grpSpLocks/>
          </p:cNvGrpSpPr>
          <p:nvPr/>
        </p:nvGrpSpPr>
        <p:grpSpPr bwMode="auto">
          <a:xfrm>
            <a:off x="4648200" y="2819401"/>
            <a:ext cx="1981200" cy="1381125"/>
            <a:chOff x="2160" y="1884"/>
            <a:chExt cx="1248" cy="870"/>
          </a:xfrm>
        </p:grpSpPr>
        <p:grpSp>
          <p:nvGrpSpPr>
            <p:cNvPr id="39989" name="Group 21"/>
            <p:cNvGrpSpPr>
              <a:grpSpLocks/>
            </p:cNvGrpSpPr>
            <p:nvPr/>
          </p:nvGrpSpPr>
          <p:grpSpPr bwMode="auto">
            <a:xfrm>
              <a:off x="2160" y="1884"/>
              <a:ext cx="864" cy="870"/>
              <a:chOff x="2160" y="1980"/>
              <a:chExt cx="864" cy="870"/>
            </a:xfrm>
          </p:grpSpPr>
          <p:pic>
            <p:nvPicPr>
              <p:cNvPr id="39991" name="Picture 22" descr="23-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 y="1980"/>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92" name="Rectangle 23"/>
              <p:cNvSpPr>
                <a:spLocks noChangeArrowheads="1"/>
              </p:cNvSpPr>
              <p:nvPr/>
            </p:nvSpPr>
            <p:spPr bwMode="auto">
              <a:xfrm>
                <a:off x="2352" y="2658"/>
                <a:ext cx="28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sp>
          <p:nvSpPr>
            <p:cNvPr id="39990" name="Text Box 24"/>
            <p:cNvSpPr txBox="1">
              <a:spLocks noChangeArrowheads="1"/>
            </p:cNvSpPr>
            <p:nvPr/>
          </p:nvSpPr>
          <p:spPr bwMode="auto">
            <a:xfrm>
              <a:off x="2928" y="196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00FF00"/>
                  </a:solidFill>
                  <a:latin typeface="Arial" panose="020B0604020202020204" pitchFamily="34" charset="0"/>
                </a:rPr>
                <a:t>B1</a:t>
              </a:r>
              <a:endParaRPr kumimoji="1" lang="en-US" altLang="es-MX" b="1">
                <a:solidFill>
                  <a:srgbClr val="00FF00"/>
                </a:solidFill>
                <a:latin typeface="Times New Roman" panose="02020603050405020304" pitchFamily="18" charset="0"/>
              </a:endParaRPr>
            </a:p>
          </p:txBody>
        </p:sp>
      </p:grpSp>
      <p:grpSp>
        <p:nvGrpSpPr>
          <p:cNvPr id="39944" name="Group 79"/>
          <p:cNvGrpSpPr>
            <a:grpSpLocks/>
          </p:cNvGrpSpPr>
          <p:nvPr/>
        </p:nvGrpSpPr>
        <p:grpSpPr bwMode="auto">
          <a:xfrm>
            <a:off x="9005889" y="2743200"/>
            <a:ext cx="1190625" cy="1371600"/>
            <a:chOff x="4713" y="1818"/>
            <a:chExt cx="750" cy="864"/>
          </a:xfrm>
        </p:grpSpPr>
        <p:pic>
          <p:nvPicPr>
            <p:cNvPr id="39987" name="Picture 27" descr="23-B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 y="1818"/>
              <a:ext cx="75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8" name="Rectangle 28"/>
            <p:cNvSpPr>
              <a:spLocks noChangeArrowheads="1"/>
            </p:cNvSpPr>
            <p:nvPr/>
          </p:nvSpPr>
          <p:spPr bwMode="auto">
            <a:xfrm>
              <a:off x="4941" y="2478"/>
              <a:ext cx="207" cy="1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sp>
        <p:nvSpPr>
          <p:cNvPr id="39945" name="Text Box 29"/>
          <p:cNvSpPr txBox="1">
            <a:spLocks noChangeArrowheads="1"/>
          </p:cNvSpPr>
          <p:nvPr/>
        </p:nvSpPr>
        <p:spPr bwMode="auto">
          <a:xfrm>
            <a:off x="9944100" y="301942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3300"/>
                </a:solidFill>
                <a:latin typeface="Arial" panose="020B0604020202020204" pitchFamily="34" charset="0"/>
              </a:rPr>
              <a:t>B3</a:t>
            </a:r>
            <a:endParaRPr kumimoji="1" lang="en-US" altLang="es-MX" b="1">
              <a:solidFill>
                <a:srgbClr val="FF3300"/>
              </a:solidFill>
              <a:latin typeface="Times New Roman" panose="02020603050405020304" pitchFamily="18" charset="0"/>
            </a:endParaRPr>
          </a:p>
        </p:txBody>
      </p:sp>
      <p:grpSp>
        <p:nvGrpSpPr>
          <p:cNvPr id="39946" name="Group 30"/>
          <p:cNvGrpSpPr>
            <a:grpSpLocks/>
          </p:cNvGrpSpPr>
          <p:nvPr/>
        </p:nvGrpSpPr>
        <p:grpSpPr bwMode="auto">
          <a:xfrm>
            <a:off x="6818314" y="2743200"/>
            <a:ext cx="1792287" cy="1524000"/>
            <a:chOff x="3383" y="1884"/>
            <a:chExt cx="1129" cy="960"/>
          </a:xfrm>
        </p:grpSpPr>
        <p:grpSp>
          <p:nvGrpSpPr>
            <p:cNvPr id="39983" name="Group 31"/>
            <p:cNvGrpSpPr>
              <a:grpSpLocks/>
            </p:cNvGrpSpPr>
            <p:nvPr/>
          </p:nvGrpSpPr>
          <p:grpSpPr bwMode="auto">
            <a:xfrm>
              <a:off x="3383" y="1884"/>
              <a:ext cx="819" cy="960"/>
              <a:chOff x="3383" y="1980"/>
              <a:chExt cx="819" cy="960"/>
            </a:xfrm>
          </p:grpSpPr>
          <p:pic>
            <p:nvPicPr>
              <p:cNvPr id="39985" name="Picture 32" descr="23-B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3" y="1980"/>
                <a:ext cx="819"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6" name="Rectangle 33"/>
              <p:cNvSpPr>
                <a:spLocks noChangeArrowheads="1"/>
              </p:cNvSpPr>
              <p:nvPr/>
            </p:nvSpPr>
            <p:spPr bwMode="auto">
              <a:xfrm>
                <a:off x="3696" y="2736"/>
                <a:ext cx="28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sp>
          <p:nvSpPr>
            <p:cNvPr id="39984" name="Text Box 34"/>
            <p:cNvSpPr txBox="1">
              <a:spLocks noChangeArrowheads="1"/>
            </p:cNvSpPr>
            <p:nvPr/>
          </p:nvSpPr>
          <p:spPr bwMode="auto">
            <a:xfrm>
              <a:off x="4032" y="1968"/>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6600"/>
                  </a:solidFill>
                  <a:latin typeface="Arial" panose="020B0604020202020204" pitchFamily="34" charset="0"/>
                </a:rPr>
                <a:t>B2</a:t>
              </a:r>
              <a:endParaRPr kumimoji="1" lang="en-US" altLang="es-MX" b="1">
                <a:solidFill>
                  <a:srgbClr val="FF6600"/>
                </a:solidFill>
                <a:latin typeface="Times New Roman" panose="02020603050405020304" pitchFamily="18" charset="0"/>
              </a:endParaRPr>
            </a:p>
          </p:txBody>
        </p:sp>
      </p:grpSp>
      <p:sp>
        <p:nvSpPr>
          <p:cNvPr id="39947" name="Text Box 36"/>
          <p:cNvSpPr txBox="1">
            <a:spLocks noChangeArrowheads="1"/>
          </p:cNvSpPr>
          <p:nvPr/>
        </p:nvSpPr>
        <p:spPr bwMode="auto">
          <a:xfrm>
            <a:off x="4876800" y="220503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ea typeface="ＭＳ Ｐゴシック" panose="020B0600070205080204" pitchFamily="34" charset="-128"/>
              </a:rPr>
              <a:t>sagital</a:t>
            </a:r>
          </a:p>
        </p:txBody>
      </p:sp>
      <p:sp>
        <p:nvSpPr>
          <p:cNvPr id="39948" name="Text Box 37"/>
          <p:cNvSpPr txBox="1">
            <a:spLocks noChangeArrowheads="1"/>
          </p:cNvSpPr>
          <p:nvPr/>
        </p:nvSpPr>
        <p:spPr bwMode="auto">
          <a:xfrm>
            <a:off x="8039100" y="220503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frontal</a:t>
            </a:r>
          </a:p>
        </p:txBody>
      </p:sp>
      <p:sp>
        <p:nvSpPr>
          <p:cNvPr id="39949" name="AutoShape 38"/>
          <p:cNvSpPr>
            <a:spLocks/>
          </p:cNvSpPr>
          <p:nvPr/>
        </p:nvSpPr>
        <p:spPr bwMode="auto">
          <a:xfrm rot="16200000">
            <a:off x="8439150" y="1079500"/>
            <a:ext cx="152400" cy="3124200"/>
          </a:xfrm>
          <a:prstGeom prst="rightBracket">
            <a:avLst>
              <a:gd name="adj" fmla="val 170833"/>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nvGrpSpPr>
          <p:cNvPr id="10" name="Group 39"/>
          <p:cNvGrpSpPr>
            <a:grpSpLocks/>
          </p:cNvGrpSpPr>
          <p:nvPr/>
        </p:nvGrpSpPr>
        <p:grpSpPr bwMode="auto">
          <a:xfrm>
            <a:off x="6816725" y="1952626"/>
            <a:ext cx="3505200" cy="396875"/>
            <a:chOff x="3456" y="960"/>
            <a:chExt cx="2208" cy="250"/>
          </a:xfrm>
        </p:grpSpPr>
        <p:sp>
          <p:nvSpPr>
            <p:cNvPr id="39981" name="Text Box 40"/>
            <p:cNvSpPr txBox="1">
              <a:spLocks noChangeArrowheads="1"/>
            </p:cNvSpPr>
            <p:nvPr/>
          </p:nvSpPr>
          <p:spPr bwMode="auto">
            <a:xfrm>
              <a:off x="4656" y="960"/>
              <a:ext cx="10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multifrag.</a:t>
              </a:r>
            </a:p>
          </p:txBody>
        </p:sp>
        <p:sp>
          <p:nvSpPr>
            <p:cNvPr id="39982" name="Text Box 41"/>
            <p:cNvSpPr txBox="1">
              <a:spLocks noChangeArrowheads="1"/>
            </p:cNvSpPr>
            <p:nvPr/>
          </p:nvSpPr>
          <p:spPr bwMode="auto">
            <a:xfrm>
              <a:off x="3456" y="960"/>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simple</a:t>
              </a:r>
            </a:p>
          </p:txBody>
        </p:sp>
      </p:grpSp>
      <p:sp>
        <p:nvSpPr>
          <p:cNvPr id="39951" name="Text Box 43"/>
          <p:cNvSpPr txBox="1">
            <a:spLocks noChangeArrowheads="1"/>
          </p:cNvSpPr>
          <p:nvPr/>
        </p:nvSpPr>
        <p:spPr bwMode="auto">
          <a:xfrm>
            <a:off x="7924800" y="395605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borde</a:t>
            </a:r>
          </a:p>
        </p:txBody>
      </p:sp>
      <p:sp>
        <p:nvSpPr>
          <p:cNvPr id="39952" name="Text Box 44"/>
          <p:cNvSpPr txBox="1">
            <a:spLocks noChangeArrowheads="1"/>
          </p:cNvSpPr>
          <p:nvPr/>
        </p:nvSpPr>
        <p:spPr bwMode="auto">
          <a:xfrm>
            <a:off x="8401050" y="4184651"/>
            <a:ext cx="2266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1800">
                <a:latin typeface="Arial" panose="020B0604020202020204" pitchFamily="34" charset="0"/>
              </a:rPr>
              <a:t>palmar (invertida-B)</a:t>
            </a:r>
            <a:r>
              <a:rPr kumimoji="1" lang="es-ES_tradnl" altLang="es-MX" sz="1800">
                <a:solidFill>
                  <a:schemeClr val="bg1"/>
                </a:solidFill>
                <a:latin typeface="Arial" panose="020B0604020202020204" pitchFamily="34" charset="0"/>
              </a:rPr>
              <a:t>)</a:t>
            </a:r>
          </a:p>
        </p:txBody>
      </p:sp>
      <p:sp>
        <p:nvSpPr>
          <p:cNvPr id="39953" name="Text Box 45"/>
          <p:cNvSpPr txBox="1">
            <a:spLocks noChangeArrowheads="1"/>
          </p:cNvSpPr>
          <p:nvPr/>
        </p:nvSpPr>
        <p:spPr bwMode="auto">
          <a:xfrm>
            <a:off x="6118225" y="4184651"/>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1800">
                <a:latin typeface="Arial" panose="020B0604020202020204" pitchFamily="34" charset="0"/>
              </a:rPr>
              <a:t>dorsal </a:t>
            </a:r>
            <a:r>
              <a:rPr kumimoji="1" lang="es-ES_tradnl" altLang="es-MX" sz="1800">
                <a:solidFill>
                  <a:schemeClr val="bg1"/>
                </a:solidFill>
                <a:latin typeface="Arial" panose="020B0604020202020204" pitchFamily="34" charset="0"/>
              </a:rPr>
              <a:t>(</a:t>
            </a:r>
            <a:r>
              <a:rPr kumimoji="1" lang="es-ES_tradnl" altLang="es-MX" sz="1800">
                <a:latin typeface="Arial" panose="020B0604020202020204" pitchFamily="34" charset="0"/>
              </a:rPr>
              <a:t>Barton</a:t>
            </a:r>
            <a:r>
              <a:rPr kumimoji="1" lang="es-ES_tradnl" altLang="es-MX" sz="1800">
                <a:solidFill>
                  <a:schemeClr val="bg1"/>
                </a:solidFill>
                <a:latin typeface="Arial" panose="020B0604020202020204" pitchFamily="34" charset="0"/>
              </a:rPr>
              <a:t>)</a:t>
            </a:r>
          </a:p>
        </p:txBody>
      </p:sp>
      <p:grpSp>
        <p:nvGrpSpPr>
          <p:cNvPr id="39954" name="Group 46"/>
          <p:cNvGrpSpPr>
            <a:grpSpLocks/>
          </p:cNvGrpSpPr>
          <p:nvPr/>
        </p:nvGrpSpPr>
        <p:grpSpPr bwMode="auto">
          <a:xfrm>
            <a:off x="4656139" y="4897439"/>
            <a:ext cx="2105025" cy="1411287"/>
            <a:chOff x="2112" y="3276"/>
            <a:chExt cx="1326" cy="889"/>
          </a:xfrm>
        </p:grpSpPr>
        <p:grpSp>
          <p:nvGrpSpPr>
            <p:cNvPr id="39977" name="Group 47"/>
            <p:cNvGrpSpPr>
              <a:grpSpLocks/>
            </p:cNvGrpSpPr>
            <p:nvPr/>
          </p:nvGrpSpPr>
          <p:grpSpPr bwMode="auto">
            <a:xfrm>
              <a:off x="2112" y="3276"/>
              <a:ext cx="960" cy="889"/>
              <a:chOff x="2112" y="3324"/>
              <a:chExt cx="960" cy="889"/>
            </a:xfrm>
          </p:grpSpPr>
          <p:pic>
            <p:nvPicPr>
              <p:cNvPr id="39979" name="Picture 48" descr="23-C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2" y="3324"/>
                <a:ext cx="960"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0" name="Rectangle 49"/>
              <p:cNvSpPr>
                <a:spLocks noChangeArrowheads="1"/>
              </p:cNvSpPr>
              <p:nvPr/>
            </p:nvSpPr>
            <p:spPr bwMode="auto">
              <a:xfrm>
                <a:off x="2544" y="3990"/>
                <a:ext cx="28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sp>
          <p:nvSpPr>
            <p:cNvPr id="39978" name="Text Box 50"/>
            <p:cNvSpPr txBox="1">
              <a:spLocks noChangeArrowheads="1"/>
            </p:cNvSpPr>
            <p:nvPr/>
          </p:nvSpPr>
          <p:spPr bwMode="auto">
            <a:xfrm>
              <a:off x="2958" y="336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00FF00"/>
                  </a:solidFill>
                  <a:latin typeface="Arial" panose="020B0604020202020204" pitchFamily="34" charset="0"/>
                </a:rPr>
                <a:t>C1</a:t>
              </a:r>
              <a:endParaRPr kumimoji="1" lang="en-US" altLang="es-MX" b="1">
                <a:solidFill>
                  <a:srgbClr val="00FF00"/>
                </a:solidFill>
                <a:latin typeface="Times New Roman" panose="02020603050405020304" pitchFamily="18" charset="0"/>
              </a:endParaRPr>
            </a:p>
          </p:txBody>
        </p:sp>
      </p:grpSp>
      <p:grpSp>
        <p:nvGrpSpPr>
          <p:cNvPr id="39955" name="Group 56"/>
          <p:cNvGrpSpPr>
            <a:grpSpLocks/>
          </p:cNvGrpSpPr>
          <p:nvPr/>
        </p:nvGrpSpPr>
        <p:grpSpPr bwMode="auto">
          <a:xfrm>
            <a:off x="6705600" y="4868863"/>
            <a:ext cx="2133600" cy="1428750"/>
            <a:chOff x="3312" y="3276"/>
            <a:chExt cx="1344" cy="900"/>
          </a:xfrm>
        </p:grpSpPr>
        <p:grpSp>
          <p:nvGrpSpPr>
            <p:cNvPr id="39973" name="Group 57"/>
            <p:cNvGrpSpPr>
              <a:grpSpLocks/>
            </p:cNvGrpSpPr>
            <p:nvPr/>
          </p:nvGrpSpPr>
          <p:grpSpPr bwMode="auto">
            <a:xfrm>
              <a:off x="3312" y="3276"/>
              <a:ext cx="960" cy="900"/>
              <a:chOff x="3312" y="3324"/>
              <a:chExt cx="960" cy="900"/>
            </a:xfrm>
          </p:grpSpPr>
          <p:pic>
            <p:nvPicPr>
              <p:cNvPr id="39975" name="Picture 58" descr="23-C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2" y="3324"/>
                <a:ext cx="9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6" name="Rectangle 59"/>
              <p:cNvSpPr>
                <a:spLocks noChangeArrowheads="1"/>
              </p:cNvSpPr>
              <p:nvPr/>
            </p:nvSpPr>
            <p:spPr bwMode="auto">
              <a:xfrm>
                <a:off x="3600" y="3984"/>
                <a:ext cx="288" cy="1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sp>
          <p:nvSpPr>
            <p:cNvPr id="39974" name="Text Box 60"/>
            <p:cNvSpPr txBox="1">
              <a:spLocks noChangeArrowheads="1"/>
            </p:cNvSpPr>
            <p:nvPr/>
          </p:nvSpPr>
          <p:spPr bwMode="auto">
            <a:xfrm>
              <a:off x="4176" y="336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6600"/>
                  </a:solidFill>
                  <a:latin typeface="Arial" panose="020B0604020202020204" pitchFamily="34" charset="0"/>
                </a:rPr>
                <a:t>C2</a:t>
              </a:r>
              <a:endParaRPr kumimoji="1" lang="en-US" altLang="es-MX" b="1">
                <a:solidFill>
                  <a:srgbClr val="FF6600"/>
                </a:solidFill>
                <a:latin typeface="Times New Roman" panose="02020603050405020304" pitchFamily="18" charset="0"/>
              </a:endParaRPr>
            </a:p>
          </p:txBody>
        </p:sp>
      </p:grpSp>
      <p:sp>
        <p:nvSpPr>
          <p:cNvPr id="39956" name="Text Box 62"/>
          <p:cNvSpPr txBox="1">
            <a:spLocks noChangeArrowheads="1"/>
          </p:cNvSpPr>
          <p:nvPr/>
        </p:nvSpPr>
        <p:spPr bwMode="auto">
          <a:xfrm>
            <a:off x="4724400" y="368301"/>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c</a:t>
            </a:r>
            <a:r>
              <a:rPr kumimoji="1" lang="es-ES_tradnl" altLang="ja-JP" sz="2000">
                <a:latin typeface="Arial" panose="020B0604020202020204" pitchFamily="34" charset="0"/>
              </a:rPr>
              <a:t>úbito</a:t>
            </a:r>
            <a:endParaRPr kumimoji="1" lang="es-ES_tradnl" altLang="es-MX" sz="2000">
              <a:latin typeface="Arial" panose="020B0604020202020204" pitchFamily="34" charset="0"/>
            </a:endParaRPr>
          </a:p>
        </p:txBody>
      </p:sp>
      <p:sp>
        <p:nvSpPr>
          <p:cNvPr id="39957" name="Text Box 63"/>
          <p:cNvSpPr txBox="1">
            <a:spLocks noChangeArrowheads="1"/>
          </p:cNvSpPr>
          <p:nvPr/>
        </p:nvSpPr>
        <p:spPr bwMode="auto">
          <a:xfrm>
            <a:off x="7543800" y="368301"/>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radio</a:t>
            </a:r>
          </a:p>
        </p:txBody>
      </p:sp>
      <p:sp>
        <p:nvSpPr>
          <p:cNvPr id="39958" name="AutoShape 64"/>
          <p:cNvSpPr>
            <a:spLocks/>
          </p:cNvSpPr>
          <p:nvPr/>
        </p:nvSpPr>
        <p:spPr bwMode="auto">
          <a:xfrm rot="16200000">
            <a:off x="8467725" y="-801687"/>
            <a:ext cx="152400" cy="3124200"/>
          </a:xfrm>
          <a:prstGeom prst="rightBracket">
            <a:avLst>
              <a:gd name="adj" fmla="val 170833"/>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grpSp>
        <p:nvGrpSpPr>
          <p:cNvPr id="15" name="Group 65"/>
          <p:cNvGrpSpPr>
            <a:grpSpLocks/>
          </p:cNvGrpSpPr>
          <p:nvPr/>
        </p:nvGrpSpPr>
        <p:grpSpPr bwMode="auto">
          <a:xfrm>
            <a:off x="4727575" y="6237289"/>
            <a:ext cx="3657600" cy="625475"/>
            <a:chOff x="1968" y="3888"/>
            <a:chExt cx="2304" cy="394"/>
          </a:xfrm>
        </p:grpSpPr>
        <p:sp>
          <p:nvSpPr>
            <p:cNvPr id="39970" name="Text Box 66"/>
            <p:cNvSpPr txBox="1">
              <a:spLocks noChangeArrowheads="1"/>
            </p:cNvSpPr>
            <p:nvPr/>
          </p:nvSpPr>
          <p:spPr bwMode="auto">
            <a:xfrm>
              <a:off x="2160" y="3888"/>
              <a:ext cx="17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metafisaria</a:t>
              </a:r>
            </a:p>
          </p:txBody>
        </p:sp>
        <p:sp>
          <p:nvSpPr>
            <p:cNvPr id="39971" name="Text Box 67"/>
            <p:cNvSpPr txBox="1">
              <a:spLocks noChangeArrowheads="1"/>
            </p:cNvSpPr>
            <p:nvPr/>
          </p:nvSpPr>
          <p:spPr bwMode="auto">
            <a:xfrm>
              <a:off x="1968" y="4032"/>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simple</a:t>
              </a:r>
            </a:p>
          </p:txBody>
        </p:sp>
        <p:sp>
          <p:nvSpPr>
            <p:cNvPr id="39972" name="Text Box 68"/>
            <p:cNvSpPr txBox="1">
              <a:spLocks noChangeArrowheads="1"/>
            </p:cNvSpPr>
            <p:nvPr/>
          </p:nvSpPr>
          <p:spPr bwMode="auto">
            <a:xfrm>
              <a:off x="3264" y="4032"/>
              <a:ext cx="10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multifrag.</a:t>
              </a:r>
            </a:p>
          </p:txBody>
        </p:sp>
      </p:grpSp>
      <p:sp>
        <p:nvSpPr>
          <p:cNvPr id="39960" name="Text Box 70"/>
          <p:cNvSpPr txBox="1">
            <a:spLocks noChangeArrowheads="1"/>
          </p:cNvSpPr>
          <p:nvPr/>
        </p:nvSpPr>
        <p:spPr bwMode="auto">
          <a:xfrm>
            <a:off x="4953000" y="4437064"/>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spcBef>
                <a:spcPct val="50000"/>
              </a:spcBef>
            </a:pPr>
            <a:r>
              <a:rPr kumimoji="1" lang="es-ES_tradnl" altLang="es-MX" sz="2000">
                <a:latin typeface="Arial" panose="020B0604020202020204" pitchFamily="34" charset="0"/>
              </a:rPr>
              <a:t>articular simple</a:t>
            </a:r>
          </a:p>
        </p:txBody>
      </p:sp>
      <p:sp>
        <p:nvSpPr>
          <p:cNvPr id="39961" name="Text Box 71"/>
          <p:cNvSpPr txBox="1">
            <a:spLocks noChangeArrowheads="1"/>
          </p:cNvSpPr>
          <p:nvPr/>
        </p:nvSpPr>
        <p:spPr bwMode="auto">
          <a:xfrm>
            <a:off x="8229600" y="4572001"/>
            <a:ext cx="2743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algn="ctr" eaLnBrk="1" hangingPunct="1">
              <a:lnSpc>
                <a:spcPct val="80000"/>
              </a:lnSpc>
            </a:pPr>
            <a:r>
              <a:rPr kumimoji="1" lang="es-ES_tradnl" altLang="es-MX" sz="2000">
                <a:latin typeface="Arial" panose="020B0604020202020204" pitchFamily="34" charset="0"/>
              </a:rPr>
              <a:t>articular </a:t>
            </a:r>
          </a:p>
          <a:p>
            <a:pPr algn="ctr" eaLnBrk="1" hangingPunct="1">
              <a:lnSpc>
                <a:spcPct val="80000"/>
              </a:lnSpc>
            </a:pPr>
            <a:r>
              <a:rPr kumimoji="1" lang="es-ES_tradnl" altLang="es-MX" sz="2000">
                <a:latin typeface="Arial" panose="020B0604020202020204" pitchFamily="34" charset="0"/>
              </a:rPr>
              <a:t>multifrag.</a:t>
            </a:r>
          </a:p>
        </p:txBody>
      </p:sp>
      <p:sp>
        <p:nvSpPr>
          <p:cNvPr id="39962" name="AutoShape 72"/>
          <p:cNvSpPr>
            <a:spLocks/>
          </p:cNvSpPr>
          <p:nvPr/>
        </p:nvSpPr>
        <p:spPr bwMode="auto">
          <a:xfrm rot="16200000">
            <a:off x="6383338" y="3114676"/>
            <a:ext cx="149225" cy="3505200"/>
          </a:xfrm>
          <a:prstGeom prst="rightBracket">
            <a:avLst>
              <a:gd name="adj" fmla="val 195745"/>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endParaRPr lang="en-US" altLang="es-MX"/>
          </a:p>
        </p:txBody>
      </p:sp>
      <p:sp>
        <p:nvSpPr>
          <p:cNvPr id="39963" name="Line 73"/>
          <p:cNvSpPr>
            <a:spLocks noChangeShapeType="1"/>
          </p:cNvSpPr>
          <p:nvPr/>
        </p:nvSpPr>
        <p:spPr bwMode="auto">
          <a:xfrm>
            <a:off x="4191000" y="0"/>
            <a:ext cx="0" cy="68580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MX"/>
          </a:p>
        </p:txBody>
      </p:sp>
      <p:sp>
        <p:nvSpPr>
          <p:cNvPr id="39964" name="Line 74"/>
          <p:cNvSpPr>
            <a:spLocks noChangeShapeType="1"/>
          </p:cNvSpPr>
          <p:nvPr/>
        </p:nvSpPr>
        <p:spPr bwMode="auto">
          <a:xfrm rot="16200000">
            <a:off x="6286500" y="-2095500"/>
            <a:ext cx="0" cy="87630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MX"/>
          </a:p>
        </p:txBody>
      </p:sp>
      <p:sp>
        <p:nvSpPr>
          <p:cNvPr id="39965" name="Line 75"/>
          <p:cNvSpPr>
            <a:spLocks noChangeShapeType="1"/>
          </p:cNvSpPr>
          <p:nvPr/>
        </p:nvSpPr>
        <p:spPr bwMode="auto">
          <a:xfrm rot="16200000">
            <a:off x="6286500" y="127000"/>
            <a:ext cx="0" cy="87630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s-MX"/>
          </a:p>
        </p:txBody>
      </p:sp>
      <p:grpSp>
        <p:nvGrpSpPr>
          <p:cNvPr id="39966" name="Group 77"/>
          <p:cNvGrpSpPr>
            <a:grpSpLocks/>
          </p:cNvGrpSpPr>
          <p:nvPr/>
        </p:nvGrpSpPr>
        <p:grpSpPr bwMode="auto">
          <a:xfrm>
            <a:off x="8832851" y="5157788"/>
            <a:ext cx="1985963" cy="1071562"/>
            <a:chOff x="4604" y="3294"/>
            <a:chExt cx="1251" cy="675"/>
          </a:xfrm>
        </p:grpSpPr>
        <p:pic>
          <p:nvPicPr>
            <p:cNvPr id="39968" name="Picture 76" descr="23-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4" y="3294"/>
              <a:ext cx="908"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9" name="Text Box 55"/>
            <p:cNvSpPr txBox="1">
              <a:spLocks noChangeArrowheads="1"/>
            </p:cNvSpPr>
            <p:nvPr/>
          </p:nvSpPr>
          <p:spPr bwMode="auto">
            <a:xfrm>
              <a:off x="5375" y="3360"/>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Osaka" pitchFamily="-65" charset="-128"/>
                </a:defRPr>
              </a:lvl1pPr>
              <a:lvl2pPr marL="37931725" indent="-37474525">
                <a:defRPr sz="2400">
                  <a:solidFill>
                    <a:schemeClr val="tx1"/>
                  </a:solidFill>
                  <a:latin typeface="Times" panose="02020603050405020304" pitchFamily="18" charset="0"/>
                  <a:ea typeface="Osaka" pitchFamily="-65" charset="-128"/>
                </a:defRPr>
              </a:lvl2pPr>
              <a:lvl3pPr>
                <a:defRPr sz="2400">
                  <a:solidFill>
                    <a:schemeClr val="tx1"/>
                  </a:solidFill>
                  <a:latin typeface="Times" panose="02020603050405020304" pitchFamily="18" charset="0"/>
                  <a:ea typeface="Osaka" pitchFamily="-65" charset="-128"/>
                </a:defRPr>
              </a:lvl3pPr>
              <a:lvl4pPr>
                <a:defRPr sz="2400">
                  <a:solidFill>
                    <a:schemeClr val="tx1"/>
                  </a:solidFill>
                  <a:latin typeface="Times" panose="02020603050405020304" pitchFamily="18" charset="0"/>
                  <a:ea typeface="Osaka" pitchFamily="-65" charset="-128"/>
                </a:defRPr>
              </a:lvl4pPr>
              <a:lvl5pPr>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Osaka" pitchFamily="-65" charset="-128"/>
                </a:defRPr>
              </a:lvl9pPr>
            </a:lstStyle>
            <a:p>
              <a:pPr eaLnBrk="1" hangingPunct="1">
                <a:spcBef>
                  <a:spcPct val="50000"/>
                </a:spcBef>
              </a:pPr>
              <a:r>
                <a:rPr kumimoji="1" lang="en-US" altLang="es-MX" b="1">
                  <a:solidFill>
                    <a:srgbClr val="FF3300"/>
                  </a:solidFill>
                  <a:latin typeface="Arial" panose="020B0604020202020204" pitchFamily="34" charset="0"/>
                </a:rPr>
                <a:t>C3</a:t>
              </a:r>
              <a:endParaRPr kumimoji="1" lang="en-US" altLang="es-MX" b="1">
                <a:solidFill>
                  <a:srgbClr val="FF3300"/>
                </a:solidFill>
                <a:latin typeface="Times New Roman" panose="02020603050405020304" pitchFamily="18" charset="0"/>
              </a:endParaRPr>
            </a:p>
          </p:txBody>
        </p:sp>
      </p:grpSp>
      <p:sp>
        <p:nvSpPr>
          <p:cNvPr id="39967" name="Text Box 78"/>
          <p:cNvSpPr txBox="1">
            <a:spLocks noChangeArrowheads="1"/>
          </p:cNvSpPr>
          <p:nvPr/>
        </p:nvSpPr>
        <p:spPr bwMode="auto">
          <a:xfrm>
            <a:off x="1847850" y="5013325"/>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tabLst>
                <a:tab pos="476250" algn="l"/>
                <a:tab pos="1619250" algn="l"/>
              </a:tabLst>
              <a:defRPr sz="2400">
                <a:solidFill>
                  <a:schemeClr val="tx1"/>
                </a:solidFill>
                <a:latin typeface="Times" panose="02020603050405020304" pitchFamily="18" charset="0"/>
                <a:ea typeface="Osaka" pitchFamily="-65" charset="-128"/>
              </a:defRPr>
            </a:lvl1pPr>
            <a:lvl2pPr marL="37931725" indent="-37474525">
              <a:tabLst>
                <a:tab pos="476250" algn="l"/>
                <a:tab pos="1619250" algn="l"/>
              </a:tabLst>
              <a:defRPr sz="2400">
                <a:solidFill>
                  <a:schemeClr val="tx1"/>
                </a:solidFill>
                <a:latin typeface="Times" panose="02020603050405020304" pitchFamily="18" charset="0"/>
                <a:ea typeface="Osaka" pitchFamily="-65" charset="-128"/>
              </a:defRPr>
            </a:lvl2pPr>
            <a:lvl3pPr>
              <a:tabLst>
                <a:tab pos="476250" algn="l"/>
                <a:tab pos="1619250" algn="l"/>
              </a:tabLst>
              <a:defRPr sz="2400">
                <a:solidFill>
                  <a:schemeClr val="tx1"/>
                </a:solidFill>
                <a:latin typeface="Times" panose="02020603050405020304" pitchFamily="18" charset="0"/>
                <a:ea typeface="Osaka" pitchFamily="-65" charset="-128"/>
              </a:defRPr>
            </a:lvl3pPr>
            <a:lvl4pPr>
              <a:tabLst>
                <a:tab pos="476250" algn="l"/>
                <a:tab pos="1619250" algn="l"/>
              </a:tabLst>
              <a:defRPr sz="2400">
                <a:solidFill>
                  <a:schemeClr val="tx1"/>
                </a:solidFill>
                <a:latin typeface="Times" panose="02020603050405020304" pitchFamily="18" charset="0"/>
                <a:ea typeface="Osaka" pitchFamily="-65" charset="-128"/>
              </a:defRPr>
            </a:lvl4pPr>
            <a:lvl5pPr>
              <a:tabLst>
                <a:tab pos="476250" algn="l"/>
                <a:tab pos="1619250" algn="l"/>
              </a:tabLst>
              <a:defRPr sz="2400">
                <a:solidFill>
                  <a:schemeClr val="tx1"/>
                </a:solidFill>
                <a:latin typeface="Times" panose="02020603050405020304" pitchFamily="18" charset="0"/>
                <a:ea typeface="Osaka" pitchFamily="-65" charset="-128"/>
              </a:defRPr>
            </a:lvl5pPr>
            <a:lvl6pPr marL="4572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6pPr>
            <a:lvl7pPr marL="9144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7pPr>
            <a:lvl8pPr marL="13716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8pPr>
            <a:lvl9pPr marL="1828800" eaLnBrk="0" fontAlgn="base" hangingPunct="0">
              <a:spcBef>
                <a:spcPct val="0"/>
              </a:spcBef>
              <a:spcAft>
                <a:spcPct val="0"/>
              </a:spcAft>
              <a:tabLst>
                <a:tab pos="476250" algn="l"/>
                <a:tab pos="1619250" algn="l"/>
              </a:tabLst>
              <a:defRPr sz="2400">
                <a:solidFill>
                  <a:schemeClr val="tx1"/>
                </a:solidFill>
                <a:latin typeface="Times" panose="02020603050405020304" pitchFamily="18" charset="0"/>
                <a:ea typeface="Osaka" pitchFamily="-65" charset="-128"/>
              </a:defRPr>
            </a:lvl9pPr>
          </a:lstStyle>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Tipo C</a:t>
            </a:r>
          </a:p>
          <a:p>
            <a:pPr eaLnBrk="1" hangingPunct="1">
              <a:lnSpc>
                <a:spcPct val="90000"/>
              </a:lnSpc>
            </a:pPr>
            <a:r>
              <a:rPr kumimoji="1" lang="es-ES_tradnl" altLang="ja-JP" sz="2000">
                <a:latin typeface="Arial" panose="020B0604020202020204" pitchFamily="34" charset="0"/>
                <a:ea typeface="ＭＳ Ｐゴシック" panose="020B0600070205080204" pitchFamily="34" charset="-128"/>
              </a:rPr>
              <a:t>Articular completa</a:t>
            </a:r>
          </a:p>
        </p:txBody>
      </p:sp>
    </p:spTree>
    <p:extLst>
      <p:ext uri="{BB962C8B-B14F-4D97-AF65-F5344CB8AC3E}">
        <p14:creationId xmlns:p14="http://schemas.microsoft.com/office/powerpoint/2010/main" val="406140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0065" y="526743"/>
            <a:ext cx="10515600" cy="1325563"/>
          </a:xfrm>
        </p:spPr>
        <p:txBody>
          <a:bodyPr/>
          <a:lstStyle/>
          <a:p>
            <a:r>
              <a:rPr lang="es-MX" dirty="0" smtClean="0"/>
              <a:t>Fracturas del extremo distal del radio</a:t>
            </a:r>
            <a:endParaRPr lang="es-MX" dirty="0"/>
          </a:p>
        </p:txBody>
      </p:sp>
      <p:sp>
        <p:nvSpPr>
          <p:cNvPr id="3" name="Marcador de contenido 2"/>
          <p:cNvSpPr>
            <a:spLocks noGrp="1"/>
          </p:cNvSpPr>
          <p:nvPr>
            <p:ph idx="1"/>
          </p:nvPr>
        </p:nvSpPr>
        <p:spPr>
          <a:xfrm>
            <a:off x="2706691" y="1955409"/>
            <a:ext cx="6722348" cy="389656"/>
          </a:xfrm>
          <a:ln w="34925">
            <a:solidFill>
              <a:srgbClr val="FFC000"/>
            </a:solidFill>
          </a:ln>
        </p:spPr>
        <p:txBody>
          <a:bodyPr>
            <a:normAutofit/>
          </a:bodyPr>
          <a:lstStyle/>
          <a:p>
            <a:pPr marL="0" indent="0">
              <a:buNone/>
            </a:pPr>
            <a:r>
              <a:rPr lang="es-MX" sz="2000" i="1" dirty="0"/>
              <a:t>Para los niños la clasificación mas popularizada es la de </a:t>
            </a:r>
            <a:r>
              <a:rPr lang="es-MX" sz="2000" i="1" dirty="0" err="1" smtClean="0"/>
              <a:t>Salter</a:t>
            </a:r>
            <a:r>
              <a:rPr lang="es-MX" sz="2000" i="1" dirty="0" smtClean="0"/>
              <a:t>.</a:t>
            </a:r>
            <a:endParaRPr lang="es-MX" sz="2000" i="1" dirty="0"/>
          </a:p>
        </p:txBody>
      </p:sp>
      <p:pic>
        <p:nvPicPr>
          <p:cNvPr id="4" name="Imagen 3"/>
          <p:cNvPicPr>
            <a:picLocks noChangeAspect="1"/>
          </p:cNvPicPr>
          <p:nvPr/>
        </p:nvPicPr>
        <p:blipFill>
          <a:blip r:embed="rId2"/>
          <a:stretch>
            <a:fillRect/>
          </a:stretch>
        </p:blipFill>
        <p:spPr>
          <a:xfrm>
            <a:off x="1280327" y="2422666"/>
            <a:ext cx="9575075" cy="4276867"/>
          </a:xfrm>
          <a:prstGeom prst="rect">
            <a:avLst/>
          </a:prstGeom>
        </p:spPr>
      </p:pic>
    </p:spTree>
    <p:extLst>
      <p:ext uri="{BB962C8B-B14F-4D97-AF65-F5344CB8AC3E}">
        <p14:creationId xmlns:p14="http://schemas.microsoft.com/office/powerpoint/2010/main" val="108441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1524000" y="409893"/>
            <a:ext cx="9144000" cy="6096000"/>
          </a:xfrm>
          <a:prstGeom prst="rect">
            <a:avLst/>
          </a:prstGeom>
        </p:spPr>
      </p:pic>
    </p:spTree>
    <p:extLst>
      <p:ext uri="{BB962C8B-B14F-4D97-AF65-F5344CB8AC3E}">
        <p14:creationId xmlns:p14="http://schemas.microsoft.com/office/powerpoint/2010/main" val="419224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Fracturas del extremo distal del radio</a:t>
            </a:r>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1203960" y="1825625"/>
            <a:ext cx="10319657" cy="4896634"/>
          </a:xfrm>
          <a:prstGeom prst="rect">
            <a:avLst/>
          </a:prstGeom>
        </p:spPr>
      </p:pic>
    </p:spTree>
    <p:extLst>
      <p:ext uri="{BB962C8B-B14F-4D97-AF65-F5344CB8AC3E}">
        <p14:creationId xmlns:p14="http://schemas.microsoft.com/office/powerpoint/2010/main" val="16346472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 del escafoides</a:t>
            </a:r>
            <a:endParaRPr lang="es-MX" dirty="0"/>
          </a:p>
        </p:txBody>
      </p:sp>
      <p:pic>
        <p:nvPicPr>
          <p:cNvPr id="3" name="Imagen 2"/>
          <p:cNvPicPr>
            <a:picLocks noChangeAspect="1"/>
          </p:cNvPicPr>
          <p:nvPr/>
        </p:nvPicPr>
        <p:blipFill>
          <a:blip r:embed="rId2"/>
          <a:stretch>
            <a:fillRect/>
          </a:stretch>
        </p:blipFill>
        <p:spPr>
          <a:xfrm>
            <a:off x="5346095" y="1267097"/>
            <a:ext cx="6007705" cy="5590903"/>
          </a:xfrm>
          <a:prstGeom prst="rect">
            <a:avLst/>
          </a:prstGeom>
        </p:spPr>
      </p:pic>
      <p:sp>
        <p:nvSpPr>
          <p:cNvPr id="6" name="Rectángulo 5"/>
          <p:cNvSpPr/>
          <p:nvPr/>
        </p:nvSpPr>
        <p:spPr>
          <a:xfrm>
            <a:off x="838200" y="3323884"/>
            <a:ext cx="4586973" cy="1477328"/>
          </a:xfrm>
          <a:prstGeom prst="rect">
            <a:avLst/>
          </a:prstGeom>
          <a:ln w="38100">
            <a:solidFill>
              <a:schemeClr val="accent2"/>
            </a:solidFill>
          </a:ln>
        </p:spPr>
        <p:txBody>
          <a:bodyPr wrap="square">
            <a:spAutoFit/>
          </a:bodyPr>
          <a:lstStyle/>
          <a:p>
            <a:r>
              <a:rPr lang="es-MX" b="1" i="1" dirty="0">
                <a:latin typeface="Arial" panose="020B0604020202020204" pitchFamily="34" charset="0"/>
              </a:rPr>
              <a:t>Es la fractura carpiana mas frecuente y la mas frecuente </a:t>
            </a:r>
            <a:r>
              <a:rPr lang="es-MX" b="1" i="1" dirty="0" smtClean="0">
                <a:latin typeface="Arial" panose="020B0604020202020204" pitchFamily="34" charset="0"/>
              </a:rPr>
              <a:t>de una </a:t>
            </a:r>
            <a:r>
              <a:rPr lang="es-MX" b="1" i="1" dirty="0">
                <a:latin typeface="Arial" panose="020B0604020202020204" pitchFamily="34" charset="0"/>
              </a:rPr>
              <a:t>fractura oculta</a:t>
            </a:r>
            <a:r>
              <a:rPr lang="es-MX" b="1" i="1" dirty="0" smtClean="0">
                <a:latin typeface="Arial" panose="020B0604020202020204" pitchFamily="34" charset="0"/>
              </a:rPr>
              <a:t>.</a:t>
            </a:r>
          </a:p>
          <a:p>
            <a:r>
              <a:rPr lang="es-MX" i="1" dirty="0" smtClean="0">
                <a:latin typeface="Arial" panose="020B0604020202020204" pitchFamily="34" charset="0"/>
              </a:rPr>
              <a:t>La </a:t>
            </a:r>
            <a:r>
              <a:rPr lang="es-MX" i="1" dirty="0">
                <a:latin typeface="Arial" panose="020B0604020202020204" pitchFamily="34" charset="0"/>
              </a:rPr>
              <a:t>RMN puede revelar las fracturas ocultas con mayor </a:t>
            </a:r>
            <a:r>
              <a:rPr lang="es-MX" i="1" dirty="0" smtClean="0">
                <a:latin typeface="Arial" panose="020B0604020202020204" pitchFamily="34" charset="0"/>
              </a:rPr>
              <a:t>sensibilidad que </a:t>
            </a:r>
            <a:r>
              <a:rPr lang="es-MX" i="1" dirty="0">
                <a:latin typeface="Arial" panose="020B0604020202020204" pitchFamily="34" charset="0"/>
              </a:rPr>
              <a:t>otras pruebas de imagen.</a:t>
            </a:r>
            <a:endParaRPr lang="es-MX" i="1" dirty="0"/>
          </a:p>
        </p:txBody>
      </p:sp>
    </p:spTree>
    <p:extLst>
      <p:ext uri="{BB962C8B-B14F-4D97-AF65-F5344CB8AC3E}">
        <p14:creationId xmlns:p14="http://schemas.microsoft.com/office/powerpoint/2010/main" val="2432280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 del escafoides</a:t>
            </a:r>
            <a:endParaRPr lang="es-MX" dirty="0"/>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stretch>
            <a:fillRect/>
          </a:stretch>
        </p:blipFill>
        <p:spPr>
          <a:xfrm>
            <a:off x="838201" y="1825625"/>
            <a:ext cx="10515600" cy="4688607"/>
          </a:xfrm>
          <a:prstGeom prst="rect">
            <a:avLst/>
          </a:prstGeom>
        </p:spPr>
      </p:pic>
    </p:spTree>
    <p:extLst>
      <p:ext uri="{BB962C8B-B14F-4D97-AF65-F5344CB8AC3E}">
        <p14:creationId xmlns:p14="http://schemas.microsoft.com/office/powerpoint/2010/main" val="41980677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756420" y="1450355"/>
            <a:ext cx="4603810" cy="3959412"/>
          </a:xfrm>
          <a:prstGeom prst="rect">
            <a:avLst/>
          </a:prstGeom>
        </p:spPr>
      </p:pic>
      <p:sp>
        <p:nvSpPr>
          <p:cNvPr id="2" name="Título 1"/>
          <p:cNvSpPr>
            <a:spLocks noGrp="1"/>
          </p:cNvSpPr>
          <p:nvPr>
            <p:ph type="title"/>
          </p:nvPr>
        </p:nvSpPr>
        <p:spPr/>
        <p:txBody>
          <a:bodyPr/>
          <a:lstStyle/>
          <a:p>
            <a:r>
              <a:rPr lang="es-MX" dirty="0" smtClean="0"/>
              <a:t>Fractura del escafoides</a:t>
            </a:r>
            <a:endParaRPr lang="es-MX" dirty="0"/>
          </a:p>
        </p:txBody>
      </p:sp>
      <p:pic>
        <p:nvPicPr>
          <p:cNvPr id="5" name="Imagen 4"/>
          <p:cNvPicPr>
            <a:picLocks noChangeAspect="1"/>
          </p:cNvPicPr>
          <p:nvPr/>
        </p:nvPicPr>
        <p:blipFill>
          <a:blip r:embed="rId3"/>
          <a:stretch>
            <a:fillRect/>
          </a:stretch>
        </p:blipFill>
        <p:spPr>
          <a:xfrm>
            <a:off x="230641" y="1450354"/>
            <a:ext cx="3779656" cy="5032804"/>
          </a:xfrm>
          <a:prstGeom prst="rect">
            <a:avLst/>
          </a:prstGeom>
        </p:spPr>
      </p:pic>
      <p:pic>
        <p:nvPicPr>
          <p:cNvPr id="8" name="Imagen 7"/>
          <p:cNvPicPr>
            <a:picLocks noChangeAspect="1"/>
          </p:cNvPicPr>
          <p:nvPr/>
        </p:nvPicPr>
        <p:blipFill>
          <a:blip r:embed="rId4"/>
          <a:stretch>
            <a:fillRect/>
          </a:stretch>
        </p:blipFill>
        <p:spPr>
          <a:xfrm>
            <a:off x="8068715" y="1450354"/>
            <a:ext cx="3892644" cy="4663063"/>
          </a:xfrm>
          <a:prstGeom prst="rect">
            <a:avLst/>
          </a:prstGeom>
        </p:spPr>
      </p:pic>
      <p:sp>
        <p:nvSpPr>
          <p:cNvPr id="9" name="Rectángulo 8"/>
          <p:cNvSpPr/>
          <p:nvPr/>
        </p:nvSpPr>
        <p:spPr>
          <a:xfrm>
            <a:off x="230640" y="6113418"/>
            <a:ext cx="3779657" cy="6571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Fractura proximal </a:t>
            </a:r>
            <a:r>
              <a:rPr lang="es-MX" dirty="0" err="1" smtClean="0"/>
              <a:t>multifragmentada</a:t>
            </a:r>
            <a:r>
              <a:rPr lang="es-MX" dirty="0" smtClean="0"/>
              <a:t> horizontal de escafoides</a:t>
            </a:r>
            <a:endParaRPr lang="es-MX" dirty="0"/>
          </a:p>
        </p:txBody>
      </p:sp>
      <p:sp>
        <p:nvSpPr>
          <p:cNvPr id="10" name="Rectángulo 9"/>
          <p:cNvSpPr/>
          <p:nvPr/>
        </p:nvSpPr>
        <p:spPr>
          <a:xfrm>
            <a:off x="4010297" y="5356643"/>
            <a:ext cx="4058418" cy="7567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Fractura de cintura horizontal de escafoides  </a:t>
            </a:r>
            <a:endParaRPr lang="es-MX" dirty="0"/>
          </a:p>
        </p:txBody>
      </p:sp>
      <p:sp>
        <p:nvSpPr>
          <p:cNvPr id="11" name="Rectángulo 10"/>
          <p:cNvSpPr/>
          <p:nvPr/>
        </p:nvSpPr>
        <p:spPr>
          <a:xfrm>
            <a:off x="8068714" y="6113417"/>
            <a:ext cx="3892645" cy="4833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Fractura distal transversa de escafoides </a:t>
            </a:r>
            <a:endParaRPr lang="es-MX" dirty="0"/>
          </a:p>
        </p:txBody>
      </p:sp>
    </p:spTree>
    <p:extLst>
      <p:ext uri="{BB962C8B-B14F-4D97-AF65-F5344CB8AC3E}">
        <p14:creationId xmlns:p14="http://schemas.microsoft.com/office/powerpoint/2010/main" val="2983971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Fractura del piramidal</a:t>
            </a:r>
            <a:endParaRPr lang="es-MX" dirty="0"/>
          </a:p>
        </p:txBody>
      </p:sp>
      <p:sp>
        <p:nvSpPr>
          <p:cNvPr id="3" name="Marcador de contenido 2"/>
          <p:cNvSpPr>
            <a:spLocks noGrp="1"/>
          </p:cNvSpPr>
          <p:nvPr>
            <p:ph idx="1"/>
          </p:nvPr>
        </p:nvSpPr>
        <p:spPr>
          <a:xfrm>
            <a:off x="838200" y="1825625"/>
            <a:ext cx="9886406" cy="656318"/>
          </a:xfrm>
        </p:spPr>
        <p:txBody>
          <a:bodyPr>
            <a:normAutofit/>
          </a:bodyPr>
          <a:lstStyle/>
          <a:p>
            <a:r>
              <a:rPr lang="es-MX" sz="2000" dirty="0"/>
              <a:t>Constituyen del 3 % al 4% de las fracturas </a:t>
            </a:r>
            <a:r>
              <a:rPr lang="es-MX" sz="2000" dirty="0" smtClean="0"/>
              <a:t>carpianas, se </a:t>
            </a:r>
            <a:r>
              <a:rPr lang="es-MX" sz="2000" dirty="0"/>
              <a:t>fractura la superficie dorsal.</a:t>
            </a:r>
          </a:p>
        </p:txBody>
      </p:sp>
      <p:pic>
        <p:nvPicPr>
          <p:cNvPr id="5" name="Imagen 4"/>
          <p:cNvPicPr>
            <a:picLocks noChangeAspect="1"/>
          </p:cNvPicPr>
          <p:nvPr/>
        </p:nvPicPr>
        <p:blipFill>
          <a:blip r:embed="rId2"/>
          <a:stretch>
            <a:fillRect/>
          </a:stretch>
        </p:blipFill>
        <p:spPr>
          <a:xfrm>
            <a:off x="2638697" y="2390503"/>
            <a:ext cx="6926563" cy="3862384"/>
          </a:xfrm>
          <a:prstGeom prst="rect">
            <a:avLst/>
          </a:prstGeom>
        </p:spPr>
      </p:pic>
      <p:sp>
        <p:nvSpPr>
          <p:cNvPr id="6" name="Rectángulo 5"/>
          <p:cNvSpPr/>
          <p:nvPr/>
        </p:nvSpPr>
        <p:spPr>
          <a:xfrm>
            <a:off x="3901440" y="6109195"/>
            <a:ext cx="4389120" cy="2873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MX" dirty="0" smtClean="0"/>
              <a:t>Fractura del piramidal</a:t>
            </a:r>
            <a:endParaRPr lang="es-MX" dirty="0"/>
          </a:p>
        </p:txBody>
      </p:sp>
    </p:spTree>
    <p:extLst>
      <p:ext uri="{BB962C8B-B14F-4D97-AF65-F5344CB8AC3E}">
        <p14:creationId xmlns:p14="http://schemas.microsoft.com/office/powerpoint/2010/main" val="11943267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918710" y="1145037"/>
            <a:ext cx="6709410" cy="5712963"/>
          </a:xfrm>
          <a:prstGeom prst="rect">
            <a:avLst/>
          </a:prstGeom>
        </p:spPr>
      </p:pic>
      <p:sp>
        <p:nvSpPr>
          <p:cNvPr id="2" name="Título 1"/>
          <p:cNvSpPr>
            <a:spLocks noGrp="1"/>
          </p:cNvSpPr>
          <p:nvPr>
            <p:ph type="title"/>
          </p:nvPr>
        </p:nvSpPr>
        <p:spPr/>
        <p:txBody>
          <a:bodyPr/>
          <a:lstStyle/>
          <a:p>
            <a:r>
              <a:rPr lang="es-MX" dirty="0" smtClean="0"/>
              <a:t>Fractura del semilunar</a:t>
            </a:r>
            <a:endParaRPr lang="es-MX" dirty="0"/>
          </a:p>
        </p:txBody>
      </p:sp>
      <p:sp>
        <p:nvSpPr>
          <p:cNvPr id="3" name="Marcador de contenido 2"/>
          <p:cNvSpPr>
            <a:spLocks noGrp="1"/>
          </p:cNvSpPr>
          <p:nvPr>
            <p:ph idx="1"/>
          </p:nvPr>
        </p:nvSpPr>
        <p:spPr>
          <a:xfrm>
            <a:off x="838200" y="1825625"/>
            <a:ext cx="4256314" cy="4104912"/>
          </a:xfrm>
        </p:spPr>
        <p:txBody>
          <a:bodyPr>
            <a:normAutofit/>
          </a:bodyPr>
          <a:lstStyle/>
          <a:p>
            <a:r>
              <a:rPr lang="es-MX" sz="2000" dirty="0"/>
              <a:t>Pueden localizarse en la cara volar, dorsal y </a:t>
            </a:r>
            <a:r>
              <a:rPr lang="es-MX" sz="2000" dirty="0" smtClean="0"/>
              <a:t>en el </a:t>
            </a:r>
            <a:r>
              <a:rPr lang="es-MX" sz="2000" dirty="0"/>
              <a:t>cuerpo, son casi siempre fracturas por arrancamiento y pueden llevar a </a:t>
            </a:r>
            <a:r>
              <a:rPr lang="es-MX" sz="2000" dirty="0" smtClean="0"/>
              <a:t>necrosis isquémica</a:t>
            </a:r>
            <a:r>
              <a:rPr lang="es-MX" sz="2000" dirty="0"/>
              <a:t>.</a:t>
            </a:r>
          </a:p>
        </p:txBody>
      </p:sp>
    </p:spTree>
    <p:extLst>
      <p:ext uri="{BB962C8B-B14F-4D97-AF65-F5344CB8AC3E}">
        <p14:creationId xmlns:p14="http://schemas.microsoft.com/office/powerpoint/2010/main" val="166632657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Fractura del hueso </a:t>
            </a:r>
            <a:r>
              <a:rPr lang="es-MX" dirty="0" smtClean="0"/>
              <a:t>ganchoso</a:t>
            </a:r>
            <a:endParaRPr lang="es-MX" dirty="0"/>
          </a:p>
        </p:txBody>
      </p:sp>
      <p:sp>
        <p:nvSpPr>
          <p:cNvPr id="3" name="Marcador de contenido 2"/>
          <p:cNvSpPr>
            <a:spLocks noGrp="1"/>
          </p:cNvSpPr>
          <p:nvPr>
            <p:ph idx="1"/>
          </p:nvPr>
        </p:nvSpPr>
        <p:spPr>
          <a:xfrm>
            <a:off x="838199" y="1825625"/>
            <a:ext cx="4883331" cy="4418421"/>
          </a:xfrm>
        </p:spPr>
        <p:txBody>
          <a:bodyPr>
            <a:normAutofit/>
          </a:bodyPr>
          <a:lstStyle/>
          <a:p>
            <a:r>
              <a:rPr lang="es-MX" sz="2000" dirty="0"/>
              <a:t>Constituyen del 2% al 4% de las fracturas del </a:t>
            </a:r>
            <a:r>
              <a:rPr lang="es-MX" sz="2000" dirty="0" smtClean="0"/>
              <a:t>carpo, lo </a:t>
            </a:r>
            <a:r>
              <a:rPr lang="es-MX" sz="2000" dirty="0"/>
              <a:t>mas frecuente es que ocurra en la </a:t>
            </a:r>
            <a:r>
              <a:rPr lang="es-MX" sz="2000" dirty="0" err="1"/>
              <a:t>apofifisis</a:t>
            </a:r>
            <a:r>
              <a:rPr lang="es-MX" sz="2000" dirty="0"/>
              <a:t> unciforme </a:t>
            </a:r>
            <a:r>
              <a:rPr lang="es-MX" sz="2000" dirty="0" smtClean="0"/>
              <a:t>(gancho</a:t>
            </a:r>
            <a:r>
              <a:rPr lang="es-MX" sz="2000" dirty="0"/>
              <a:t>) y puede originar </a:t>
            </a:r>
            <a:r>
              <a:rPr lang="es-MX" sz="2000" dirty="0" smtClean="0"/>
              <a:t>un síndrome </a:t>
            </a:r>
            <a:r>
              <a:rPr lang="es-MX" sz="2000" dirty="0"/>
              <a:t>del canal de </a:t>
            </a:r>
            <a:r>
              <a:rPr lang="es-MX" sz="2000" dirty="0" err="1" smtClean="0"/>
              <a:t>Guyon</a:t>
            </a:r>
            <a:r>
              <a:rPr lang="es-MX" sz="2000" dirty="0" smtClean="0"/>
              <a:t>.</a:t>
            </a:r>
            <a:endParaRPr lang="es-MX" sz="2000" dirty="0"/>
          </a:p>
        </p:txBody>
      </p:sp>
      <p:pic>
        <p:nvPicPr>
          <p:cNvPr id="4" name="Imagen 3"/>
          <p:cNvPicPr>
            <a:picLocks noChangeAspect="1"/>
          </p:cNvPicPr>
          <p:nvPr/>
        </p:nvPicPr>
        <p:blipFill>
          <a:blip r:embed="rId2"/>
          <a:stretch>
            <a:fillRect/>
          </a:stretch>
        </p:blipFill>
        <p:spPr>
          <a:xfrm>
            <a:off x="5955574" y="1496952"/>
            <a:ext cx="3789201" cy="5230419"/>
          </a:xfrm>
          <a:prstGeom prst="rect">
            <a:avLst/>
          </a:prstGeom>
        </p:spPr>
      </p:pic>
      <p:sp>
        <p:nvSpPr>
          <p:cNvPr id="5" name="Elipse 4"/>
          <p:cNvSpPr/>
          <p:nvPr/>
        </p:nvSpPr>
        <p:spPr>
          <a:xfrm rot="19860615">
            <a:off x="8017212" y="4140925"/>
            <a:ext cx="933450" cy="339633"/>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1793295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4413069" cy="1325563"/>
          </a:xfrm>
        </p:spPr>
        <p:txBody>
          <a:bodyPr>
            <a:normAutofit/>
          </a:bodyPr>
          <a:lstStyle/>
          <a:p>
            <a:r>
              <a:rPr lang="es-MX" sz="3600" dirty="0" smtClean="0"/>
              <a:t>Introducción</a:t>
            </a:r>
            <a:endParaRPr lang="es-MX" sz="3600" dirty="0"/>
          </a:p>
        </p:txBody>
      </p:sp>
      <p:pic>
        <p:nvPicPr>
          <p:cNvPr id="4" name="Imagen 3"/>
          <p:cNvPicPr>
            <a:picLocks noChangeAspect="1"/>
          </p:cNvPicPr>
          <p:nvPr/>
        </p:nvPicPr>
        <p:blipFill>
          <a:blip r:embed="rId2"/>
          <a:stretch>
            <a:fillRect/>
          </a:stretch>
        </p:blipFill>
        <p:spPr>
          <a:xfrm>
            <a:off x="4013841" y="857243"/>
            <a:ext cx="6255573" cy="5846972"/>
          </a:xfrm>
          <a:prstGeom prst="rect">
            <a:avLst/>
          </a:prstGeom>
        </p:spPr>
      </p:pic>
    </p:spTree>
    <p:extLst>
      <p:ext uri="{BB962C8B-B14F-4D97-AF65-F5344CB8AC3E}">
        <p14:creationId xmlns:p14="http://schemas.microsoft.com/office/powerpoint/2010/main" val="37226905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Fractura del hueso </a:t>
            </a:r>
            <a:r>
              <a:rPr lang="es-MX" dirty="0" smtClean="0"/>
              <a:t>pisiforme</a:t>
            </a:r>
            <a:endParaRPr lang="es-MX" dirty="0"/>
          </a:p>
        </p:txBody>
      </p:sp>
      <p:sp>
        <p:nvSpPr>
          <p:cNvPr id="3" name="Marcador de contenido 2"/>
          <p:cNvSpPr>
            <a:spLocks noGrp="1"/>
          </p:cNvSpPr>
          <p:nvPr>
            <p:ph idx="1"/>
          </p:nvPr>
        </p:nvSpPr>
        <p:spPr>
          <a:xfrm>
            <a:off x="838200" y="1825625"/>
            <a:ext cx="4765766" cy="4351338"/>
          </a:xfrm>
        </p:spPr>
        <p:txBody>
          <a:bodyPr>
            <a:normAutofit/>
          </a:bodyPr>
          <a:lstStyle/>
          <a:p>
            <a:r>
              <a:rPr lang="es-MX" sz="2000" dirty="0"/>
              <a:t>Es poco frecuente y son lesiones causadas </a:t>
            </a:r>
            <a:r>
              <a:rPr lang="es-MX" sz="2000" dirty="0" smtClean="0"/>
              <a:t>por aplastamiento</a:t>
            </a:r>
            <a:r>
              <a:rPr lang="es-MX" sz="2000" dirty="0"/>
              <a:t>.</a:t>
            </a:r>
          </a:p>
          <a:p>
            <a:r>
              <a:rPr lang="es-MX" sz="2000" dirty="0"/>
              <a:t>Son poco frecuentes las fracturas del hueso grande, trapecio y trapezoide.</a:t>
            </a:r>
          </a:p>
        </p:txBody>
      </p:sp>
      <p:pic>
        <p:nvPicPr>
          <p:cNvPr id="4" name="Imagen 3"/>
          <p:cNvPicPr>
            <a:picLocks noChangeAspect="1"/>
          </p:cNvPicPr>
          <p:nvPr/>
        </p:nvPicPr>
        <p:blipFill>
          <a:blip r:embed="rId2"/>
          <a:stretch>
            <a:fillRect/>
          </a:stretch>
        </p:blipFill>
        <p:spPr>
          <a:xfrm>
            <a:off x="6324328" y="1825625"/>
            <a:ext cx="4324350" cy="4286250"/>
          </a:xfrm>
          <a:prstGeom prst="rect">
            <a:avLst/>
          </a:prstGeom>
        </p:spPr>
      </p:pic>
      <p:pic>
        <p:nvPicPr>
          <p:cNvPr id="5" name="Imagen 4"/>
          <p:cNvPicPr>
            <a:picLocks noChangeAspect="1"/>
          </p:cNvPicPr>
          <p:nvPr/>
        </p:nvPicPr>
        <p:blipFill>
          <a:blip r:embed="rId3"/>
          <a:stretch>
            <a:fillRect/>
          </a:stretch>
        </p:blipFill>
        <p:spPr>
          <a:xfrm>
            <a:off x="1149531" y="3402874"/>
            <a:ext cx="4352109" cy="3166159"/>
          </a:xfrm>
          <a:prstGeom prst="rect">
            <a:avLst/>
          </a:prstGeom>
        </p:spPr>
      </p:pic>
    </p:spTree>
    <p:extLst>
      <p:ext uri="{BB962C8B-B14F-4D97-AF65-F5344CB8AC3E}">
        <p14:creationId xmlns:p14="http://schemas.microsoft.com/office/powerpoint/2010/main" val="14480121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smtClean="0"/>
              <a:t>Radiología de mano</a:t>
            </a:r>
            <a:endParaRPr lang="es-MX" dirty="0"/>
          </a:p>
        </p:txBody>
      </p:sp>
      <p:sp>
        <p:nvSpPr>
          <p:cNvPr id="5" name="Subtítulo 4"/>
          <p:cNvSpPr>
            <a:spLocks noGrp="1"/>
          </p:cNvSpPr>
          <p:nvPr>
            <p:ph type="subTitle" idx="1"/>
          </p:nvPr>
        </p:nvSpPr>
        <p:spPr/>
        <p:txBody>
          <a:bodyPr/>
          <a:lstStyle/>
          <a:p>
            <a:endParaRPr lang="es-MX"/>
          </a:p>
        </p:txBody>
      </p:sp>
    </p:spTree>
    <p:extLst>
      <p:ext uri="{BB962C8B-B14F-4D97-AF65-F5344CB8AC3E}">
        <p14:creationId xmlns:p14="http://schemas.microsoft.com/office/powerpoint/2010/main" val="570824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redy\Desktop\giphy.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5601" y="1196752"/>
            <a:ext cx="7424825"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659458" y="1855366"/>
            <a:ext cx="3500438" cy="45259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gn="just"/>
            <a:r>
              <a:rPr lang="es-ES" sz="1600" dirty="0">
                <a:solidFill>
                  <a:schemeClr val="tx1"/>
                </a:solidFill>
              </a:rPr>
              <a:t>Hay cinco huesos en la mano conocidos como </a:t>
            </a:r>
            <a:r>
              <a:rPr lang="es-ES" sz="1600" i="1" dirty="0">
                <a:solidFill>
                  <a:schemeClr val="tx1"/>
                </a:solidFill>
              </a:rPr>
              <a:t>metacarpianos.</a:t>
            </a:r>
            <a:r>
              <a:rPr lang="es-ES" sz="1600" dirty="0">
                <a:solidFill>
                  <a:schemeClr val="tx1"/>
                </a:solidFill>
              </a:rPr>
              <a:t> </a:t>
            </a:r>
          </a:p>
          <a:p>
            <a:pPr marL="0" indent="0" algn="just">
              <a:buNone/>
            </a:pPr>
            <a:endParaRPr lang="es-ES" sz="1600" dirty="0">
              <a:solidFill>
                <a:schemeClr val="tx1"/>
              </a:solidFill>
            </a:endParaRPr>
          </a:p>
          <a:p>
            <a:pPr marL="0" indent="0" algn="just">
              <a:buNone/>
            </a:pPr>
            <a:endParaRPr lang="es-ES" sz="1600" dirty="0">
              <a:solidFill>
                <a:schemeClr val="tx1"/>
              </a:solidFill>
            </a:endParaRPr>
          </a:p>
          <a:p>
            <a:pPr marL="0" indent="0" algn="just">
              <a:buNone/>
            </a:pPr>
            <a:endParaRPr lang="es-ES" sz="1600" dirty="0">
              <a:solidFill>
                <a:schemeClr val="tx1"/>
              </a:solidFill>
            </a:endParaRPr>
          </a:p>
          <a:p>
            <a:pPr marL="0" indent="0" algn="just">
              <a:buNone/>
            </a:pPr>
            <a:endParaRPr lang="es-ES" sz="1600" dirty="0">
              <a:solidFill>
                <a:schemeClr val="tx1"/>
              </a:solidFill>
            </a:endParaRPr>
          </a:p>
          <a:p>
            <a:pPr algn="just"/>
            <a:r>
              <a:rPr lang="es-ES" sz="1600" dirty="0">
                <a:solidFill>
                  <a:schemeClr val="tx1"/>
                </a:solidFill>
              </a:rPr>
              <a:t>Distales a los huesos metacarpianos están las </a:t>
            </a:r>
            <a:r>
              <a:rPr lang="es-ES" sz="1600" i="1" dirty="0">
                <a:solidFill>
                  <a:schemeClr val="tx1"/>
                </a:solidFill>
              </a:rPr>
              <a:t>falanges</a:t>
            </a:r>
            <a:r>
              <a:rPr lang="es-ES" sz="1600" dirty="0">
                <a:solidFill>
                  <a:schemeClr val="tx1"/>
                </a:solidFill>
              </a:rPr>
              <a:t>. El pulgar tiene dos falanges (proximal y distal), los otros cuatro dedos tienen tres falanges: proximal, media y distal</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819"/>
          <a:stretch/>
        </p:blipFill>
        <p:spPr bwMode="auto">
          <a:xfrm>
            <a:off x="5310188" y="1247844"/>
            <a:ext cx="5392234" cy="426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6 Conector recto de flecha"/>
          <p:cNvCxnSpPr/>
          <p:nvPr/>
        </p:nvCxnSpPr>
        <p:spPr>
          <a:xfrm>
            <a:off x="3863752" y="2636912"/>
            <a:ext cx="3456384" cy="165618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flipV="1">
            <a:off x="4079776" y="3140968"/>
            <a:ext cx="2880320"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 Título"/>
          <p:cNvSpPr>
            <a:spLocks noGrp="1"/>
          </p:cNvSpPr>
          <p:nvPr>
            <p:ph type="title"/>
          </p:nvPr>
        </p:nvSpPr>
        <p:spPr>
          <a:xfrm>
            <a:off x="1981200" y="-99392"/>
            <a:ext cx="4186808" cy="1143000"/>
          </a:xfrm>
        </p:spPr>
        <p:txBody>
          <a:bodyPr/>
          <a:lstStyle/>
          <a:p>
            <a:pPr eaLnBrk="1" hangingPunct="1"/>
            <a:r>
              <a:rPr lang="es-ES" sz="2800" dirty="0"/>
              <a:t>HUESOS DE LA MANO</a:t>
            </a:r>
          </a:p>
        </p:txBody>
      </p:sp>
    </p:spTree>
    <p:extLst>
      <p:ext uri="{BB962C8B-B14F-4D97-AF65-F5344CB8AC3E}">
        <p14:creationId xmlns:p14="http://schemas.microsoft.com/office/powerpoint/2010/main" val="13483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171400"/>
            <a:ext cx="8229600" cy="1600200"/>
          </a:xfrm>
        </p:spPr>
        <p:txBody>
          <a:bodyPr/>
          <a:lstStyle/>
          <a:p>
            <a:r>
              <a:rPr lang="es-ES" sz="4800" dirty="0"/>
              <a:t>Articulaciones </a:t>
            </a:r>
            <a:endParaRPr lang="es-ES" dirty="0"/>
          </a:p>
        </p:txBody>
      </p:sp>
      <p:sp>
        <p:nvSpPr>
          <p:cNvPr id="4" name="3 Rectángulo"/>
          <p:cNvSpPr/>
          <p:nvPr/>
        </p:nvSpPr>
        <p:spPr>
          <a:xfrm>
            <a:off x="1703512" y="2348881"/>
            <a:ext cx="4572000" cy="2800767"/>
          </a:xfrm>
          <a:prstGeom prst="rect">
            <a:avLst/>
          </a:prstGeom>
        </p:spPr>
        <p:txBody>
          <a:bodyPr>
            <a:spAutoFit/>
          </a:bodyPr>
          <a:lstStyle/>
          <a:p>
            <a:pPr algn="just"/>
            <a:r>
              <a:rPr lang="es-ES" sz="1600" b="1" i="1" dirty="0">
                <a:latin typeface="Arial" pitchFamily="34" charset="0"/>
                <a:cs typeface="Arial" pitchFamily="34" charset="0"/>
              </a:rPr>
              <a:t>Articulación carpo-metacarpiana: </a:t>
            </a:r>
            <a:r>
              <a:rPr lang="es-ES" sz="1600" dirty="0">
                <a:latin typeface="Arial" pitchFamily="34" charset="0"/>
                <a:cs typeface="Arial" pitchFamily="34" charset="0"/>
              </a:rPr>
              <a:t>Es la articulación formada por la fila distal de los huesos del carpo y la base de los huesos metacarpianos</a:t>
            </a:r>
          </a:p>
          <a:p>
            <a:pPr algn="just"/>
            <a:endParaRPr lang="es-ES" sz="1600" dirty="0">
              <a:latin typeface="Arial" pitchFamily="34" charset="0"/>
              <a:cs typeface="Arial" pitchFamily="34" charset="0"/>
            </a:endParaRPr>
          </a:p>
          <a:p>
            <a:pPr algn="just"/>
            <a:endParaRPr lang="es-ES" sz="1600" dirty="0">
              <a:latin typeface="Arial" pitchFamily="34" charset="0"/>
              <a:cs typeface="Arial" pitchFamily="34" charset="0"/>
            </a:endParaRPr>
          </a:p>
          <a:p>
            <a:pPr algn="just"/>
            <a:endParaRPr lang="es-ES" sz="1600" dirty="0">
              <a:latin typeface="Arial" pitchFamily="34" charset="0"/>
              <a:cs typeface="Arial" pitchFamily="34" charset="0"/>
            </a:endParaRPr>
          </a:p>
          <a:p>
            <a:pPr algn="just"/>
            <a:endParaRPr lang="es-ES" sz="1600" dirty="0">
              <a:latin typeface="Arial" pitchFamily="34" charset="0"/>
              <a:cs typeface="Arial" pitchFamily="34" charset="0"/>
            </a:endParaRPr>
          </a:p>
          <a:p>
            <a:pPr algn="just"/>
            <a:r>
              <a:rPr lang="es-ES" sz="1600" b="1" i="1" dirty="0" err="1">
                <a:latin typeface="Arial" pitchFamily="34" charset="0"/>
                <a:cs typeface="Arial" pitchFamily="34" charset="0"/>
              </a:rPr>
              <a:t>Articulaciónes</a:t>
            </a:r>
            <a:r>
              <a:rPr lang="es-ES" sz="1600" b="1" i="1" dirty="0">
                <a:latin typeface="Arial" pitchFamily="34" charset="0"/>
                <a:cs typeface="Arial" pitchFamily="34" charset="0"/>
              </a:rPr>
              <a:t> </a:t>
            </a:r>
            <a:r>
              <a:rPr lang="es-ES" sz="1600" b="1" i="1" dirty="0" err="1">
                <a:latin typeface="Arial" pitchFamily="34" charset="0"/>
                <a:cs typeface="Arial" pitchFamily="34" charset="0"/>
              </a:rPr>
              <a:t>interfalángicas</a:t>
            </a:r>
            <a:r>
              <a:rPr lang="es-ES" sz="1600" b="1" i="1" dirty="0">
                <a:latin typeface="Arial" pitchFamily="34" charset="0"/>
                <a:cs typeface="Arial" pitchFamily="34" charset="0"/>
              </a:rPr>
              <a:t>:</a:t>
            </a:r>
            <a:r>
              <a:rPr lang="es-ES" sz="1600" dirty="0">
                <a:latin typeface="Arial" pitchFamily="34" charset="0"/>
                <a:cs typeface="Arial" pitchFamily="34" charset="0"/>
              </a:rPr>
              <a:t> Son las articulaciones formadas entre las falanges de los dedos</a:t>
            </a:r>
          </a:p>
        </p:txBody>
      </p:sp>
      <p:pic>
        <p:nvPicPr>
          <p:cNvPr id="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00" y="0"/>
            <a:ext cx="91315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redondeado"/>
          <p:cNvSpPr/>
          <p:nvPr/>
        </p:nvSpPr>
        <p:spPr>
          <a:xfrm>
            <a:off x="1703512" y="5925456"/>
            <a:ext cx="2952328" cy="8605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Articulaciones sinoviales </a:t>
            </a:r>
            <a:r>
              <a:rPr lang="es-ES" b="1" dirty="0"/>
              <a:t>planas (artrodias</a:t>
            </a:r>
            <a:r>
              <a:rPr lang="es-ES" b="1" dirty="0"/>
              <a:t>)</a:t>
            </a:r>
          </a:p>
        </p:txBody>
      </p:sp>
    </p:spTree>
    <p:extLst>
      <p:ext uri="{BB962C8B-B14F-4D97-AF65-F5344CB8AC3E}">
        <p14:creationId xmlns:p14="http://schemas.microsoft.com/office/powerpoint/2010/main" val="2259280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08956" y="-27384"/>
            <a:ext cx="9267564"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5602376" y="5815788"/>
            <a:ext cx="2579104" cy="580229"/>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Silla de montar </a:t>
            </a:r>
            <a:endParaRPr lang="es-ES" b="1" dirty="0"/>
          </a:p>
        </p:txBody>
      </p:sp>
    </p:spTree>
    <p:extLst>
      <p:ext uri="{BB962C8B-B14F-4D97-AF65-F5344CB8AC3E}">
        <p14:creationId xmlns:p14="http://schemas.microsoft.com/office/powerpoint/2010/main" val="25838721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redy\Desktop\Sellar.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95611" y="1412776"/>
            <a:ext cx="6375708"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370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940" t="1388" r="13212"/>
          <a:stretch/>
        </p:blipFill>
        <p:spPr bwMode="auto">
          <a:xfrm>
            <a:off x="1524000" y="566"/>
            <a:ext cx="9144000" cy="685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2135560" y="3392996"/>
            <a:ext cx="2088232" cy="136815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Posición  oblicua </a:t>
            </a:r>
            <a:endParaRPr lang="es-ES" b="1" dirty="0"/>
          </a:p>
        </p:txBody>
      </p:sp>
      <p:cxnSp>
        <p:nvCxnSpPr>
          <p:cNvPr id="6" name="5 Conector recto de flecha"/>
          <p:cNvCxnSpPr/>
          <p:nvPr/>
        </p:nvCxnSpPr>
        <p:spPr>
          <a:xfrm flipV="1">
            <a:off x="4223792" y="3933056"/>
            <a:ext cx="1728192" cy="25202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9" name="8 Rectángulo redondeado"/>
          <p:cNvSpPr/>
          <p:nvPr/>
        </p:nvSpPr>
        <p:spPr>
          <a:xfrm>
            <a:off x="2151018" y="5157192"/>
            <a:ext cx="2088232" cy="136815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Articulaciones sinoviales </a:t>
            </a:r>
            <a:endParaRPr lang="es-ES" b="1" dirty="0"/>
          </a:p>
        </p:txBody>
      </p:sp>
      <p:cxnSp>
        <p:nvCxnSpPr>
          <p:cNvPr id="10" name="9 Conector recto de flecha"/>
          <p:cNvCxnSpPr/>
          <p:nvPr/>
        </p:nvCxnSpPr>
        <p:spPr>
          <a:xfrm flipV="1">
            <a:off x="4270408" y="3933056"/>
            <a:ext cx="2185633" cy="190821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51105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833" r="13770"/>
          <a:stretch/>
        </p:blipFill>
        <p:spPr bwMode="auto">
          <a:xfrm>
            <a:off x="1524000" y="23122"/>
            <a:ext cx="9180512" cy="6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8472264" y="1484784"/>
            <a:ext cx="2016224" cy="1800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Cada </a:t>
            </a:r>
            <a:r>
              <a:rPr lang="es-ES" b="1" dirty="0" err="1"/>
              <a:t>articulacion</a:t>
            </a:r>
            <a:r>
              <a:rPr lang="es-ES" b="1" dirty="0"/>
              <a:t> dispone de sinovial propia.</a:t>
            </a:r>
            <a:endParaRPr lang="es-ES" b="1" dirty="0"/>
          </a:p>
        </p:txBody>
      </p:sp>
    </p:spTree>
    <p:extLst>
      <p:ext uri="{BB962C8B-B14F-4D97-AF65-F5344CB8AC3E}">
        <p14:creationId xmlns:p14="http://schemas.microsoft.com/office/powerpoint/2010/main" val="11473133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829" t="1587" r="12654"/>
          <a:stretch/>
        </p:blipFill>
        <p:spPr bwMode="auto">
          <a:xfrm>
            <a:off x="1524000" y="0"/>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4 Conector recto de flecha"/>
          <p:cNvCxnSpPr/>
          <p:nvPr/>
        </p:nvCxnSpPr>
        <p:spPr>
          <a:xfrm>
            <a:off x="4511824" y="1484784"/>
            <a:ext cx="1584176" cy="72008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de flecha"/>
          <p:cNvCxnSpPr/>
          <p:nvPr/>
        </p:nvCxnSpPr>
        <p:spPr>
          <a:xfrm>
            <a:off x="4459142" y="3442692"/>
            <a:ext cx="1348827" cy="142646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4439816" y="2204864"/>
            <a:ext cx="1656184" cy="108012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11 Rectángulo redondeado"/>
          <p:cNvSpPr/>
          <p:nvPr/>
        </p:nvSpPr>
        <p:spPr>
          <a:xfrm>
            <a:off x="1919536" y="4437112"/>
            <a:ext cx="2376264" cy="144016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b="1" dirty="0"/>
              <a:t>Presentan una polea y son sinoviales</a:t>
            </a:r>
            <a:endParaRPr lang="es-ES" b="1" dirty="0"/>
          </a:p>
        </p:txBody>
      </p:sp>
    </p:spTree>
    <p:extLst>
      <p:ext uri="{BB962C8B-B14F-4D97-AF65-F5344CB8AC3E}">
        <p14:creationId xmlns:p14="http://schemas.microsoft.com/office/powerpoint/2010/main" val="1763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4413069" cy="1325563"/>
          </a:xfrm>
        </p:spPr>
        <p:txBody>
          <a:bodyPr>
            <a:normAutofit/>
          </a:bodyPr>
          <a:lstStyle/>
          <a:p>
            <a:r>
              <a:rPr lang="es-MX" sz="3600" dirty="0" smtClean="0"/>
              <a:t>Introducción</a:t>
            </a:r>
            <a:endParaRPr lang="es-MX" sz="3600" dirty="0"/>
          </a:p>
        </p:txBody>
      </p:sp>
      <p:pic>
        <p:nvPicPr>
          <p:cNvPr id="3" name="Imagen 2"/>
          <p:cNvPicPr>
            <a:picLocks noChangeAspect="1"/>
          </p:cNvPicPr>
          <p:nvPr/>
        </p:nvPicPr>
        <p:blipFill>
          <a:blip r:embed="rId2"/>
          <a:stretch>
            <a:fillRect/>
          </a:stretch>
        </p:blipFill>
        <p:spPr>
          <a:xfrm>
            <a:off x="4541977" y="806655"/>
            <a:ext cx="4915530" cy="5818978"/>
          </a:xfrm>
          <a:prstGeom prst="rect">
            <a:avLst/>
          </a:prstGeom>
        </p:spPr>
      </p:pic>
    </p:spTree>
    <p:extLst>
      <p:ext uri="{BB962C8B-B14F-4D97-AF65-F5344CB8AC3E}">
        <p14:creationId xmlns:p14="http://schemas.microsoft.com/office/powerpoint/2010/main" val="29803624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Flecha derecha"/>
          <p:cNvSpPr/>
          <p:nvPr/>
        </p:nvSpPr>
        <p:spPr>
          <a:xfrm>
            <a:off x="4842551" y="2575181"/>
            <a:ext cx="900608" cy="792088"/>
          </a:xfrm>
          <a:prstGeom prst="rightArrow">
            <a:avLst/>
          </a:prstGeom>
          <a:solidFill>
            <a:srgbClr val="FFC00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9" name="1 Título"/>
          <p:cNvSpPr>
            <a:spLocks noGrp="1"/>
          </p:cNvSpPr>
          <p:nvPr>
            <p:ph type="title"/>
          </p:nvPr>
        </p:nvSpPr>
        <p:spPr>
          <a:xfrm>
            <a:off x="1693168" y="116632"/>
            <a:ext cx="9011344" cy="1143000"/>
          </a:xfrm>
        </p:spPr>
        <p:txBody>
          <a:bodyPr/>
          <a:lstStyle/>
          <a:p>
            <a:r>
              <a:rPr lang="es-ES" sz="3200" dirty="0"/>
              <a:t>LIGAMENTOS CARPO-METACARPIANOS</a:t>
            </a:r>
          </a:p>
        </p:txBody>
      </p:sp>
      <p:sp>
        <p:nvSpPr>
          <p:cNvPr id="10" name="9 Rectángulo"/>
          <p:cNvSpPr/>
          <p:nvPr/>
        </p:nvSpPr>
        <p:spPr>
          <a:xfrm>
            <a:off x="1631504" y="1772817"/>
            <a:ext cx="3196836" cy="2554545"/>
          </a:xfrm>
          <a:prstGeom prst="rect">
            <a:avLst/>
          </a:prstGeom>
          <a:ln>
            <a:solidFill>
              <a:srgbClr val="FFC000"/>
            </a:solidFill>
          </a:ln>
        </p:spPr>
        <p:txBody>
          <a:bodyPr wrap="square">
            <a:spAutoFit/>
          </a:bodyPr>
          <a:lstStyle/>
          <a:p>
            <a:pPr algn="just"/>
            <a:r>
              <a:rPr lang="es-ES" sz="1600" dirty="0">
                <a:latin typeface="Arial" pitchFamily="34" charset="0"/>
                <a:cs typeface="Arial" pitchFamily="34" charset="0"/>
              </a:rPr>
              <a:t>Los </a:t>
            </a:r>
            <a:r>
              <a:rPr lang="es-ES" sz="1600" b="1" dirty="0">
                <a:latin typeface="Arial" pitchFamily="34" charset="0"/>
                <a:cs typeface="Arial" pitchFamily="34" charset="0"/>
              </a:rPr>
              <a:t>cuatro  ligamentos carpo-metacarpianos </a:t>
            </a:r>
            <a:r>
              <a:rPr lang="es-ES" sz="1600" dirty="0">
                <a:latin typeface="Arial" pitchFamily="34" charset="0"/>
                <a:cs typeface="Arial" pitchFamily="34" charset="0"/>
              </a:rPr>
              <a:t>(2º , 3º, 4º y 5º dedos ): unen la fila distal de los huesos del carpo con la base de los cuatro metacarpianos y el quinto que une el hueso trapecio del carpo con la base de primer metacarpiano y es llamado </a:t>
            </a:r>
            <a:r>
              <a:rPr lang="es-ES" sz="1600" b="1" dirty="0">
                <a:latin typeface="Arial" pitchFamily="34" charset="0"/>
                <a:cs typeface="Arial" pitchFamily="34" charset="0"/>
              </a:rPr>
              <a:t>ligamento </a:t>
            </a:r>
            <a:r>
              <a:rPr lang="es-ES" sz="1600" b="1" dirty="0" err="1">
                <a:latin typeface="Arial" pitchFamily="34" charset="0"/>
                <a:cs typeface="Arial" pitchFamily="34" charset="0"/>
              </a:rPr>
              <a:t>carpometacarpiano</a:t>
            </a:r>
            <a:r>
              <a:rPr lang="es-ES" sz="1600" b="1" dirty="0">
                <a:latin typeface="Arial" pitchFamily="34" charset="0"/>
                <a:cs typeface="Arial" pitchFamily="34" charset="0"/>
              </a:rPr>
              <a:t> capsular del pulgar</a:t>
            </a:r>
            <a:endParaRPr lang="es-ES" sz="1600" b="1" dirty="0">
              <a:latin typeface="Arial" pitchFamily="34" charset="0"/>
              <a:cs typeface="Arial" pitchFamily="34" charset="0"/>
            </a:endParaRPr>
          </a:p>
        </p:txBody>
      </p:sp>
      <p:grpSp>
        <p:nvGrpSpPr>
          <p:cNvPr id="12" name="11 Grupo"/>
          <p:cNvGrpSpPr/>
          <p:nvPr/>
        </p:nvGrpSpPr>
        <p:grpSpPr>
          <a:xfrm>
            <a:off x="6041037" y="1462269"/>
            <a:ext cx="4381500" cy="3810000"/>
            <a:chOff x="4546172" y="1628800"/>
            <a:chExt cx="4381500" cy="3810000"/>
          </a:xfrm>
        </p:grpSpPr>
        <p:pic>
          <p:nvPicPr>
            <p:cNvPr id="1026" name="Picture 2" descr="Resultado de imagen para ligamentos carpometacarpia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172" y="1628800"/>
              <a:ext cx="4381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redondeado"/>
            <p:cNvSpPr/>
            <p:nvPr/>
          </p:nvSpPr>
          <p:spPr>
            <a:xfrm>
              <a:off x="4546172" y="4581128"/>
              <a:ext cx="2190750" cy="857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14" name="13 Conector recto de flecha"/>
          <p:cNvCxnSpPr/>
          <p:nvPr/>
        </p:nvCxnSpPr>
        <p:spPr>
          <a:xfrm flipV="1">
            <a:off x="5519936" y="2348880"/>
            <a:ext cx="1728192" cy="36004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a:off x="5672336" y="2861320"/>
            <a:ext cx="1728192" cy="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5663952" y="3131277"/>
            <a:ext cx="1880592" cy="52978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 name="1 Rectángulo"/>
          <p:cNvSpPr/>
          <p:nvPr/>
        </p:nvSpPr>
        <p:spPr>
          <a:xfrm>
            <a:off x="2351584" y="5733934"/>
            <a:ext cx="4572000" cy="923330"/>
          </a:xfrm>
          <a:prstGeom prst="rect">
            <a:avLst/>
          </a:prstGeom>
          <a:solidFill>
            <a:srgbClr val="FFC000"/>
          </a:solidFill>
        </p:spPr>
        <p:style>
          <a:lnRef idx="0">
            <a:schemeClr val="accent3"/>
          </a:lnRef>
          <a:fillRef idx="3">
            <a:schemeClr val="accent3"/>
          </a:fillRef>
          <a:effectRef idx="3">
            <a:schemeClr val="accent3"/>
          </a:effectRef>
          <a:fontRef idx="minor">
            <a:schemeClr val="lt1"/>
          </a:fontRef>
        </p:style>
        <p:txBody>
          <a:bodyPr>
            <a:spAutoFit/>
          </a:bodyPr>
          <a:lstStyle/>
          <a:p>
            <a:pPr algn="ctr"/>
            <a:r>
              <a:rPr lang="es-ES" b="1" dirty="0">
                <a:solidFill>
                  <a:schemeClr val="tx1">
                    <a:lumMod val="85000"/>
                    <a:lumOff val="15000"/>
                  </a:schemeClr>
                </a:solidFill>
              </a:rPr>
              <a:t>Los cuatro primeros </a:t>
            </a:r>
            <a:r>
              <a:rPr lang="es-ES" b="1" i="1" dirty="0">
                <a:solidFill>
                  <a:schemeClr val="tx1">
                    <a:lumMod val="85000"/>
                    <a:lumOff val="15000"/>
                  </a:schemeClr>
                </a:solidFill>
              </a:rPr>
              <a:t>ligamentos </a:t>
            </a:r>
            <a:r>
              <a:rPr lang="es-ES" b="1" i="1" dirty="0" err="1">
                <a:solidFill>
                  <a:schemeClr val="tx1">
                    <a:lumMod val="85000"/>
                    <a:lumOff val="15000"/>
                  </a:schemeClr>
                </a:solidFill>
              </a:rPr>
              <a:t>carpometacarpianos</a:t>
            </a:r>
            <a:r>
              <a:rPr lang="es-ES" b="1" i="1" dirty="0">
                <a:solidFill>
                  <a:schemeClr val="tx1">
                    <a:lumMod val="85000"/>
                    <a:lumOff val="15000"/>
                  </a:schemeClr>
                </a:solidFill>
              </a:rPr>
              <a:t> </a:t>
            </a:r>
            <a:r>
              <a:rPr lang="es-ES" b="1" dirty="0">
                <a:solidFill>
                  <a:schemeClr val="tx1">
                    <a:lumMod val="85000"/>
                    <a:lumOff val="15000"/>
                  </a:schemeClr>
                </a:solidFill>
              </a:rPr>
              <a:t>son conocidos como </a:t>
            </a:r>
            <a:r>
              <a:rPr lang="es-ES" b="1" i="1" dirty="0">
                <a:solidFill>
                  <a:schemeClr val="tx1">
                    <a:lumMod val="85000"/>
                    <a:lumOff val="15000"/>
                  </a:schemeClr>
                </a:solidFill>
              </a:rPr>
              <a:t>dorsales y volares</a:t>
            </a:r>
            <a:endParaRPr lang="es-ES" b="1" dirty="0">
              <a:solidFill>
                <a:schemeClr val="tx1">
                  <a:lumMod val="85000"/>
                  <a:lumOff val="15000"/>
                </a:schemeClr>
              </a:solidFill>
            </a:endParaRPr>
          </a:p>
        </p:txBody>
      </p:sp>
    </p:spTree>
    <p:extLst>
      <p:ext uri="{BB962C8B-B14F-4D97-AF65-F5344CB8AC3E}">
        <p14:creationId xmlns:p14="http://schemas.microsoft.com/office/powerpoint/2010/main" val="35657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271464" y="0"/>
            <a:ext cx="9011344" cy="1143000"/>
          </a:xfrm>
        </p:spPr>
        <p:txBody>
          <a:bodyPr/>
          <a:lstStyle/>
          <a:p>
            <a:r>
              <a:rPr lang="es-ES" sz="3200" dirty="0"/>
              <a:t>LIGAMENTOS INTEROSEOS. </a:t>
            </a:r>
          </a:p>
        </p:txBody>
      </p:sp>
      <p:sp>
        <p:nvSpPr>
          <p:cNvPr id="5" name="4 Rectángulo redondeado"/>
          <p:cNvSpPr/>
          <p:nvPr/>
        </p:nvSpPr>
        <p:spPr>
          <a:xfrm>
            <a:off x="1847528" y="2492896"/>
            <a:ext cx="3312368" cy="26642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err="1"/>
              <a:t>Union</a:t>
            </a:r>
            <a:r>
              <a:rPr lang="es-ES" sz="2400" b="1" dirty="0"/>
              <a:t> de las articulaciones carpo metacarpianas  de los 4 metacarpiano</a:t>
            </a:r>
            <a:r>
              <a:rPr lang="es-ES" sz="1600" b="1" dirty="0"/>
              <a:t>. </a:t>
            </a:r>
            <a:endParaRPr lang="es-ES" sz="1600" b="1"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924" t="48412" r="43889" b="13890"/>
          <a:stretch/>
        </p:blipFill>
        <p:spPr bwMode="auto">
          <a:xfrm>
            <a:off x="6096000" y="1513237"/>
            <a:ext cx="3915272" cy="432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3968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271464" y="0"/>
            <a:ext cx="9011344" cy="1143000"/>
          </a:xfrm>
        </p:spPr>
        <p:txBody>
          <a:bodyPr/>
          <a:lstStyle/>
          <a:p>
            <a:r>
              <a:rPr lang="es-ES" sz="3200" dirty="0"/>
              <a:t>LIGAMENTOS TRANSVERSOS.</a:t>
            </a:r>
          </a:p>
        </p:txBody>
      </p:sp>
      <p:grpSp>
        <p:nvGrpSpPr>
          <p:cNvPr id="5" name="4 Grupo"/>
          <p:cNvGrpSpPr/>
          <p:nvPr/>
        </p:nvGrpSpPr>
        <p:grpSpPr>
          <a:xfrm>
            <a:off x="6024196" y="1628800"/>
            <a:ext cx="4381500" cy="3810000"/>
            <a:chOff x="4546172" y="1628800"/>
            <a:chExt cx="4381500" cy="3810000"/>
          </a:xfrm>
        </p:grpSpPr>
        <p:pic>
          <p:nvPicPr>
            <p:cNvPr id="6" name="Picture 2" descr="Resultado de imagen para ligamentos carpometacarpia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172" y="1628800"/>
              <a:ext cx="4381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redondeado"/>
            <p:cNvSpPr/>
            <p:nvPr/>
          </p:nvSpPr>
          <p:spPr>
            <a:xfrm>
              <a:off x="4546172" y="4581128"/>
              <a:ext cx="2190750" cy="857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8" name="7 Rectángulo"/>
          <p:cNvSpPr/>
          <p:nvPr/>
        </p:nvSpPr>
        <p:spPr>
          <a:xfrm>
            <a:off x="1919536" y="3284985"/>
            <a:ext cx="3196836" cy="830997"/>
          </a:xfrm>
          <a:prstGeom prst="rect">
            <a:avLst/>
          </a:prstGeom>
          <a:ln>
            <a:solidFill>
              <a:srgbClr val="FFC000"/>
            </a:solidFill>
          </a:ln>
        </p:spPr>
        <p:txBody>
          <a:bodyPr wrap="square">
            <a:spAutoFit/>
          </a:bodyPr>
          <a:lstStyle/>
          <a:p>
            <a:pPr algn="just"/>
            <a:r>
              <a:rPr lang="es-ES" sz="1600" dirty="0">
                <a:latin typeface="Arial" pitchFamily="34" charset="0"/>
                <a:cs typeface="Arial" pitchFamily="34" charset="0"/>
              </a:rPr>
              <a:t>Los </a:t>
            </a:r>
            <a:r>
              <a:rPr lang="es-ES" sz="1600" b="1" dirty="0">
                <a:latin typeface="Arial" pitchFamily="34" charset="0"/>
                <a:cs typeface="Arial" pitchFamily="34" charset="0"/>
              </a:rPr>
              <a:t>tres  ligamentos</a:t>
            </a:r>
            <a:r>
              <a:rPr lang="es-ES" sz="1600" dirty="0">
                <a:latin typeface="Arial" pitchFamily="34" charset="0"/>
                <a:cs typeface="Arial" pitchFamily="34" charset="0"/>
              </a:rPr>
              <a:t> tanto palmares como dorsales unen a los  metacarpianos (2,3,4,5.)</a:t>
            </a:r>
            <a:endParaRPr lang="es-ES" sz="1600" b="1" dirty="0">
              <a:latin typeface="Arial" pitchFamily="34" charset="0"/>
              <a:cs typeface="Arial" pitchFamily="34" charset="0"/>
            </a:endParaRPr>
          </a:p>
        </p:txBody>
      </p:sp>
      <p:cxnSp>
        <p:nvCxnSpPr>
          <p:cNvPr id="3" name="2 Conector recto de flecha"/>
          <p:cNvCxnSpPr/>
          <p:nvPr/>
        </p:nvCxnSpPr>
        <p:spPr>
          <a:xfrm flipV="1">
            <a:off x="5116372" y="3068960"/>
            <a:ext cx="3211876" cy="464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8" idx="3"/>
          </p:cNvCxnSpPr>
          <p:nvPr/>
        </p:nvCxnSpPr>
        <p:spPr>
          <a:xfrm flipV="1">
            <a:off x="5116372" y="3674551"/>
            <a:ext cx="3158124" cy="2593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a:off x="5116372" y="3933056"/>
            <a:ext cx="2995852" cy="28803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75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6" t="65360" r="40913" b="22306"/>
          <a:stretch/>
        </p:blipFill>
        <p:spPr bwMode="auto">
          <a:xfrm>
            <a:off x="3106670" y="4581128"/>
            <a:ext cx="5366084" cy="90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Título"/>
          <p:cNvSpPr>
            <a:spLocks noGrp="1"/>
          </p:cNvSpPr>
          <p:nvPr>
            <p:ph type="title"/>
          </p:nvPr>
        </p:nvSpPr>
        <p:spPr>
          <a:xfrm>
            <a:off x="1271464" y="845840"/>
            <a:ext cx="9011344" cy="1143000"/>
          </a:xfrm>
        </p:spPr>
        <p:txBody>
          <a:bodyPr/>
          <a:lstStyle/>
          <a:p>
            <a:r>
              <a:rPr lang="es-ES" sz="3200" dirty="0"/>
              <a:t>LIGAMENTOS COLATERALES TRIANGULARES Y CAPSULARES.</a:t>
            </a:r>
          </a:p>
        </p:txBody>
      </p:sp>
      <p:sp>
        <p:nvSpPr>
          <p:cNvPr id="4" name="3 Rectángulo"/>
          <p:cNvSpPr/>
          <p:nvPr/>
        </p:nvSpPr>
        <p:spPr>
          <a:xfrm>
            <a:off x="3503712" y="2924945"/>
            <a:ext cx="4572000" cy="646331"/>
          </a:xfrm>
          <a:prstGeom prst="rect">
            <a:avLst/>
          </a:prstGeom>
          <a:ln>
            <a:solidFill>
              <a:srgbClr val="FFC000"/>
            </a:solidFill>
          </a:ln>
        </p:spPr>
        <p:txBody>
          <a:bodyPr>
            <a:spAutoFit/>
          </a:bodyPr>
          <a:lstStyle/>
          <a:p>
            <a:r>
              <a:rPr lang="es-ES" dirty="0"/>
              <a:t>Son </a:t>
            </a:r>
            <a:r>
              <a:rPr lang="es-ES" dirty="0"/>
              <a:t>la unión de la cabeza de </a:t>
            </a:r>
            <a:r>
              <a:rPr lang="es-ES" dirty="0"/>
              <a:t>las </a:t>
            </a:r>
            <a:r>
              <a:rPr lang="es-ES" dirty="0"/>
              <a:t>falange </a:t>
            </a:r>
            <a:r>
              <a:rPr lang="es-ES" dirty="0"/>
              <a:t>con </a:t>
            </a:r>
            <a:r>
              <a:rPr lang="es-ES" dirty="0"/>
              <a:t>la base de la falange </a:t>
            </a:r>
            <a:r>
              <a:rPr lang="es-ES" dirty="0"/>
              <a:t>media y distal</a:t>
            </a:r>
            <a:endParaRPr lang="es-ES" dirty="0"/>
          </a:p>
        </p:txBody>
      </p:sp>
    </p:spTree>
    <p:extLst>
      <p:ext uri="{BB962C8B-B14F-4D97-AF65-F5344CB8AC3E}">
        <p14:creationId xmlns:p14="http://schemas.microsoft.com/office/powerpoint/2010/main" val="25503292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a:xfrm>
            <a:off x="1952625" y="-387424"/>
            <a:ext cx="8229600" cy="1143000"/>
          </a:xfrm>
        </p:spPr>
        <p:txBody>
          <a:bodyPr/>
          <a:lstStyle/>
          <a:p>
            <a:r>
              <a:rPr lang="es-ES" sz="3000" dirty="0"/>
              <a:t>RETINÁCULOS</a:t>
            </a:r>
          </a:p>
        </p:txBody>
      </p:sp>
      <p:sp>
        <p:nvSpPr>
          <p:cNvPr id="13315" name="2 Marcador de contenido"/>
          <p:cNvSpPr>
            <a:spLocks noGrp="1"/>
          </p:cNvSpPr>
          <p:nvPr>
            <p:ph idx="1"/>
          </p:nvPr>
        </p:nvSpPr>
        <p:spPr>
          <a:xfrm>
            <a:off x="1952625" y="764705"/>
            <a:ext cx="8229600" cy="4525963"/>
          </a:xfrm>
        </p:spPr>
        <p:txBody>
          <a:bodyPr/>
          <a:lstStyle/>
          <a:p>
            <a:pPr algn="just"/>
            <a:r>
              <a:rPr lang="es-ES" sz="1700" dirty="0"/>
              <a:t>Existen dos estructuras </a:t>
            </a:r>
            <a:r>
              <a:rPr lang="es-ES" sz="1700" dirty="0" err="1"/>
              <a:t>ligamentarias</a:t>
            </a:r>
            <a:r>
              <a:rPr lang="es-ES" sz="1700" dirty="0"/>
              <a:t> adicionales en la muñeca conocidas como el </a:t>
            </a:r>
            <a:r>
              <a:rPr lang="es-ES" sz="1800" b="1" i="1" dirty="0"/>
              <a:t>retináculo flexor </a:t>
            </a:r>
            <a:r>
              <a:rPr lang="es-ES" sz="1700" dirty="0"/>
              <a:t>(volar) y el </a:t>
            </a:r>
            <a:r>
              <a:rPr lang="es-ES" sz="1800" b="1" i="1" dirty="0"/>
              <a:t>retináculo extenso</a:t>
            </a:r>
            <a:r>
              <a:rPr lang="es-ES" sz="1700" dirty="0"/>
              <a:t>r (dorsal).</a:t>
            </a:r>
          </a:p>
          <a:p>
            <a:pPr algn="just"/>
            <a:endParaRPr lang="es-ES" sz="1700" dirty="0"/>
          </a:p>
          <a:p>
            <a:pPr algn="just"/>
            <a:r>
              <a:rPr lang="es-ES" sz="1700" dirty="0"/>
              <a:t>Son bandas de tejido conectivo que albergan el paso de los tendones de los músculos flexores (retináculo flexor) y extensores (retináculo extensor) del carpo</a:t>
            </a:r>
          </a:p>
        </p:txBody>
      </p:sp>
      <p:pic>
        <p:nvPicPr>
          <p:cNvPr id="133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562"/>
          <a:stretch/>
        </p:blipFill>
        <p:spPr bwMode="auto">
          <a:xfrm>
            <a:off x="2095500" y="3143251"/>
            <a:ext cx="3429000" cy="3285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562"/>
          <a:stretch/>
        </p:blipFill>
        <p:spPr bwMode="auto">
          <a:xfrm>
            <a:off x="6312025" y="3143251"/>
            <a:ext cx="3500437" cy="3285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50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p:cNvSpPr>
            <a:spLocks noGrp="1"/>
          </p:cNvSpPr>
          <p:nvPr>
            <p:ph type="title"/>
          </p:nvPr>
        </p:nvSpPr>
        <p:spPr>
          <a:xfrm>
            <a:off x="1981201" y="274638"/>
            <a:ext cx="3757613" cy="1143000"/>
          </a:xfrm>
        </p:spPr>
        <p:txBody>
          <a:bodyPr/>
          <a:lstStyle/>
          <a:p>
            <a:r>
              <a:rPr lang="es-ES" sz="2400"/>
              <a:t>FLEXOR SUPERFICIAL DE LOS DEDOS</a:t>
            </a:r>
          </a:p>
        </p:txBody>
      </p:sp>
      <p:sp>
        <p:nvSpPr>
          <p:cNvPr id="21507" name="2 Marcador de contenido"/>
          <p:cNvSpPr>
            <a:spLocks noGrp="1"/>
          </p:cNvSpPr>
          <p:nvPr>
            <p:ph idx="1"/>
          </p:nvPr>
        </p:nvSpPr>
        <p:spPr>
          <a:xfrm>
            <a:off x="1847528" y="1412777"/>
            <a:ext cx="3614738" cy="4525963"/>
          </a:xfrm>
        </p:spPr>
        <p:txBody>
          <a:bodyPr>
            <a:normAutofit lnSpcReduction="10000"/>
          </a:bodyPr>
          <a:lstStyle/>
          <a:p>
            <a:pPr algn="just"/>
            <a:r>
              <a:rPr lang="es-ES" sz="2000" b="1" i="1" dirty="0"/>
              <a:t>Origen: </a:t>
            </a:r>
            <a:r>
              <a:rPr lang="es-ES" sz="1600" dirty="0" err="1"/>
              <a:t>Epicóndilo</a:t>
            </a:r>
            <a:r>
              <a:rPr lang="es-ES" sz="1600" dirty="0"/>
              <a:t> medial vía el tendón flexor común, borde medial de la base del proceso </a:t>
            </a:r>
            <a:r>
              <a:rPr lang="es-ES" sz="1600" dirty="0" err="1"/>
              <a:t>coronoideo</a:t>
            </a:r>
            <a:r>
              <a:rPr lang="es-ES" sz="1600" dirty="0"/>
              <a:t> de la </a:t>
            </a:r>
            <a:r>
              <a:rPr lang="es-ES" sz="1600" dirty="0" err="1"/>
              <a:t>ulna</a:t>
            </a:r>
            <a:r>
              <a:rPr lang="es-ES" sz="1600" dirty="0"/>
              <a:t> y línea </a:t>
            </a:r>
            <a:r>
              <a:rPr lang="es-ES" sz="1600" dirty="0" err="1"/>
              <a:t>oblícua</a:t>
            </a:r>
            <a:r>
              <a:rPr lang="es-ES" sz="1600" dirty="0"/>
              <a:t> del radio a lo largo de su borde supero-anterior</a:t>
            </a:r>
          </a:p>
          <a:p>
            <a:pPr algn="just"/>
            <a:endParaRPr lang="es-ES" sz="1600" dirty="0"/>
          </a:p>
          <a:p>
            <a:pPr algn="just"/>
            <a:r>
              <a:rPr lang="es-ES" sz="2000" b="1" i="1" dirty="0"/>
              <a:t>Inserción: </a:t>
            </a:r>
            <a:r>
              <a:rPr lang="es-ES" sz="1600" dirty="0"/>
              <a:t>Superficie volar de la base de las falanges medias mediante tendón bifurcado.</a:t>
            </a:r>
          </a:p>
          <a:p>
            <a:pPr algn="just"/>
            <a:endParaRPr lang="es-ES" sz="1600" dirty="0"/>
          </a:p>
          <a:p>
            <a:pPr algn="just"/>
            <a:r>
              <a:rPr lang="es-ES" sz="2000" b="1" i="1" dirty="0"/>
              <a:t>Inervación:</a:t>
            </a:r>
            <a:r>
              <a:rPr lang="es-ES" sz="1600" dirty="0"/>
              <a:t> Nervio mediano</a:t>
            </a:r>
          </a:p>
          <a:p>
            <a:pPr algn="just"/>
            <a:endParaRPr lang="es-ES" sz="1600" dirty="0"/>
          </a:p>
          <a:p>
            <a:pPr algn="just"/>
            <a:r>
              <a:rPr lang="es-ES" sz="2000" b="1" i="1" dirty="0"/>
              <a:t>Acción: </a:t>
            </a:r>
            <a:r>
              <a:rPr lang="es-ES" sz="1600" dirty="0"/>
              <a:t>Flexión de los dedos a nivel de la articulación </a:t>
            </a:r>
            <a:r>
              <a:rPr lang="es-ES" sz="1600" dirty="0" err="1"/>
              <a:t>interfalángica</a:t>
            </a:r>
            <a:r>
              <a:rPr lang="es-ES" sz="1600" dirty="0"/>
              <a:t> proximal y asiste en la flexión de la muñeca</a:t>
            </a:r>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714376"/>
            <a:ext cx="1500188"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9" y="714376"/>
            <a:ext cx="1785937"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7889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Título"/>
          <p:cNvSpPr>
            <a:spLocks noGrp="1"/>
          </p:cNvSpPr>
          <p:nvPr>
            <p:ph type="title"/>
          </p:nvPr>
        </p:nvSpPr>
        <p:spPr>
          <a:xfrm>
            <a:off x="1952625" y="214313"/>
            <a:ext cx="3829050" cy="1143000"/>
          </a:xfrm>
        </p:spPr>
        <p:txBody>
          <a:bodyPr/>
          <a:lstStyle/>
          <a:p>
            <a:r>
              <a:rPr lang="es-ES" sz="2600"/>
              <a:t>FLEXOR PROFUNDO DE LOS DEDOS</a:t>
            </a:r>
          </a:p>
        </p:txBody>
      </p:sp>
      <p:sp>
        <p:nvSpPr>
          <p:cNvPr id="24579" name="2 Marcador de contenido"/>
          <p:cNvSpPr>
            <a:spLocks noGrp="1"/>
          </p:cNvSpPr>
          <p:nvPr>
            <p:ph idx="1"/>
          </p:nvPr>
        </p:nvSpPr>
        <p:spPr>
          <a:xfrm>
            <a:off x="1881189" y="1428751"/>
            <a:ext cx="4257675" cy="4525963"/>
          </a:xfrm>
        </p:spPr>
        <p:txBody>
          <a:bodyPr>
            <a:normAutofit fontScale="92500" lnSpcReduction="10000"/>
          </a:bodyPr>
          <a:lstStyle/>
          <a:p>
            <a:pPr algn="just"/>
            <a:r>
              <a:rPr lang="es-ES" sz="2000" b="1" i="1" dirty="0"/>
              <a:t>Origen:  </a:t>
            </a:r>
            <a:r>
              <a:rPr lang="es-ES" sz="1700" dirty="0"/>
              <a:t>Superficie antero medial de los ¾ superiores de la </a:t>
            </a:r>
            <a:r>
              <a:rPr lang="es-ES" sz="1700" dirty="0" err="1"/>
              <a:t>ulna</a:t>
            </a:r>
            <a:r>
              <a:rPr lang="es-ES" sz="1700" dirty="0"/>
              <a:t> y membrana interósea adyacente</a:t>
            </a:r>
          </a:p>
          <a:p>
            <a:pPr algn="just"/>
            <a:endParaRPr lang="es-ES" sz="1700" dirty="0"/>
          </a:p>
          <a:p>
            <a:pPr algn="just"/>
            <a:r>
              <a:rPr lang="es-ES" sz="2000" b="1" i="1" dirty="0"/>
              <a:t>Inserción: </a:t>
            </a:r>
            <a:r>
              <a:rPr lang="es-ES" sz="1700" dirty="0"/>
              <a:t>Superficie volar de la falange distal de los cuatro dígitos. (viaja a través y se divide a nivel del tendón del flexor superficial de los dedos</a:t>
            </a:r>
          </a:p>
          <a:p>
            <a:pPr algn="just"/>
            <a:endParaRPr lang="es-ES" sz="1700" dirty="0"/>
          </a:p>
          <a:p>
            <a:pPr algn="just"/>
            <a:r>
              <a:rPr lang="es-ES" sz="2000" b="1" i="1" dirty="0"/>
              <a:t>Inervación: </a:t>
            </a:r>
            <a:r>
              <a:rPr lang="es-ES" sz="1700" dirty="0"/>
              <a:t>Porción medial nervio </a:t>
            </a:r>
            <a:r>
              <a:rPr lang="es-ES" sz="1700" dirty="0" err="1"/>
              <a:t>ulnar</a:t>
            </a:r>
            <a:r>
              <a:rPr lang="es-ES" sz="1700" dirty="0"/>
              <a:t> y la porción lateral la rama anterior interósea del nervio mediano</a:t>
            </a:r>
          </a:p>
          <a:p>
            <a:pPr algn="just"/>
            <a:endParaRPr lang="es-ES" sz="1700" dirty="0"/>
          </a:p>
          <a:p>
            <a:pPr algn="just"/>
            <a:r>
              <a:rPr lang="es-ES" sz="2000" b="1" i="1" dirty="0"/>
              <a:t>Acción:</a:t>
            </a:r>
            <a:r>
              <a:rPr lang="es-ES" sz="1700" dirty="0"/>
              <a:t> Flexión de los dedos en al articulación </a:t>
            </a:r>
            <a:r>
              <a:rPr lang="es-ES" sz="1700" dirty="0" err="1"/>
              <a:t>interfalángica</a:t>
            </a:r>
            <a:r>
              <a:rPr lang="es-ES" sz="1700" dirty="0"/>
              <a:t> proximal y distal, asiste en la flexión de la articulación </a:t>
            </a:r>
            <a:r>
              <a:rPr lang="es-ES" sz="1700" dirty="0" err="1"/>
              <a:t>metacarpofalángica</a:t>
            </a:r>
            <a:r>
              <a:rPr lang="es-ES" sz="1700" dirty="0"/>
              <a:t> y la flexión de la muñeca</a:t>
            </a:r>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25" y="785813"/>
            <a:ext cx="1500188"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785813"/>
            <a:ext cx="1857375"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2142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Título"/>
          <p:cNvSpPr>
            <a:spLocks noGrp="1"/>
          </p:cNvSpPr>
          <p:nvPr>
            <p:ph type="title"/>
          </p:nvPr>
        </p:nvSpPr>
        <p:spPr>
          <a:xfrm>
            <a:off x="1981200" y="274638"/>
            <a:ext cx="3900488" cy="1143000"/>
          </a:xfrm>
        </p:spPr>
        <p:txBody>
          <a:bodyPr/>
          <a:lstStyle/>
          <a:p>
            <a:r>
              <a:rPr lang="es-ES" sz="2600"/>
              <a:t>EXTENSOR COMÚN DE LOS DEDOS</a:t>
            </a:r>
          </a:p>
        </p:txBody>
      </p:sp>
      <p:sp>
        <p:nvSpPr>
          <p:cNvPr id="30723" name="2 Marcador de contenido"/>
          <p:cNvSpPr>
            <a:spLocks noGrp="1"/>
          </p:cNvSpPr>
          <p:nvPr>
            <p:ph idx="1"/>
          </p:nvPr>
        </p:nvSpPr>
        <p:spPr>
          <a:xfrm>
            <a:off x="1809751" y="1428751"/>
            <a:ext cx="4143375" cy="4525963"/>
          </a:xfrm>
        </p:spPr>
        <p:txBody>
          <a:bodyPr>
            <a:normAutofit fontScale="92500" lnSpcReduction="10000"/>
          </a:bodyPr>
          <a:lstStyle/>
          <a:p>
            <a:pPr algn="just"/>
            <a:r>
              <a:rPr lang="es-ES" sz="1700" b="1" i="1" dirty="0"/>
              <a:t>ORIGEN: </a:t>
            </a:r>
            <a:r>
              <a:rPr lang="es-ES" sz="1700" dirty="0" err="1"/>
              <a:t>Epicóndilo</a:t>
            </a:r>
            <a:r>
              <a:rPr lang="es-ES" sz="1700" dirty="0"/>
              <a:t> lateral vía el tendón extensor común</a:t>
            </a:r>
          </a:p>
          <a:p>
            <a:pPr algn="just"/>
            <a:endParaRPr lang="es-ES" sz="1700" dirty="0"/>
          </a:p>
          <a:p>
            <a:pPr algn="just"/>
            <a:r>
              <a:rPr lang="es-ES" sz="1700" b="1" i="1" dirty="0"/>
              <a:t>INSERCIÓN:</a:t>
            </a:r>
            <a:r>
              <a:rPr lang="es-ES" sz="1700" dirty="0"/>
              <a:t> Aspecto dorsal de la base de la falange proximal de cada uno de los cuatro dígitos, aspecto dorsal de la base de la falange media de los cuatro dígitos y aspecto dorsal de la base de la falange distal de los cuatro dígitos</a:t>
            </a:r>
          </a:p>
          <a:p>
            <a:pPr algn="just"/>
            <a:endParaRPr lang="es-ES" sz="1700" dirty="0"/>
          </a:p>
          <a:p>
            <a:pPr algn="just"/>
            <a:r>
              <a:rPr lang="es-ES" sz="1700" b="1" i="1" dirty="0"/>
              <a:t>INERVACIÓN:</a:t>
            </a:r>
            <a:r>
              <a:rPr lang="es-ES" sz="1700" dirty="0"/>
              <a:t> Nervio radial</a:t>
            </a:r>
          </a:p>
          <a:p>
            <a:pPr algn="just"/>
            <a:endParaRPr lang="es-ES" sz="1700" dirty="0"/>
          </a:p>
          <a:p>
            <a:pPr algn="just"/>
            <a:r>
              <a:rPr lang="es-ES" sz="1700" b="1" i="1" dirty="0"/>
              <a:t>ACCIÓN:</a:t>
            </a:r>
            <a:r>
              <a:rPr lang="es-ES" sz="1700" dirty="0"/>
              <a:t> Extensión de los dedos a nivel de la articulación </a:t>
            </a:r>
            <a:r>
              <a:rPr lang="es-ES" sz="1700" dirty="0" err="1"/>
              <a:t>interfalángica</a:t>
            </a:r>
            <a:r>
              <a:rPr lang="es-ES" sz="1700" dirty="0"/>
              <a:t> proximal y distal, extensión de las </a:t>
            </a:r>
            <a:r>
              <a:rPr lang="es-ES" sz="1700" dirty="0" err="1"/>
              <a:t>metacarpofalángicas</a:t>
            </a:r>
            <a:r>
              <a:rPr lang="es-ES" sz="1700" dirty="0"/>
              <a:t> y asiste en la extensión de la muñeca cuando los dedos están flexionados a nivel de la articulación </a:t>
            </a:r>
            <a:r>
              <a:rPr lang="es-ES" sz="1700" dirty="0" err="1"/>
              <a:t>metacarpofalángica</a:t>
            </a:r>
            <a:endParaRPr lang="es-ES" sz="1700" dirty="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3" y="1000125"/>
            <a:ext cx="1643062"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3" y="1000125"/>
            <a:ext cx="1643062"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307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p:cNvSpPr>
            <a:spLocks noGrp="1"/>
          </p:cNvSpPr>
          <p:nvPr>
            <p:ph type="title"/>
          </p:nvPr>
        </p:nvSpPr>
        <p:spPr>
          <a:xfrm>
            <a:off x="1981201" y="274638"/>
            <a:ext cx="3757613" cy="1143000"/>
          </a:xfrm>
        </p:spPr>
        <p:txBody>
          <a:bodyPr/>
          <a:lstStyle/>
          <a:p>
            <a:r>
              <a:rPr lang="es-ES" sz="2600" dirty="0"/>
              <a:t>EXTENSOR DEL DEDO MÍNIMO</a:t>
            </a:r>
          </a:p>
        </p:txBody>
      </p:sp>
      <p:sp>
        <p:nvSpPr>
          <p:cNvPr id="32771" name="2 Marcador de contenido"/>
          <p:cNvSpPr>
            <a:spLocks noGrp="1"/>
          </p:cNvSpPr>
          <p:nvPr>
            <p:ph idx="1"/>
          </p:nvPr>
        </p:nvSpPr>
        <p:spPr>
          <a:xfrm>
            <a:off x="1775520" y="1689101"/>
            <a:ext cx="4757738" cy="4525963"/>
          </a:xfrm>
        </p:spPr>
        <p:txBody>
          <a:bodyPr>
            <a:normAutofit fontScale="92500" lnSpcReduction="10000"/>
          </a:bodyPr>
          <a:lstStyle/>
          <a:p>
            <a:pPr algn="just"/>
            <a:r>
              <a:rPr lang="es-ES" sz="1700" b="1" i="1" dirty="0"/>
              <a:t>ORIGEN: </a:t>
            </a:r>
            <a:r>
              <a:rPr lang="es-ES" sz="1700" dirty="0" err="1"/>
              <a:t>Epicóndilo</a:t>
            </a:r>
            <a:r>
              <a:rPr lang="es-ES" sz="1700" dirty="0"/>
              <a:t> lateral del húmero vía el tendón extensor común y aspecto </a:t>
            </a:r>
            <a:r>
              <a:rPr lang="es-ES" sz="1700" dirty="0" err="1"/>
              <a:t>ulnar</a:t>
            </a:r>
            <a:r>
              <a:rPr lang="es-ES" sz="1700" dirty="0"/>
              <a:t> del extensor común de los dedos</a:t>
            </a:r>
          </a:p>
          <a:p>
            <a:pPr algn="just"/>
            <a:endParaRPr lang="es-ES" sz="1700" dirty="0"/>
          </a:p>
          <a:p>
            <a:pPr algn="just"/>
            <a:r>
              <a:rPr lang="es-ES" sz="1700" b="1" i="1" dirty="0"/>
              <a:t>INSERCIÓN:</a:t>
            </a:r>
            <a:r>
              <a:rPr lang="es-ES" sz="1700" dirty="0"/>
              <a:t> Superficie dorsal de la base de la falange media del quinto dedo y superficie dorsal de la base de la falange distal del quinto dedo</a:t>
            </a:r>
          </a:p>
          <a:p>
            <a:pPr algn="just"/>
            <a:endParaRPr lang="es-ES" sz="1700" dirty="0"/>
          </a:p>
          <a:p>
            <a:pPr algn="just"/>
            <a:r>
              <a:rPr lang="es-ES" sz="1700" b="1" i="1" dirty="0"/>
              <a:t>INERVACIÓN:</a:t>
            </a:r>
            <a:r>
              <a:rPr lang="es-ES" sz="1700" dirty="0"/>
              <a:t> Nervio radial</a:t>
            </a:r>
          </a:p>
          <a:p>
            <a:pPr algn="just"/>
            <a:endParaRPr lang="es-ES" sz="1700" dirty="0"/>
          </a:p>
          <a:p>
            <a:pPr algn="just"/>
            <a:r>
              <a:rPr lang="es-ES" sz="1700" b="1" i="1" dirty="0"/>
              <a:t>ACCIÓN:</a:t>
            </a:r>
            <a:r>
              <a:rPr lang="es-ES" sz="1700" dirty="0"/>
              <a:t> Extensión del quinto dígito a nivel de la articulación </a:t>
            </a:r>
            <a:r>
              <a:rPr lang="es-ES" sz="1700" dirty="0" err="1"/>
              <a:t>interfalángica</a:t>
            </a:r>
            <a:r>
              <a:rPr lang="es-ES" sz="1700" dirty="0"/>
              <a:t> proximal y distal, asiste en la extensión del quinto dígito a nivel de la articulación </a:t>
            </a:r>
            <a:r>
              <a:rPr lang="es-ES" sz="1700" dirty="0" err="1"/>
              <a:t>metacarpofalángica</a:t>
            </a:r>
            <a:r>
              <a:rPr lang="es-ES" sz="1700" dirty="0"/>
              <a:t>, asiste en la abducción del quinto dígito a nivel de la articulación </a:t>
            </a:r>
            <a:r>
              <a:rPr lang="es-ES" sz="1700" dirty="0" err="1"/>
              <a:t>carpometacarpiana</a:t>
            </a:r>
            <a:r>
              <a:rPr lang="es-ES" sz="1700" dirty="0"/>
              <a:t> y asiste en la extensión de la muñeca</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1214439"/>
            <a:ext cx="17859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26" y="1214439"/>
            <a:ext cx="1571625"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6096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Título"/>
          <p:cNvSpPr>
            <a:spLocks noGrp="1"/>
          </p:cNvSpPr>
          <p:nvPr>
            <p:ph type="title"/>
          </p:nvPr>
        </p:nvSpPr>
        <p:spPr>
          <a:xfrm>
            <a:off x="1981201" y="274638"/>
            <a:ext cx="3400425" cy="1143000"/>
          </a:xfrm>
        </p:spPr>
        <p:txBody>
          <a:bodyPr/>
          <a:lstStyle/>
          <a:p>
            <a:r>
              <a:rPr lang="es-ES" sz="2600" dirty="0"/>
              <a:t>EXTENSOR DEL ÍNDICE</a:t>
            </a:r>
          </a:p>
        </p:txBody>
      </p:sp>
      <p:sp>
        <p:nvSpPr>
          <p:cNvPr id="37891" name="2 Marcador de contenido"/>
          <p:cNvSpPr>
            <a:spLocks noGrp="1"/>
          </p:cNvSpPr>
          <p:nvPr>
            <p:ph idx="1"/>
          </p:nvPr>
        </p:nvSpPr>
        <p:spPr>
          <a:xfrm>
            <a:off x="1981201" y="1600201"/>
            <a:ext cx="3757613" cy="4525963"/>
          </a:xfrm>
        </p:spPr>
        <p:txBody>
          <a:bodyPr>
            <a:normAutofit lnSpcReduction="10000"/>
          </a:bodyPr>
          <a:lstStyle/>
          <a:p>
            <a:pPr algn="just"/>
            <a:r>
              <a:rPr lang="es-ES" sz="1700" dirty="0"/>
              <a:t>ORIGEN: Superficie posterior de la </a:t>
            </a:r>
            <a:r>
              <a:rPr lang="es-ES" sz="1700" dirty="0" err="1"/>
              <a:t>ulna</a:t>
            </a:r>
            <a:r>
              <a:rPr lang="es-ES" sz="1700" dirty="0"/>
              <a:t> (distal al extensor largo del pulgar) y membrana interósea</a:t>
            </a:r>
          </a:p>
          <a:p>
            <a:pPr algn="just"/>
            <a:endParaRPr lang="es-ES" sz="1700" dirty="0"/>
          </a:p>
          <a:p>
            <a:pPr algn="just"/>
            <a:r>
              <a:rPr lang="es-ES" sz="1700" dirty="0"/>
              <a:t>INSERCIÓN: Superficie dorsal de la base de la falange media y falange distal del índice</a:t>
            </a:r>
          </a:p>
          <a:p>
            <a:pPr algn="just"/>
            <a:endParaRPr lang="es-ES" sz="1700" dirty="0"/>
          </a:p>
          <a:p>
            <a:pPr algn="just"/>
            <a:r>
              <a:rPr lang="es-ES" sz="1700" dirty="0"/>
              <a:t>INERVACIÓN: Nervio radial</a:t>
            </a:r>
          </a:p>
          <a:p>
            <a:pPr algn="just"/>
            <a:endParaRPr lang="es-ES" sz="1700" dirty="0"/>
          </a:p>
          <a:p>
            <a:pPr algn="just"/>
            <a:r>
              <a:rPr lang="es-ES" sz="1700" dirty="0"/>
              <a:t>ACCIÓN: Extensión del índice a nivel de la articulación </a:t>
            </a:r>
            <a:r>
              <a:rPr lang="es-ES" sz="1700" dirty="0" err="1"/>
              <a:t>metacarpofalángica</a:t>
            </a:r>
            <a:r>
              <a:rPr lang="es-ES" sz="1700" dirty="0"/>
              <a:t>, </a:t>
            </a:r>
            <a:r>
              <a:rPr lang="es-ES" sz="1700" dirty="0" err="1"/>
              <a:t>interfalángical</a:t>
            </a:r>
            <a:r>
              <a:rPr lang="es-ES" sz="1700" dirty="0"/>
              <a:t> proximal, </a:t>
            </a:r>
            <a:r>
              <a:rPr lang="es-ES" sz="1700" dirty="0" err="1"/>
              <a:t>interfalángica</a:t>
            </a:r>
            <a:r>
              <a:rPr lang="es-ES" sz="1700" dirty="0"/>
              <a:t> distal y asiste en la aducción del índice a nivel de la articulación </a:t>
            </a:r>
            <a:r>
              <a:rPr lang="es-ES" sz="1700" dirty="0" err="1"/>
              <a:t>carpometacarpiana</a:t>
            </a:r>
            <a:endParaRPr lang="es-ES" sz="1700" dirty="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5" y="857250"/>
            <a:ext cx="15430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25" y="857251"/>
            <a:ext cx="150018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246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600" dirty="0" smtClean="0"/>
              <a:t>Introducción</a:t>
            </a:r>
            <a:endParaRPr lang="es-MX" sz="3600" dirty="0"/>
          </a:p>
        </p:txBody>
      </p:sp>
      <p:sp>
        <p:nvSpPr>
          <p:cNvPr id="3" name="Marcador de contenido 2"/>
          <p:cNvSpPr>
            <a:spLocks noGrp="1"/>
          </p:cNvSpPr>
          <p:nvPr>
            <p:ph idx="1"/>
          </p:nvPr>
        </p:nvSpPr>
        <p:spPr>
          <a:xfrm>
            <a:off x="838200" y="1624353"/>
            <a:ext cx="10515600" cy="1165769"/>
          </a:xfrm>
        </p:spPr>
        <p:txBody>
          <a:bodyPr>
            <a:normAutofit/>
          </a:bodyPr>
          <a:lstStyle/>
          <a:p>
            <a:r>
              <a:rPr lang="es-MX" sz="2000" dirty="0"/>
              <a:t>Debemos tener un conocimiento del </a:t>
            </a:r>
            <a:r>
              <a:rPr lang="es-MX" sz="2000" dirty="0" smtClean="0"/>
              <a:t>TFCC o CFCT (complejo </a:t>
            </a:r>
            <a:r>
              <a:rPr lang="es-MX" sz="2000" dirty="0"/>
              <a:t>fibrocartílago triangular</a:t>
            </a:r>
            <a:r>
              <a:rPr lang="es-MX" sz="2000" dirty="0" smtClean="0"/>
              <a:t>). </a:t>
            </a:r>
            <a:r>
              <a:rPr lang="es-MX" sz="2000" dirty="0"/>
              <a:t>Dicho complejo consiste de un disco </a:t>
            </a:r>
            <a:r>
              <a:rPr lang="es-MX" sz="2000" dirty="0" smtClean="0"/>
              <a:t>articular, </a:t>
            </a:r>
            <a:r>
              <a:rPr lang="es-MX" sz="2000" dirty="0"/>
              <a:t>un menisco </a:t>
            </a:r>
            <a:r>
              <a:rPr lang="es-MX" sz="2000" dirty="0" smtClean="0"/>
              <a:t>homólogo, </a:t>
            </a:r>
            <a:r>
              <a:rPr lang="es-MX" sz="2000" dirty="0"/>
              <a:t>un </a:t>
            </a:r>
            <a:r>
              <a:rPr lang="es-MX" sz="2000" dirty="0" smtClean="0"/>
              <a:t>ligamento </a:t>
            </a:r>
            <a:r>
              <a:rPr lang="es-MX" sz="2000" dirty="0" err="1" smtClean="0"/>
              <a:t>ulnocarpiano</a:t>
            </a:r>
            <a:r>
              <a:rPr lang="es-MX" sz="2000" dirty="0" smtClean="0"/>
              <a:t>, </a:t>
            </a:r>
            <a:r>
              <a:rPr lang="es-MX" sz="2000" dirty="0"/>
              <a:t>un ligamento </a:t>
            </a:r>
            <a:r>
              <a:rPr lang="es-MX" sz="2000" dirty="0" err="1"/>
              <a:t>radiocubital</a:t>
            </a:r>
            <a:r>
              <a:rPr lang="es-MX" sz="2000" dirty="0"/>
              <a:t> </a:t>
            </a:r>
            <a:r>
              <a:rPr lang="es-MX" sz="2000" dirty="0" smtClean="0"/>
              <a:t>volar (anterior) y dorsal </a:t>
            </a:r>
            <a:r>
              <a:rPr lang="es-MX" sz="2000" dirty="0"/>
              <a:t>y extensor </a:t>
            </a:r>
            <a:r>
              <a:rPr lang="es-MX" sz="2000" dirty="0" err="1"/>
              <a:t>ulnar</a:t>
            </a:r>
            <a:r>
              <a:rPr lang="es-MX" sz="2000" dirty="0"/>
              <a:t> del carpo</a:t>
            </a:r>
            <a:r>
              <a:rPr lang="es-MX" sz="2000" dirty="0" smtClean="0"/>
              <a:t>.</a:t>
            </a:r>
          </a:p>
        </p:txBody>
      </p:sp>
      <p:pic>
        <p:nvPicPr>
          <p:cNvPr id="1026" name="Picture 2" descr="https://upload.wikimedia.org/wikipedia/commons/6/61/Anatomy_TF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904" y="2949916"/>
            <a:ext cx="5439228" cy="369368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6850057" y="2790122"/>
            <a:ext cx="4112810" cy="3765362"/>
          </a:xfrm>
          <a:prstGeom prst="rect">
            <a:avLst/>
          </a:prstGeom>
        </p:spPr>
      </p:pic>
    </p:spTree>
    <p:extLst>
      <p:ext uri="{BB962C8B-B14F-4D97-AF65-F5344CB8AC3E}">
        <p14:creationId xmlns:p14="http://schemas.microsoft.com/office/powerpoint/2010/main" val="5442794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p:cNvSpPr>
            <a:spLocks noGrp="1"/>
          </p:cNvSpPr>
          <p:nvPr>
            <p:ph type="title"/>
          </p:nvPr>
        </p:nvSpPr>
        <p:spPr>
          <a:xfrm>
            <a:off x="1981200" y="274638"/>
            <a:ext cx="3829050" cy="1143000"/>
          </a:xfrm>
        </p:spPr>
        <p:txBody>
          <a:bodyPr/>
          <a:lstStyle/>
          <a:p>
            <a:r>
              <a:rPr lang="es-ES" sz="2600"/>
              <a:t>ABDUCTOR DEL DEDO MÍNIMO</a:t>
            </a:r>
          </a:p>
        </p:txBody>
      </p:sp>
      <p:sp>
        <p:nvSpPr>
          <p:cNvPr id="40963" name="2 Marcador de contenido"/>
          <p:cNvSpPr>
            <a:spLocks noGrp="1"/>
          </p:cNvSpPr>
          <p:nvPr>
            <p:ph idx="1"/>
          </p:nvPr>
        </p:nvSpPr>
        <p:spPr>
          <a:xfrm>
            <a:off x="1981201" y="1600201"/>
            <a:ext cx="2614613" cy="4525963"/>
          </a:xfrm>
        </p:spPr>
        <p:txBody>
          <a:bodyPr>
            <a:normAutofit/>
          </a:bodyPr>
          <a:lstStyle/>
          <a:p>
            <a:pPr algn="just"/>
            <a:r>
              <a:rPr lang="es-ES" sz="1700" b="1" i="1" dirty="0"/>
              <a:t>ORIGEN:</a:t>
            </a:r>
            <a:r>
              <a:rPr lang="es-ES" sz="1700" dirty="0"/>
              <a:t> Superficie volar del pisiforme, tendón del flexor </a:t>
            </a:r>
            <a:r>
              <a:rPr lang="es-ES" sz="1700" dirty="0" err="1"/>
              <a:t>ulnar</a:t>
            </a:r>
            <a:r>
              <a:rPr lang="es-ES" sz="1700" dirty="0"/>
              <a:t> del carpo y ligamento </a:t>
            </a:r>
            <a:r>
              <a:rPr lang="es-ES" sz="1700" dirty="0" err="1"/>
              <a:t>pisohamatal</a:t>
            </a:r>
            <a:endParaRPr lang="es-ES" sz="1700" dirty="0"/>
          </a:p>
          <a:p>
            <a:pPr algn="just"/>
            <a:endParaRPr lang="es-ES" sz="1700" dirty="0"/>
          </a:p>
          <a:p>
            <a:pPr algn="just"/>
            <a:r>
              <a:rPr lang="es-ES" sz="1700" b="1" i="1" dirty="0"/>
              <a:t>INSERCIÓN: </a:t>
            </a:r>
            <a:r>
              <a:rPr lang="es-ES" sz="1700" dirty="0"/>
              <a:t>Aspecto medial de la base de la falange proximal del quinto dedo</a:t>
            </a:r>
          </a:p>
          <a:p>
            <a:pPr algn="just"/>
            <a:endParaRPr lang="es-ES" sz="1700" dirty="0"/>
          </a:p>
          <a:p>
            <a:pPr algn="just"/>
            <a:r>
              <a:rPr lang="es-ES" sz="1700" b="1" i="1" dirty="0"/>
              <a:t>INERVACIÓN:</a:t>
            </a:r>
            <a:r>
              <a:rPr lang="es-ES" sz="1700" dirty="0"/>
              <a:t> Nervio </a:t>
            </a:r>
            <a:r>
              <a:rPr lang="es-ES" sz="1700" dirty="0" err="1"/>
              <a:t>ulnar</a:t>
            </a:r>
            <a:endParaRPr lang="es-ES" sz="1700" dirty="0"/>
          </a:p>
          <a:p>
            <a:pPr algn="just"/>
            <a:endParaRPr lang="es-ES" sz="1700" dirty="0"/>
          </a:p>
          <a:p>
            <a:pPr algn="just"/>
            <a:r>
              <a:rPr lang="es-ES" sz="1700" b="1" i="1" dirty="0"/>
              <a:t>ACCIÓN: </a:t>
            </a:r>
            <a:r>
              <a:rPr lang="es-ES" sz="1700" dirty="0"/>
              <a:t>Abducción del quinto dedo</a:t>
            </a:r>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6" y="1643064"/>
            <a:ext cx="24288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1643063"/>
            <a:ext cx="22288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9408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Título"/>
          <p:cNvSpPr>
            <a:spLocks noGrp="1"/>
          </p:cNvSpPr>
          <p:nvPr>
            <p:ph type="title"/>
          </p:nvPr>
        </p:nvSpPr>
        <p:spPr>
          <a:xfrm>
            <a:off x="1909763" y="-315416"/>
            <a:ext cx="8229600" cy="1600200"/>
          </a:xfrm>
        </p:spPr>
        <p:txBody>
          <a:bodyPr/>
          <a:lstStyle/>
          <a:p>
            <a:r>
              <a:rPr lang="es-ES" sz="2600" dirty="0"/>
              <a:t>FLEXOR BREVE DEL DEDO MÍNIMO</a:t>
            </a:r>
          </a:p>
        </p:txBody>
      </p:sp>
      <p:sp>
        <p:nvSpPr>
          <p:cNvPr id="43011" name="2 Marcador de contenido"/>
          <p:cNvSpPr>
            <a:spLocks noGrp="1"/>
          </p:cNvSpPr>
          <p:nvPr>
            <p:ph idx="1"/>
          </p:nvPr>
        </p:nvSpPr>
        <p:spPr>
          <a:xfrm>
            <a:off x="1809750" y="1571626"/>
            <a:ext cx="3829050" cy="4525963"/>
          </a:xfrm>
        </p:spPr>
        <p:txBody>
          <a:bodyPr>
            <a:normAutofit/>
          </a:bodyPr>
          <a:lstStyle/>
          <a:p>
            <a:pPr algn="just"/>
            <a:r>
              <a:rPr lang="es-ES" sz="1700" b="1" i="1" dirty="0"/>
              <a:t>ORIGEN:</a:t>
            </a:r>
            <a:r>
              <a:rPr lang="es-ES" sz="1700" dirty="0"/>
              <a:t> Gancho del Ganchoso y borde </a:t>
            </a:r>
            <a:r>
              <a:rPr lang="es-ES" sz="1700" dirty="0" err="1"/>
              <a:t>ulnar</a:t>
            </a:r>
            <a:r>
              <a:rPr lang="es-ES" sz="1700" dirty="0"/>
              <a:t> del retináculo flexor</a:t>
            </a:r>
          </a:p>
          <a:p>
            <a:pPr algn="just"/>
            <a:endParaRPr lang="es-ES" sz="1700" dirty="0"/>
          </a:p>
          <a:p>
            <a:pPr algn="just"/>
            <a:r>
              <a:rPr lang="es-ES" sz="1700" b="1" i="1" dirty="0"/>
              <a:t>INSERCIÓN:</a:t>
            </a:r>
            <a:r>
              <a:rPr lang="es-ES" sz="1700" dirty="0"/>
              <a:t> Aspecto </a:t>
            </a:r>
            <a:r>
              <a:rPr lang="es-ES" sz="1700" dirty="0" err="1"/>
              <a:t>ulnar</a:t>
            </a:r>
            <a:r>
              <a:rPr lang="es-ES" sz="1700" dirty="0"/>
              <a:t> de la base de la falange proximal del dedo meñique</a:t>
            </a:r>
          </a:p>
          <a:p>
            <a:pPr algn="just"/>
            <a:endParaRPr lang="es-ES" sz="1700" dirty="0"/>
          </a:p>
          <a:p>
            <a:pPr algn="just"/>
            <a:r>
              <a:rPr lang="es-ES" sz="1700" b="1" i="1" dirty="0"/>
              <a:t>INERVACIÓN: </a:t>
            </a:r>
            <a:r>
              <a:rPr lang="es-ES" sz="1700" dirty="0"/>
              <a:t>Ramo profundo del nervio </a:t>
            </a:r>
            <a:r>
              <a:rPr lang="es-ES" sz="1700" dirty="0" err="1"/>
              <a:t>ulnar</a:t>
            </a:r>
            <a:endParaRPr lang="es-ES" sz="1700" dirty="0"/>
          </a:p>
          <a:p>
            <a:pPr algn="just"/>
            <a:endParaRPr lang="es-ES" sz="1700" dirty="0"/>
          </a:p>
          <a:p>
            <a:pPr algn="just"/>
            <a:r>
              <a:rPr lang="es-ES" sz="1700" b="1" i="1" dirty="0"/>
              <a:t>ACCIÓN:</a:t>
            </a:r>
            <a:r>
              <a:rPr lang="es-ES" sz="1700" dirty="0"/>
              <a:t> Flexión de la articulación </a:t>
            </a:r>
            <a:r>
              <a:rPr lang="es-ES" sz="1700" dirty="0" err="1"/>
              <a:t>metacarpofalángica</a:t>
            </a:r>
            <a:r>
              <a:rPr lang="es-ES" sz="1700" dirty="0"/>
              <a:t> del meñique y asiste en la oposición del dedo meñique</a:t>
            </a:r>
          </a:p>
        </p:txBody>
      </p:sp>
      <p:pic>
        <p:nvPicPr>
          <p:cNvPr id="430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4" y="1785938"/>
            <a:ext cx="21050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64" y="1785939"/>
            <a:ext cx="20669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959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1981200" y="274638"/>
            <a:ext cx="4400550" cy="1143000"/>
          </a:xfrm>
        </p:spPr>
        <p:txBody>
          <a:bodyPr/>
          <a:lstStyle/>
          <a:p>
            <a:r>
              <a:rPr lang="es-ES" sz="2600"/>
              <a:t>OPONENTE DEL DEDO MÍNIMO</a:t>
            </a:r>
          </a:p>
        </p:txBody>
      </p:sp>
      <p:sp>
        <p:nvSpPr>
          <p:cNvPr id="45059" name="2 Marcador de contenido"/>
          <p:cNvSpPr>
            <a:spLocks noGrp="1"/>
          </p:cNvSpPr>
          <p:nvPr>
            <p:ph idx="1"/>
          </p:nvPr>
        </p:nvSpPr>
        <p:spPr>
          <a:xfrm>
            <a:off x="1738314" y="1643063"/>
            <a:ext cx="3400425" cy="4525962"/>
          </a:xfrm>
        </p:spPr>
        <p:txBody>
          <a:bodyPr/>
          <a:lstStyle/>
          <a:p>
            <a:pPr algn="just"/>
            <a:r>
              <a:rPr lang="es-ES" sz="1700" b="1" i="1" dirty="0"/>
              <a:t>ORIGEN:</a:t>
            </a:r>
            <a:r>
              <a:rPr lang="es-ES" sz="1700" dirty="0"/>
              <a:t> Ganchoso</a:t>
            </a:r>
          </a:p>
          <a:p>
            <a:pPr algn="just"/>
            <a:endParaRPr lang="es-ES" sz="1700" dirty="0"/>
          </a:p>
          <a:p>
            <a:pPr algn="just"/>
            <a:r>
              <a:rPr lang="es-ES" sz="1700" b="1" i="1" dirty="0"/>
              <a:t>INSERCIÓN:</a:t>
            </a:r>
            <a:r>
              <a:rPr lang="es-ES" sz="1700" dirty="0"/>
              <a:t> Superficie medial del quinto metacarpiano</a:t>
            </a:r>
          </a:p>
          <a:p>
            <a:pPr algn="just"/>
            <a:endParaRPr lang="es-ES" sz="1700" dirty="0"/>
          </a:p>
          <a:p>
            <a:pPr algn="just"/>
            <a:r>
              <a:rPr lang="es-ES" sz="1700" b="1" i="1" dirty="0"/>
              <a:t>INERVACIÓN:</a:t>
            </a:r>
            <a:r>
              <a:rPr lang="es-ES" sz="1700" dirty="0"/>
              <a:t> Nervio </a:t>
            </a:r>
            <a:r>
              <a:rPr lang="es-ES" sz="1700" dirty="0" err="1"/>
              <a:t>ulnar</a:t>
            </a:r>
            <a:endParaRPr lang="es-ES" sz="1700" dirty="0"/>
          </a:p>
          <a:p>
            <a:pPr algn="just"/>
            <a:endParaRPr lang="es-ES" sz="1700" dirty="0"/>
          </a:p>
          <a:p>
            <a:pPr algn="just"/>
            <a:r>
              <a:rPr lang="es-ES" sz="1700" b="1" i="1" dirty="0"/>
              <a:t>ACCIÓN:</a:t>
            </a:r>
            <a:r>
              <a:rPr lang="es-ES" sz="1700" dirty="0"/>
              <a:t> Flexión y aducción del dedo meñique </a:t>
            </a: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904" y="1678195"/>
            <a:ext cx="2286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904" y="2251008"/>
            <a:ext cx="30099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027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Título"/>
          <p:cNvSpPr>
            <a:spLocks noGrp="1"/>
          </p:cNvSpPr>
          <p:nvPr>
            <p:ph type="title"/>
          </p:nvPr>
        </p:nvSpPr>
        <p:spPr/>
        <p:txBody>
          <a:bodyPr/>
          <a:lstStyle/>
          <a:p>
            <a:r>
              <a:rPr lang="es-ES" sz="2600"/>
              <a:t>INTERÓSEOS DORSALES</a:t>
            </a:r>
          </a:p>
        </p:txBody>
      </p:sp>
      <p:sp>
        <p:nvSpPr>
          <p:cNvPr id="47107" name="2 Marcador de contenido"/>
          <p:cNvSpPr>
            <a:spLocks noGrp="1"/>
          </p:cNvSpPr>
          <p:nvPr>
            <p:ph idx="1"/>
          </p:nvPr>
        </p:nvSpPr>
        <p:spPr>
          <a:xfrm>
            <a:off x="2135561" y="1700809"/>
            <a:ext cx="4143375" cy="4525963"/>
          </a:xfrm>
        </p:spPr>
        <p:txBody>
          <a:bodyPr>
            <a:normAutofit fontScale="92500" lnSpcReduction="10000"/>
          </a:bodyPr>
          <a:lstStyle/>
          <a:p>
            <a:pPr algn="just"/>
            <a:r>
              <a:rPr lang="es-ES" sz="1700" b="1" i="1" dirty="0"/>
              <a:t>ORIGEN:</a:t>
            </a:r>
            <a:r>
              <a:rPr lang="es-ES" sz="1700" dirty="0"/>
              <a:t> Se originan a dos cabezas a los lados de cada uno de los espacios </a:t>
            </a:r>
            <a:r>
              <a:rPr lang="es-ES" sz="1700" dirty="0" err="1"/>
              <a:t>intercarpianos</a:t>
            </a:r>
            <a:r>
              <a:rPr lang="es-ES" sz="1700" dirty="0"/>
              <a:t>.</a:t>
            </a:r>
          </a:p>
          <a:p>
            <a:pPr algn="just"/>
            <a:endParaRPr lang="es-ES" sz="1700" dirty="0"/>
          </a:p>
          <a:p>
            <a:pPr algn="just"/>
            <a:r>
              <a:rPr lang="es-ES" sz="1700" b="1" i="1" dirty="0"/>
              <a:t>INSERCIÓN:</a:t>
            </a:r>
            <a:r>
              <a:rPr lang="es-ES" sz="1700" dirty="0"/>
              <a:t> A cada lado correspondiente a la base de las falanges proximales.</a:t>
            </a:r>
          </a:p>
          <a:p>
            <a:pPr algn="just"/>
            <a:endParaRPr lang="es-ES" sz="1700" dirty="0"/>
          </a:p>
          <a:p>
            <a:pPr algn="just"/>
            <a:r>
              <a:rPr lang="es-ES" sz="1700" b="1" i="1" dirty="0"/>
              <a:t>INERVACIÓN:</a:t>
            </a:r>
            <a:r>
              <a:rPr lang="es-ES" sz="1700" dirty="0"/>
              <a:t> Nervio </a:t>
            </a:r>
            <a:r>
              <a:rPr lang="es-ES" sz="1700" dirty="0" err="1"/>
              <a:t>ulnar</a:t>
            </a:r>
            <a:endParaRPr lang="es-ES" sz="1700" dirty="0"/>
          </a:p>
          <a:p>
            <a:pPr algn="just"/>
            <a:endParaRPr lang="es-ES" sz="1700" dirty="0"/>
          </a:p>
          <a:p>
            <a:pPr algn="just"/>
            <a:r>
              <a:rPr lang="es-ES" sz="1700" b="1" i="1" dirty="0"/>
              <a:t>ACCIÓN: </a:t>
            </a:r>
            <a:r>
              <a:rPr lang="es-ES" sz="1700" dirty="0"/>
              <a:t>Abducción de los dígitos a nivel de la articulación </a:t>
            </a:r>
            <a:r>
              <a:rPr lang="es-ES" sz="1700" dirty="0" err="1"/>
              <a:t>metacarpofalángica</a:t>
            </a:r>
            <a:r>
              <a:rPr lang="es-ES" sz="1700" dirty="0"/>
              <a:t>, asiste en la flexión de los dígitos a nivel de la articulación </a:t>
            </a:r>
            <a:r>
              <a:rPr lang="es-ES" sz="1700" dirty="0" err="1"/>
              <a:t>metacarpofalángica</a:t>
            </a:r>
            <a:r>
              <a:rPr lang="es-ES" sz="1700" dirty="0"/>
              <a:t> asiste en la extensión de los dígitos a nivel de la articulación </a:t>
            </a:r>
            <a:r>
              <a:rPr lang="es-ES" sz="1700" dirty="0" err="1"/>
              <a:t>interfalángica</a:t>
            </a:r>
            <a:r>
              <a:rPr lang="es-ES" sz="1700" dirty="0"/>
              <a:t> proximal y asiste en la extensión de los dígitos a nivel de la articulación </a:t>
            </a:r>
            <a:r>
              <a:rPr lang="es-ES" sz="1700" dirty="0" err="1"/>
              <a:t>interfalángica</a:t>
            </a:r>
            <a:r>
              <a:rPr lang="es-ES" sz="1700" dirty="0"/>
              <a:t> distal</a:t>
            </a: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1500189"/>
            <a:ext cx="2643188"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518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Título"/>
          <p:cNvSpPr>
            <a:spLocks noGrp="1"/>
          </p:cNvSpPr>
          <p:nvPr>
            <p:ph type="title"/>
          </p:nvPr>
        </p:nvSpPr>
        <p:spPr>
          <a:xfrm>
            <a:off x="1775521" y="476672"/>
            <a:ext cx="4143375" cy="1143000"/>
          </a:xfrm>
        </p:spPr>
        <p:txBody>
          <a:bodyPr/>
          <a:lstStyle/>
          <a:p>
            <a:r>
              <a:rPr lang="es-ES" sz="2600" dirty="0"/>
              <a:t>INTERÓSEOS PALMARES</a:t>
            </a:r>
          </a:p>
        </p:txBody>
      </p:sp>
      <p:sp>
        <p:nvSpPr>
          <p:cNvPr id="49155" name="2 Marcador de contenido"/>
          <p:cNvSpPr>
            <a:spLocks noGrp="1"/>
          </p:cNvSpPr>
          <p:nvPr>
            <p:ph idx="1"/>
          </p:nvPr>
        </p:nvSpPr>
        <p:spPr>
          <a:xfrm>
            <a:off x="1541304" y="1872035"/>
            <a:ext cx="4143375" cy="4525962"/>
          </a:xfrm>
        </p:spPr>
        <p:txBody>
          <a:bodyPr>
            <a:normAutofit fontScale="92500" lnSpcReduction="10000"/>
          </a:bodyPr>
          <a:lstStyle/>
          <a:p>
            <a:pPr algn="just"/>
            <a:r>
              <a:rPr lang="es-ES" sz="1700" b="1" i="1" dirty="0"/>
              <a:t>ORIGEN:</a:t>
            </a:r>
            <a:r>
              <a:rPr lang="es-ES" sz="1700" dirty="0"/>
              <a:t> Hay tres músculos interóseos palmares que se originan en el segundo, cuarto y quinto huesos metacarpianos de la siguiente manera: del aspecto </a:t>
            </a:r>
            <a:r>
              <a:rPr lang="es-ES" sz="1700" dirty="0" err="1"/>
              <a:t>ulnar</a:t>
            </a:r>
            <a:r>
              <a:rPr lang="es-ES" sz="1700" dirty="0"/>
              <a:t> del segundo metacarpiano y del aspecto radial del cuarto y quinto metacarpianos</a:t>
            </a:r>
          </a:p>
          <a:p>
            <a:pPr algn="just"/>
            <a:endParaRPr lang="es-ES" sz="600" dirty="0"/>
          </a:p>
          <a:p>
            <a:pPr algn="just"/>
            <a:r>
              <a:rPr lang="es-ES" sz="1700" b="1" i="1" dirty="0"/>
              <a:t>INSERCIÓN:</a:t>
            </a:r>
            <a:r>
              <a:rPr lang="es-ES" sz="1700" dirty="0"/>
              <a:t> Se insertan en la segunda, cuarta y quinta falange proximal de la siguiente manera: Aspecto </a:t>
            </a:r>
            <a:r>
              <a:rPr lang="es-ES" sz="1700" dirty="0" err="1"/>
              <a:t>ulnar</a:t>
            </a:r>
            <a:r>
              <a:rPr lang="es-ES" sz="1700" dirty="0"/>
              <a:t> de la segunda falange proximal y aspecto radial de la cuarta y quinta falanges proximales</a:t>
            </a:r>
          </a:p>
          <a:p>
            <a:pPr algn="just"/>
            <a:endParaRPr lang="es-ES" sz="600" dirty="0"/>
          </a:p>
          <a:p>
            <a:pPr algn="just"/>
            <a:r>
              <a:rPr lang="es-ES" sz="1700" b="1" i="1" dirty="0"/>
              <a:t>INERVACIÓN: </a:t>
            </a:r>
            <a:r>
              <a:rPr lang="es-ES" sz="1700" dirty="0"/>
              <a:t>Nervio </a:t>
            </a:r>
            <a:r>
              <a:rPr lang="es-ES" sz="1700" dirty="0" err="1"/>
              <a:t>ulnar</a:t>
            </a:r>
            <a:endParaRPr lang="es-ES" sz="1700" dirty="0"/>
          </a:p>
          <a:p>
            <a:pPr algn="just"/>
            <a:endParaRPr lang="es-ES" sz="600" dirty="0"/>
          </a:p>
          <a:p>
            <a:pPr algn="just"/>
            <a:r>
              <a:rPr lang="es-ES" sz="1700" b="1" i="1" dirty="0"/>
              <a:t>ACCIÓN:</a:t>
            </a:r>
            <a:r>
              <a:rPr lang="es-ES" sz="1700" dirty="0"/>
              <a:t> Aducción de los dígitos y asisten en la flexión a nivel de la articulación </a:t>
            </a:r>
            <a:r>
              <a:rPr lang="es-ES" sz="1700" dirty="0" err="1"/>
              <a:t>metacarpofalángica</a:t>
            </a:r>
            <a:r>
              <a:rPr lang="es-ES" sz="1700" dirty="0"/>
              <a:t> y en la extensión de las articulación </a:t>
            </a:r>
            <a:r>
              <a:rPr lang="es-ES" sz="1700" dirty="0" err="1"/>
              <a:t>interfalángicas</a:t>
            </a:r>
            <a:r>
              <a:rPr lang="es-ES" sz="1700" dirty="0"/>
              <a:t> proximales y distales</a:t>
            </a:r>
          </a:p>
        </p:txBody>
      </p:sp>
      <p:pic>
        <p:nvPicPr>
          <p:cNvPr id="5" name="Abduction adduction of the MCP palmar view.mpg">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843251" y="1772816"/>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68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Título"/>
          <p:cNvSpPr>
            <a:spLocks noGrp="1"/>
          </p:cNvSpPr>
          <p:nvPr>
            <p:ph type="title"/>
          </p:nvPr>
        </p:nvSpPr>
        <p:spPr>
          <a:xfrm>
            <a:off x="1981200" y="274638"/>
            <a:ext cx="2971800" cy="1143000"/>
          </a:xfrm>
        </p:spPr>
        <p:txBody>
          <a:bodyPr/>
          <a:lstStyle/>
          <a:p>
            <a:r>
              <a:rPr lang="es-ES" sz="2600"/>
              <a:t>LUMBRICALES</a:t>
            </a:r>
          </a:p>
        </p:txBody>
      </p:sp>
      <p:sp>
        <p:nvSpPr>
          <p:cNvPr id="50179" name="2 Marcador de contenido"/>
          <p:cNvSpPr>
            <a:spLocks noGrp="1"/>
          </p:cNvSpPr>
          <p:nvPr>
            <p:ph idx="1"/>
          </p:nvPr>
        </p:nvSpPr>
        <p:spPr>
          <a:xfrm>
            <a:off x="1738314" y="1600201"/>
            <a:ext cx="3786187" cy="4525963"/>
          </a:xfrm>
        </p:spPr>
        <p:txBody>
          <a:bodyPr>
            <a:normAutofit lnSpcReduction="10000"/>
          </a:bodyPr>
          <a:lstStyle/>
          <a:p>
            <a:pPr algn="just"/>
            <a:r>
              <a:rPr lang="es-ES" sz="1700" b="1" i="1" dirty="0"/>
              <a:t>ORIGEN: </a:t>
            </a:r>
            <a:r>
              <a:rPr lang="es-ES" sz="1700" dirty="0"/>
              <a:t>Son cuatro músculos profundos de la mano que se originan en los tendones del flexor profundo de los dedos.</a:t>
            </a:r>
          </a:p>
          <a:p>
            <a:pPr algn="just"/>
            <a:endParaRPr lang="es-ES" sz="600" dirty="0"/>
          </a:p>
          <a:p>
            <a:pPr algn="just"/>
            <a:r>
              <a:rPr lang="es-ES" sz="1700" b="1" i="1" dirty="0"/>
              <a:t>INSERCIÓN: </a:t>
            </a:r>
            <a:r>
              <a:rPr lang="es-ES" sz="1700" dirty="0"/>
              <a:t>Se insertan en los tendones del extensor común de los dedos en el área de las falanges proximales</a:t>
            </a:r>
          </a:p>
          <a:p>
            <a:pPr algn="just"/>
            <a:endParaRPr lang="es-ES" sz="600" dirty="0"/>
          </a:p>
          <a:p>
            <a:pPr algn="just"/>
            <a:r>
              <a:rPr lang="es-ES" sz="1700" b="1" i="1" dirty="0"/>
              <a:t>INERVACIÓN:</a:t>
            </a:r>
            <a:r>
              <a:rPr lang="es-ES" sz="1700" dirty="0"/>
              <a:t> El primero y segundo lumbricales por el nervio mediano y el </a:t>
            </a:r>
            <a:r>
              <a:rPr lang="es-ES" sz="1700" dirty="0" err="1"/>
              <a:t>trecero</a:t>
            </a:r>
            <a:r>
              <a:rPr lang="es-ES" sz="1700" dirty="0"/>
              <a:t> y cuarto lumbricales por el nervio </a:t>
            </a:r>
            <a:r>
              <a:rPr lang="es-ES" sz="1700" dirty="0" err="1"/>
              <a:t>ulnar</a:t>
            </a:r>
            <a:endParaRPr lang="es-ES" sz="1700" dirty="0"/>
          </a:p>
          <a:p>
            <a:pPr algn="just"/>
            <a:endParaRPr lang="es-ES" sz="600" dirty="0"/>
          </a:p>
          <a:p>
            <a:pPr algn="just"/>
            <a:r>
              <a:rPr lang="es-ES" sz="1700" b="1" i="1" dirty="0"/>
              <a:t>ACCIÓN:</a:t>
            </a:r>
            <a:r>
              <a:rPr lang="es-ES" sz="1700" dirty="0"/>
              <a:t> Asisten en la flexión de la articulación </a:t>
            </a:r>
            <a:r>
              <a:rPr lang="es-ES" sz="1700" dirty="0" err="1"/>
              <a:t>metacarpofalángica</a:t>
            </a:r>
            <a:r>
              <a:rPr lang="es-ES" sz="1700" dirty="0"/>
              <a:t> y en la extensión de las articulación </a:t>
            </a:r>
            <a:r>
              <a:rPr lang="es-ES" sz="1700" dirty="0" err="1"/>
              <a:t>interfalángicas</a:t>
            </a:r>
            <a:r>
              <a:rPr lang="es-ES" sz="1700" dirty="0"/>
              <a:t> proximales y distales</a:t>
            </a:r>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314" y="714375"/>
            <a:ext cx="3500437"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7173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Título"/>
          <p:cNvSpPr>
            <a:spLocks noGrp="1"/>
          </p:cNvSpPr>
          <p:nvPr>
            <p:ph type="title"/>
          </p:nvPr>
        </p:nvSpPr>
        <p:spPr>
          <a:xfrm>
            <a:off x="1981200" y="274638"/>
            <a:ext cx="3614738" cy="1143000"/>
          </a:xfrm>
        </p:spPr>
        <p:txBody>
          <a:bodyPr/>
          <a:lstStyle/>
          <a:p>
            <a:r>
              <a:rPr lang="es-ES" sz="2600"/>
              <a:t>EXTENSOR LARGO DEL PULGAR</a:t>
            </a:r>
          </a:p>
        </p:txBody>
      </p:sp>
      <p:sp>
        <p:nvSpPr>
          <p:cNvPr id="53251" name="2 Marcador de contenido"/>
          <p:cNvSpPr>
            <a:spLocks noGrp="1"/>
          </p:cNvSpPr>
          <p:nvPr>
            <p:ph idx="1"/>
          </p:nvPr>
        </p:nvSpPr>
        <p:spPr>
          <a:xfrm>
            <a:off x="1991545" y="1628801"/>
            <a:ext cx="3400425" cy="4525963"/>
          </a:xfrm>
        </p:spPr>
        <p:txBody>
          <a:bodyPr>
            <a:normAutofit/>
          </a:bodyPr>
          <a:lstStyle/>
          <a:p>
            <a:pPr algn="just"/>
            <a:r>
              <a:rPr lang="es-ES" sz="1700" b="1" i="1" dirty="0"/>
              <a:t>ORIGEN:</a:t>
            </a:r>
            <a:r>
              <a:rPr lang="es-ES" sz="1700" dirty="0"/>
              <a:t> Aspecto </a:t>
            </a:r>
            <a:r>
              <a:rPr lang="es-ES" sz="1700" dirty="0" err="1"/>
              <a:t>postero</a:t>
            </a:r>
            <a:r>
              <a:rPr lang="es-ES" sz="1700" dirty="0"/>
              <a:t> lateral del tercio medial de la </a:t>
            </a:r>
            <a:r>
              <a:rPr lang="es-ES" sz="1700" dirty="0" err="1"/>
              <a:t>ulna</a:t>
            </a:r>
            <a:r>
              <a:rPr lang="es-ES" sz="1700" dirty="0"/>
              <a:t> y membrana interósea</a:t>
            </a:r>
          </a:p>
          <a:p>
            <a:pPr algn="just"/>
            <a:endParaRPr lang="es-ES" sz="1700" dirty="0"/>
          </a:p>
          <a:p>
            <a:pPr algn="just"/>
            <a:r>
              <a:rPr lang="es-ES" sz="1700" b="1" i="1" dirty="0"/>
              <a:t>INSERCIÓN:</a:t>
            </a:r>
            <a:r>
              <a:rPr lang="es-ES" sz="1700" dirty="0"/>
              <a:t> Base de la falange distal del pulgar</a:t>
            </a:r>
          </a:p>
          <a:p>
            <a:pPr algn="just"/>
            <a:endParaRPr lang="es-ES" sz="1700" dirty="0"/>
          </a:p>
          <a:p>
            <a:pPr algn="just"/>
            <a:r>
              <a:rPr lang="es-ES" sz="1700" b="1" i="1" dirty="0"/>
              <a:t>INERVACIÓN: </a:t>
            </a:r>
            <a:r>
              <a:rPr lang="es-ES" sz="1700" dirty="0"/>
              <a:t>Nervio radial</a:t>
            </a:r>
          </a:p>
          <a:p>
            <a:pPr algn="just"/>
            <a:endParaRPr lang="es-ES" sz="1700" dirty="0"/>
          </a:p>
          <a:p>
            <a:pPr algn="just"/>
            <a:r>
              <a:rPr lang="es-ES" sz="1700" b="1" i="1" dirty="0"/>
              <a:t>ACCIÓN: </a:t>
            </a:r>
            <a:r>
              <a:rPr lang="es-ES" sz="1700" dirty="0"/>
              <a:t>Extensión de las articulaciones </a:t>
            </a:r>
            <a:r>
              <a:rPr lang="es-ES" sz="1700" dirty="0" err="1"/>
              <a:t>metacarpofalángica</a:t>
            </a:r>
            <a:r>
              <a:rPr lang="es-ES" sz="1700" dirty="0"/>
              <a:t> e </a:t>
            </a:r>
            <a:r>
              <a:rPr lang="es-ES" sz="1700" dirty="0" err="1"/>
              <a:t>interfalángica</a:t>
            </a:r>
            <a:r>
              <a:rPr lang="es-ES" sz="1700" dirty="0"/>
              <a:t> del pulgar y asiste en la extensión y desviación radial de la muñeca</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571501"/>
            <a:ext cx="209073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1619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Título"/>
          <p:cNvSpPr>
            <a:spLocks noGrp="1"/>
          </p:cNvSpPr>
          <p:nvPr>
            <p:ph type="title"/>
          </p:nvPr>
        </p:nvSpPr>
        <p:spPr>
          <a:xfrm>
            <a:off x="1981200" y="274638"/>
            <a:ext cx="4471988" cy="1143000"/>
          </a:xfrm>
        </p:spPr>
        <p:txBody>
          <a:bodyPr/>
          <a:lstStyle/>
          <a:p>
            <a:r>
              <a:rPr lang="es-ES" sz="2600"/>
              <a:t>EXTENSOR BREVE DEL PULGAR</a:t>
            </a:r>
          </a:p>
        </p:txBody>
      </p:sp>
      <p:sp>
        <p:nvSpPr>
          <p:cNvPr id="54275" name="2 Marcador de contenido"/>
          <p:cNvSpPr>
            <a:spLocks noGrp="1"/>
          </p:cNvSpPr>
          <p:nvPr>
            <p:ph idx="1"/>
          </p:nvPr>
        </p:nvSpPr>
        <p:spPr>
          <a:xfrm>
            <a:off x="1738314" y="1600201"/>
            <a:ext cx="4714875" cy="4525963"/>
          </a:xfrm>
        </p:spPr>
        <p:txBody>
          <a:bodyPr/>
          <a:lstStyle/>
          <a:p>
            <a:pPr algn="just"/>
            <a:r>
              <a:rPr lang="es-ES" sz="1700" b="1" i="1" dirty="0"/>
              <a:t>ORIGEN: </a:t>
            </a:r>
            <a:r>
              <a:rPr lang="es-ES" sz="1700" dirty="0"/>
              <a:t>Aspecto medial dorsal del radio y membrana interósea</a:t>
            </a:r>
          </a:p>
          <a:p>
            <a:pPr algn="just"/>
            <a:endParaRPr lang="es-ES" sz="1700" dirty="0"/>
          </a:p>
          <a:p>
            <a:pPr algn="just"/>
            <a:r>
              <a:rPr lang="es-ES" sz="1700" b="1" i="1" dirty="0"/>
              <a:t>INSERCIÓN: </a:t>
            </a:r>
            <a:r>
              <a:rPr lang="es-ES" sz="1700" dirty="0"/>
              <a:t>Base de la falange proximal del pulgar</a:t>
            </a:r>
          </a:p>
          <a:p>
            <a:pPr algn="just"/>
            <a:endParaRPr lang="es-ES" sz="1700" dirty="0"/>
          </a:p>
          <a:p>
            <a:pPr algn="just"/>
            <a:r>
              <a:rPr lang="es-ES" sz="1700" b="1" i="1" dirty="0"/>
              <a:t>INERVACIÓN:</a:t>
            </a:r>
            <a:r>
              <a:rPr lang="es-ES" sz="1700" dirty="0"/>
              <a:t> Nervio radial</a:t>
            </a:r>
          </a:p>
          <a:p>
            <a:pPr algn="just"/>
            <a:endParaRPr lang="es-ES" sz="1700" dirty="0"/>
          </a:p>
          <a:p>
            <a:pPr algn="just"/>
            <a:r>
              <a:rPr lang="es-ES" sz="1700" b="1" i="1" dirty="0"/>
              <a:t>ACCIÓN: </a:t>
            </a:r>
            <a:r>
              <a:rPr lang="es-ES" sz="1700" dirty="0"/>
              <a:t>Extensión de la articulación </a:t>
            </a:r>
            <a:r>
              <a:rPr lang="es-ES" sz="1700" dirty="0" err="1"/>
              <a:t>metacarpofalángica</a:t>
            </a:r>
            <a:r>
              <a:rPr lang="es-ES" sz="1700" dirty="0"/>
              <a:t> del pulgar, abducción del primer metacarpiano y asiste en la desviación radial de la muñeca</a:t>
            </a:r>
          </a:p>
        </p:txBody>
      </p:sp>
      <p:pic>
        <p:nvPicPr>
          <p:cNvPr id="542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5" y="428626"/>
            <a:ext cx="199548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6564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Título"/>
          <p:cNvSpPr>
            <a:spLocks noGrp="1"/>
          </p:cNvSpPr>
          <p:nvPr>
            <p:ph type="title"/>
          </p:nvPr>
        </p:nvSpPr>
        <p:spPr>
          <a:xfrm>
            <a:off x="1981200" y="274638"/>
            <a:ext cx="4471988" cy="1143000"/>
          </a:xfrm>
        </p:spPr>
        <p:txBody>
          <a:bodyPr/>
          <a:lstStyle/>
          <a:p>
            <a:r>
              <a:rPr lang="es-ES" sz="2600"/>
              <a:t>ABDUCTOR LARGO DEL PULGAR</a:t>
            </a:r>
          </a:p>
        </p:txBody>
      </p:sp>
      <p:sp>
        <p:nvSpPr>
          <p:cNvPr id="55299" name="2 Marcador de contenido"/>
          <p:cNvSpPr>
            <a:spLocks noGrp="1"/>
          </p:cNvSpPr>
          <p:nvPr>
            <p:ph idx="1"/>
          </p:nvPr>
        </p:nvSpPr>
        <p:spPr>
          <a:xfrm>
            <a:off x="2207569" y="1628801"/>
            <a:ext cx="3757613" cy="4525963"/>
          </a:xfrm>
        </p:spPr>
        <p:txBody>
          <a:bodyPr>
            <a:normAutofit lnSpcReduction="10000"/>
          </a:bodyPr>
          <a:lstStyle/>
          <a:p>
            <a:pPr algn="just"/>
            <a:r>
              <a:rPr lang="es-ES" sz="1700" b="1" i="1" dirty="0"/>
              <a:t>ORIGEN: </a:t>
            </a:r>
            <a:r>
              <a:rPr lang="es-ES" sz="1700" dirty="0"/>
              <a:t>Aspecto </a:t>
            </a:r>
            <a:r>
              <a:rPr lang="es-ES" sz="1700" dirty="0" err="1"/>
              <a:t>dorsolateral</a:t>
            </a:r>
            <a:r>
              <a:rPr lang="es-ES" sz="1700" dirty="0"/>
              <a:t> medio de la </a:t>
            </a:r>
            <a:r>
              <a:rPr lang="es-ES" sz="1700" dirty="0" err="1"/>
              <a:t>ulna</a:t>
            </a:r>
            <a:r>
              <a:rPr lang="es-ES" sz="1700" dirty="0"/>
              <a:t> y membrana interósea</a:t>
            </a:r>
          </a:p>
          <a:p>
            <a:pPr algn="just"/>
            <a:endParaRPr lang="es-ES" sz="1700" dirty="0"/>
          </a:p>
          <a:p>
            <a:pPr algn="just"/>
            <a:r>
              <a:rPr lang="es-ES" sz="1700" b="1" i="1" dirty="0"/>
              <a:t>INSERCIÓN: </a:t>
            </a:r>
            <a:r>
              <a:rPr lang="es-ES" sz="1700" dirty="0"/>
              <a:t>Base del primer metacarpiano</a:t>
            </a:r>
          </a:p>
          <a:p>
            <a:pPr algn="just"/>
            <a:endParaRPr lang="es-ES" sz="1700" dirty="0"/>
          </a:p>
          <a:p>
            <a:pPr algn="just"/>
            <a:r>
              <a:rPr lang="es-ES" sz="1700" b="1" i="1" dirty="0"/>
              <a:t>INERVACIÓN:</a:t>
            </a:r>
            <a:r>
              <a:rPr lang="es-ES" sz="1700" dirty="0"/>
              <a:t> Nervio radial</a:t>
            </a:r>
          </a:p>
          <a:p>
            <a:pPr algn="just"/>
            <a:endParaRPr lang="es-ES" sz="1700" dirty="0"/>
          </a:p>
          <a:p>
            <a:pPr algn="just"/>
            <a:r>
              <a:rPr lang="es-ES" sz="1700" b="1" i="1" dirty="0"/>
              <a:t>ACCIÓN: </a:t>
            </a:r>
            <a:r>
              <a:rPr lang="es-ES" sz="1700" dirty="0"/>
              <a:t>Abducción del pulgar a nivel de la articulación trapeciometacarpiana, extensión del pulgar a nivel de la articulación </a:t>
            </a:r>
            <a:r>
              <a:rPr lang="es-ES" sz="1700" dirty="0" err="1"/>
              <a:t>carpometacarpiana</a:t>
            </a:r>
            <a:r>
              <a:rPr lang="es-ES" sz="1700" dirty="0"/>
              <a:t>, asiste en la extensión a nivel de la articulación </a:t>
            </a:r>
            <a:r>
              <a:rPr lang="es-ES" sz="1700" dirty="0" err="1"/>
              <a:t>metacarpofalángica</a:t>
            </a:r>
            <a:r>
              <a:rPr lang="es-ES" sz="1700" dirty="0"/>
              <a:t> y desviación radial de la muñeca</a:t>
            </a:r>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5" y="357188"/>
            <a:ext cx="2286000"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2834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Título"/>
          <p:cNvSpPr>
            <a:spLocks noGrp="1"/>
          </p:cNvSpPr>
          <p:nvPr>
            <p:ph type="title"/>
          </p:nvPr>
        </p:nvSpPr>
        <p:spPr>
          <a:xfrm>
            <a:off x="1981201" y="274638"/>
            <a:ext cx="3686175" cy="1143000"/>
          </a:xfrm>
        </p:spPr>
        <p:txBody>
          <a:bodyPr/>
          <a:lstStyle/>
          <a:p>
            <a:r>
              <a:rPr lang="es-ES" sz="2600"/>
              <a:t>FLEXOR LARGO DEL PULGAR</a:t>
            </a:r>
          </a:p>
        </p:txBody>
      </p:sp>
      <p:sp>
        <p:nvSpPr>
          <p:cNvPr id="56323" name="2 Marcador de contenido"/>
          <p:cNvSpPr>
            <a:spLocks noGrp="1"/>
          </p:cNvSpPr>
          <p:nvPr>
            <p:ph idx="1"/>
          </p:nvPr>
        </p:nvSpPr>
        <p:spPr>
          <a:xfrm>
            <a:off x="1981200" y="1600201"/>
            <a:ext cx="4186238" cy="4525963"/>
          </a:xfrm>
        </p:spPr>
        <p:txBody>
          <a:bodyPr/>
          <a:lstStyle/>
          <a:p>
            <a:pPr algn="just"/>
            <a:r>
              <a:rPr lang="es-ES" sz="1700" b="1" i="1" dirty="0"/>
              <a:t>ORIGEN: </a:t>
            </a:r>
            <a:r>
              <a:rPr lang="es-ES" sz="1700" dirty="0"/>
              <a:t>Superficie anterior del tercio medio del radio y membrana interósea</a:t>
            </a:r>
          </a:p>
          <a:p>
            <a:pPr algn="just"/>
            <a:endParaRPr lang="es-ES" sz="1700" dirty="0"/>
          </a:p>
          <a:p>
            <a:pPr algn="just"/>
            <a:r>
              <a:rPr lang="es-ES" sz="1700" b="1" i="1" dirty="0"/>
              <a:t>INSERCIÓN:</a:t>
            </a:r>
            <a:r>
              <a:rPr lang="es-ES" sz="1700" dirty="0"/>
              <a:t> Base de la falange distal del pulgar</a:t>
            </a:r>
          </a:p>
          <a:p>
            <a:pPr algn="just"/>
            <a:endParaRPr lang="es-ES" sz="1700" dirty="0"/>
          </a:p>
          <a:p>
            <a:pPr algn="just"/>
            <a:r>
              <a:rPr lang="es-ES" sz="1700" b="1" i="1" dirty="0"/>
              <a:t>INERVACIÓN:</a:t>
            </a:r>
            <a:r>
              <a:rPr lang="es-ES" sz="1700" dirty="0"/>
              <a:t> Nervio mediano</a:t>
            </a:r>
          </a:p>
          <a:p>
            <a:pPr algn="just"/>
            <a:endParaRPr lang="es-ES" sz="1700" dirty="0"/>
          </a:p>
          <a:p>
            <a:pPr algn="just"/>
            <a:r>
              <a:rPr lang="es-ES" sz="1700" b="1" i="1" dirty="0"/>
              <a:t>ACCIÓN: </a:t>
            </a:r>
            <a:r>
              <a:rPr lang="es-ES" sz="1700" dirty="0"/>
              <a:t>Flexión del pulgar a nivel de las articulaciones </a:t>
            </a:r>
            <a:r>
              <a:rPr lang="es-ES" sz="1700" dirty="0" err="1"/>
              <a:t>metacarpofalángica</a:t>
            </a:r>
            <a:r>
              <a:rPr lang="es-ES" sz="1700" dirty="0"/>
              <a:t> e </a:t>
            </a:r>
            <a:r>
              <a:rPr lang="es-ES" sz="1700" dirty="0" err="1"/>
              <a:t>interfalángcia</a:t>
            </a:r>
            <a:r>
              <a:rPr lang="es-ES" sz="1700" dirty="0"/>
              <a:t> y asiste en la aducción del pulgar</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4" y="357188"/>
            <a:ext cx="2357437"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177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Introducción</a:t>
            </a:r>
            <a:endParaRPr lang="es-MX" dirty="0"/>
          </a:p>
        </p:txBody>
      </p:sp>
      <p:sp>
        <p:nvSpPr>
          <p:cNvPr id="3" name="Marcador de contenido 2"/>
          <p:cNvSpPr>
            <a:spLocks noGrp="1"/>
          </p:cNvSpPr>
          <p:nvPr>
            <p:ph idx="1"/>
          </p:nvPr>
        </p:nvSpPr>
        <p:spPr>
          <a:xfrm>
            <a:off x="838200" y="1690688"/>
            <a:ext cx="10515600" cy="1662158"/>
          </a:xfrm>
        </p:spPr>
        <p:txBody>
          <a:bodyPr>
            <a:normAutofit/>
          </a:bodyPr>
          <a:lstStyle/>
          <a:p>
            <a:r>
              <a:rPr lang="es-MX" sz="2000" dirty="0"/>
              <a:t>El CFCT cubre la superficies distal del cúbito, extendiendo la superficie articular del radio distal. Este complejo mantiene unidas los extremos distales del cúbito y del radio permitiendo la pronosupinación y proporciona estabilidad al lado cubital del carpo. También facilita la transmisión de fuerzas distribuyéndolas entre estos dos huesos</a:t>
            </a:r>
            <a:r>
              <a:rPr lang="es-MX" sz="2000" dirty="0" smtClean="0"/>
              <a:t>.</a:t>
            </a:r>
            <a:endParaRPr lang="es-MX" sz="1600" dirty="0"/>
          </a:p>
        </p:txBody>
      </p:sp>
      <p:pic>
        <p:nvPicPr>
          <p:cNvPr id="4" name="Imagen 3"/>
          <p:cNvPicPr>
            <a:picLocks noChangeAspect="1"/>
          </p:cNvPicPr>
          <p:nvPr/>
        </p:nvPicPr>
        <p:blipFill>
          <a:blip r:embed="rId2"/>
          <a:stretch>
            <a:fillRect/>
          </a:stretch>
        </p:blipFill>
        <p:spPr>
          <a:xfrm>
            <a:off x="1852077" y="3148147"/>
            <a:ext cx="3267882" cy="3470227"/>
          </a:xfrm>
          <a:prstGeom prst="rect">
            <a:avLst/>
          </a:prstGeom>
        </p:spPr>
      </p:pic>
      <p:pic>
        <p:nvPicPr>
          <p:cNvPr id="5" name="Imagen 4"/>
          <p:cNvPicPr>
            <a:picLocks noChangeAspect="1"/>
          </p:cNvPicPr>
          <p:nvPr/>
        </p:nvPicPr>
        <p:blipFill>
          <a:blip r:embed="rId3"/>
          <a:stretch>
            <a:fillRect/>
          </a:stretch>
        </p:blipFill>
        <p:spPr>
          <a:xfrm>
            <a:off x="5886994" y="2987718"/>
            <a:ext cx="4540435" cy="3791086"/>
          </a:xfrm>
          <a:prstGeom prst="rect">
            <a:avLst/>
          </a:prstGeom>
        </p:spPr>
      </p:pic>
    </p:spTree>
    <p:extLst>
      <p:ext uri="{BB962C8B-B14F-4D97-AF65-F5344CB8AC3E}">
        <p14:creationId xmlns:p14="http://schemas.microsoft.com/office/powerpoint/2010/main" val="2084495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Título"/>
          <p:cNvSpPr>
            <a:spLocks noGrp="1"/>
          </p:cNvSpPr>
          <p:nvPr>
            <p:ph type="title"/>
          </p:nvPr>
        </p:nvSpPr>
        <p:spPr>
          <a:xfrm>
            <a:off x="1981200" y="274638"/>
            <a:ext cx="4114800" cy="1143000"/>
          </a:xfrm>
        </p:spPr>
        <p:txBody>
          <a:bodyPr/>
          <a:lstStyle/>
          <a:p>
            <a:r>
              <a:rPr lang="es-ES" sz="2600"/>
              <a:t>ABDUCTOR BREVE DEL PULGAR</a:t>
            </a:r>
          </a:p>
        </p:txBody>
      </p:sp>
      <p:sp>
        <p:nvSpPr>
          <p:cNvPr id="59395" name="2 Marcador de contenido"/>
          <p:cNvSpPr>
            <a:spLocks noGrp="1"/>
          </p:cNvSpPr>
          <p:nvPr>
            <p:ph idx="1"/>
          </p:nvPr>
        </p:nvSpPr>
        <p:spPr>
          <a:xfrm>
            <a:off x="1881188" y="1857376"/>
            <a:ext cx="4043362" cy="4525963"/>
          </a:xfrm>
        </p:spPr>
        <p:txBody>
          <a:bodyPr/>
          <a:lstStyle/>
          <a:p>
            <a:pPr algn="just"/>
            <a:r>
              <a:rPr lang="es-ES" sz="1700" b="1" i="1" dirty="0"/>
              <a:t>ORIGEN:</a:t>
            </a:r>
            <a:r>
              <a:rPr lang="es-ES" sz="1700" dirty="0"/>
              <a:t> Retináculo flexor y tubérculos del escafoides y trapecio</a:t>
            </a:r>
          </a:p>
          <a:p>
            <a:pPr algn="just"/>
            <a:endParaRPr lang="es-ES" sz="1700" dirty="0"/>
          </a:p>
          <a:p>
            <a:pPr algn="just"/>
            <a:r>
              <a:rPr lang="es-ES" sz="1700" b="1" i="1" dirty="0"/>
              <a:t>INSERCIÓN: </a:t>
            </a:r>
            <a:r>
              <a:rPr lang="es-ES" sz="1700" dirty="0"/>
              <a:t>Base de la falange proximal del pulgar</a:t>
            </a:r>
          </a:p>
          <a:p>
            <a:pPr algn="just"/>
            <a:endParaRPr lang="es-ES" sz="1700" dirty="0"/>
          </a:p>
          <a:p>
            <a:pPr algn="just"/>
            <a:r>
              <a:rPr lang="es-ES" sz="1700" b="1" i="1" dirty="0"/>
              <a:t>INERVACIÓN: </a:t>
            </a:r>
            <a:r>
              <a:rPr lang="es-ES" sz="1700" dirty="0"/>
              <a:t>Nervio mediano</a:t>
            </a:r>
          </a:p>
          <a:p>
            <a:pPr algn="just"/>
            <a:endParaRPr lang="es-ES" sz="1700" dirty="0"/>
          </a:p>
          <a:p>
            <a:pPr algn="just"/>
            <a:r>
              <a:rPr lang="es-ES" sz="1700" b="1" i="1" dirty="0"/>
              <a:t>ACCIÓN: </a:t>
            </a:r>
            <a:r>
              <a:rPr lang="es-ES" sz="1700" dirty="0"/>
              <a:t>Abducción de la articulación </a:t>
            </a:r>
            <a:r>
              <a:rPr lang="es-ES" sz="1700" dirty="0" err="1"/>
              <a:t>metacarpofalángica</a:t>
            </a:r>
            <a:r>
              <a:rPr lang="es-ES" sz="1700" dirty="0"/>
              <a:t> del pulgar</a:t>
            </a:r>
          </a:p>
        </p:txBody>
      </p:sp>
      <p:pic>
        <p:nvPicPr>
          <p:cNvPr id="593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57250"/>
            <a:ext cx="3786188"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1026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Título"/>
          <p:cNvSpPr>
            <a:spLocks noGrp="1"/>
          </p:cNvSpPr>
          <p:nvPr>
            <p:ph type="title"/>
          </p:nvPr>
        </p:nvSpPr>
        <p:spPr>
          <a:xfrm>
            <a:off x="1981201" y="274638"/>
            <a:ext cx="4329113" cy="1143000"/>
          </a:xfrm>
        </p:spPr>
        <p:txBody>
          <a:bodyPr/>
          <a:lstStyle/>
          <a:p>
            <a:r>
              <a:rPr lang="es-ES" sz="2600"/>
              <a:t>FLEXOR BREVE DEL PULGAR</a:t>
            </a:r>
          </a:p>
        </p:txBody>
      </p:sp>
      <p:sp>
        <p:nvSpPr>
          <p:cNvPr id="60419" name="2 Marcador de contenido"/>
          <p:cNvSpPr>
            <a:spLocks noGrp="1"/>
          </p:cNvSpPr>
          <p:nvPr>
            <p:ph idx="1"/>
          </p:nvPr>
        </p:nvSpPr>
        <p:spPr>
          <a:xfrm>
            <a:off x="1952626" y="1714501"/>
            <a:ext cx="3757613" cy="4525963"/>
          </a:xfrm>
        </p:spPr>
        <p:txBody>
          <a:bodyPr/>
          <a:lstStyle/>
          <a:p>
            <a:pPr algn="just"/>
            <a:r>
              <a:rPr lang="es-ES" sz="1700" b="1" i="1" dirty="0"/>
              <a:t>ORIGEN:</a:t>
            </a:r>
            <a:r>
              <a:rPr lang="es-ES" sz="1700" dirty="0"/>
              <a:t> Trapecio</a:t>
            </a:r>
          </a:p>
          <a:p>
            <a:pPr algn="just"/>
            <a:endParaRPr lang="es-ES" sz="1700" dirty="0"/>
          </a:p>
          <a:p>
            <a:pPr algn="just"/>
            <a:r>
              <a:rPr lang="es-ES" sz="1700" b="1" i="1" dirty="0"/>
              <a:t>INSERCIÓN:</a:t>
            </a:r>
            <a:r>
              <a:rPr lang="es-ES" sz="1700" dirty="0"/>
              <a:t> Base de la falange proximal del pulgar</a:t>
            </a:r>
          </a:p>
          <a:p>
            <a:pPr algn="just"/>
            <a:endParaRPr lang="es-ES" sz="1700" dirty="0"/>
          </a:p>
          <a:p>
            <a:pPr algn="just"/>
            <a:r>
              <a:rPr lang="es-ES" sz="1700" b="1" i="1" dirty="0"/>
              <a:t>INERVACIÓN: </a:t>
            </a:r>
            <a:r>
              <a:rPr lang="es-ES" sz="1700" dirty="0"/>
              <a:t>Nervio mediano y </a:t>
            </a:r>
            <a:r>
              <a:rPr lang="es-ES" sz="1700" dirty="0" err="1"/>
              <a:t>ulnar</a:t>
            </a:r>
            <a:endParaRPr lang="es-ES" sz="1700" dirty="0"/>
          </a:p>
          <a:p>
            <a:pPr algn="just"/>
            <a:endParaRPr lang="es-ES" sz="1700" dirty="0"/>
          </a:p>
          <a:p>
            <a:pPr algn="just"/>
            <a:r>
              <a:rPr lang="es-ES" sz="1700" b="1" i="1" dirty="0"/>
              <a:t>ACCIÓN: </a:t>
            </a:r>
            <a:r>
              <a:rPr lang="es-ES" sz="1700" dirty="0"/>
              <a:t>Flexión y aducción de la articulación </a:t>
            </a:r>
            <a:r>
              <a:rPr lang="es-ES" sz="1700" dirty="0" err="1"/>
              <a:t>metacarpofalángica</a:t>
            </a:r>
            <a:r>
              <a:rPr lang="es-ES" sz="1700" dirty="0"/>
              <a:t> del pulgar</a:t>
            </a:r>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1" y="1000125"/>
            <a:ext cx="343852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0467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Título"/>
          <p:cNvSpPr>
            <a:spLocks noGrp="1"/>
          </p:cNvSpPr>
          <p:nvPr>
            <p:ph type="title"/>
          </p:nvPr>
        </p:nvSpPr>
        <p:spPr>
          <a:xfrm>
            <a:off x="1981201" y="274638"/>
            <a:ext cx="3114675" cy="1143000"/>
          </a:xfrm>
        </p:spPr>
        <p:txBody>
          <a:bodyPr/>
          <a:lstStyle/>
          <a:p>
            <a:r>
              <a:rPr lang="es-ES" sz="2600"/>
              <a:t>OPONENTE DEL PULGAR</a:t>
            </a:r>
          </a:p>
        </p:txBody>
      </p:sp>
      <p:sp>
        <p:nvSpPr>
          <p:cNvPr id="61443" name="2 Marcador de contenido"/>
          <p:cNvSpPr>
            <a:spLocks noGrp="1"/>
          </p:cNvSpPr>
          <p:nvPr>
            <p:ph idx="1"/>
          </p:nvPr>
        </p:nvSpPr>
        <p:spPr>
          <a:xfrm>
            <a:off x="1981201" y="1600201"/>
            <a:ext cx="3971925" cy="4525963"/>
          </a:xfrm>
        </p:spPr>
        <p:txBody>
          <a:bodyPr/>
          <a:lstStyle/>
          <a:p>
            <a:pPr algn="just"/>
            <a:r>
              <a:rPr lang="es-ES" sz="1700" b="1" i="1" dirty="0"/>
              <a:t>ORIGEN: </a:t>
            </a:r>
            <a:r>
              <a:rPr lang="es-ES" sz="1700" dirty="0"/>
              <a:t>Trapecio</a:t>
            </a:r>
          </a:p>
          <a:p>
            <a:pPr algn="just"/>
            <a:endParaRPr lang="es-ES" sz="1700" dirty="0"/>
          </a:p>
          <a:p>
            <a:pPr algn="just"/>
            <a:r>
              <a:rPr lang="es-ES" sz="1700" b="1" i="1" dirty="0"/>
              <a:t>INSERCION: </a:t>
            </a:r>
            <a:r>
              <a:rPr lang="es-ES" sz="1700" dirty="0"/>
              <a:t>Superficie lateral del primer metacarpiano</a:t>
            </a:r>
          </a:p>
          <a:p>
            <a:pPr algn="just"/>
            <a:endParaRPr lang="es-ES" sz="1700" dirty="0"/>
          </a:p>
          <a:p>
            <a:pPr algn="just"/>
            <a:r>
              <a:rPr lang="es-ES" sz="1700" b="1" i="1" dirty="0"/>
              <a:t>INERVACIÓN: </a:t>
            </a:r>
            <a:r>
              <a:rPr lang="es-ES" sz="1700" dirty="0"/>
              <a:t>Nervio mediano</a:t>
            </a:r>
          </a:p>
          <a:p>
            <a:pPr algn="just"/>
            <a:endParaRPr lang="es-ES" sz="1700" dirty="0"/>
          </a:p>
          <a:p>
            <a:pPr algn="just"/>
            <a:r>
              <a:rPr lang="es-ES" sz="1700" b="1" i="1" dirty="0"/>
              <a:t>ACCIÓN:</a:t>
            </a:r>
            <a:r>
              <a:rPr lang="es-ES" sz="1700" dirty="0"/>
              <a:t> Flexión y aducción de la articulación </a:t>
            </a:r>
            <a:r>
              <a:rPr lang="es-ES" sz="1700" dirty="0" err="1"/>
              <a:t>trapezometacarpiana</a:t>
            </a:r>
            <a:r>
              <a:rPr lang="es-ES" sz="1700" dirty="0"/>
              <a:t> del pulgar</a:t>
            </a: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063" y="1143001"/>
            <a:ext cx="3548062"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648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p:cNvSpPr>
            <a:spLocks noGrp="1"/>
          </p:cNvSpPr>
          <p:nvPr>
            <p:ph type="title"/>
          </p:nvPr>
        </p:nvSpPr>
        <p:spPr>
          <a:xfrm>
            <a:off x="1981201" y="274638"/>
            <a:ext cx="3757613" cy="1143000"/>
          </a:xfrm>
        </p:spPr>
        <p:txBody>
          <a:bodyPr/>
          <a:lstStyle/>
          <a:p>
            <a:r>
              <a:rPr lang="es-ES" sz="2600" dirty="0"/>
              <a:t>ADUCTOR DEL PULGAR</a:t>
            </a:r>
          </a:p>
        </p:txBody>
      </p:sp>
      <p:sp>
        <p:nvSpPr>
          <p:cNvPr id="62467" name="2 Marcador de contenido"/>
          <p:cNvSpPr>
            <a:spLocks noGrp="1"/>
          </p:cNvSpPr>
          <p:nvPr>
            <p:ph idx="1"/>
          </p:nvPr>
        </p:nvSpPr>
        <p:spPr>
          <a:xfrm>
            <a:off x="1981200" y="1600201"/>
            <a:ext cx="4186238" cy="4525963"/>
          </a:xfrm>
        </p:spPr>
        <p:txBody>
          <a:bodyPr/>
          <a:lstStyle/>
          <a:p>
            <a:pPr algn="just"/>
            <a:r>
              <a:rPr lang="es-ES" sz="1700" b="1" i="1" dirty="0"/>
              <a:t>ORIGEN: </a:t>
            </a:r>
            <a:r>
              <a:rPr lang="es-ES" sz="1700" dirty="0"/>
              <a:t>Tiene dos cabezas, la cabeza </a:t>
            </a:r>
            <a:r>
              <a:rPr lang="es-ES" sz="1700" dirty="0" err="1"/>
              <a:t>oblícua</a:t>
            </a:r>
            <a:r>
              <a:rPr lang="es-ES" sz="1700" dirty="0"/>
              <a:t> y la cabeza transversa, la primera se origina en el </a:t>
            </a:r>
            <a:r>
              <a:rPr lang="es-ES" sz="1700" dirty="0" err="1"/>
              <a:t>capitado</a:t>
            </a:r>
            <a:r>
              <a:rPr lang="es-ES" sz="1700" dirty="0"/>
              <a:t>, segundo y tercer metacarpiano; la segunda en el tercer metacarpiano</a:t>
            </a:r>
          </a:p>
          <a:p>
            <a:pPr algn="just"/>
            <a:endParaRPr lang="es-ES" sz="1700" dirty="0"/>
          </a:p>
          <a:p>
            <a:pPr algn="just"/>
            <a:r>
              <a:rPr lang="es-ES" sz="1700" b="1" i="1" dirty="0"/>
              <a:t>INSERCIÓN: </a:t>
            </a:r>
            <a:r>
              <a:rPr lang="es-ES" sz="1700" dirty="0"/>
              <a:t>Superficie volar de la falange proximal del pulgar</a:t>
            </a:r>
          </a:p>
          <a:p>
            <a:pPr algn="just"/>
            <a:endParaRPr lang="es-ES" sz="1700" dirty="0"/>
          </a:p>
          <a:p>
            <a:pPr algn="just"/>
            <a:r>
              <a:rPr lang="es-ES" sz="1700" b="1" i="1" dirty="0"/>
              <a:t>INERVACIÓN:</a:t>
            </a:r>
            <a:r>
              <a:rPr lang="es-ES" sz="1700" dirty="0"/>
              <a:t> Nervio </a:t>
            </a:r>
            <a:r>
              <a:rPr lang="es-ES" sz="1700" dirty="0" err="1"/>
              <a:t>ulnar</a:t>
            </a:r>
            <a:endParaRPr lang="es-ES" sz="1700" dirty="0"/>
          </a:p>
          <a:p>
            <a:pPr algn="just"/>
            <a:endParaRPr lang="es-ES" sz="1700" dirty="0"/>
          </a:p>
          <a:p>
            <a:pPr algn="just"/>
            <a:r>
              <a:rPr lang="es-ES" sz="1700" b="1" i="1" dirty="0"/>
              <a:t>ACCIÓN: </a:t>
            </a:r>
            <a:r>
              <a:rPr lang="es-ES" sz="1700" dirty="0"/>
              <a:t>Aducción del pulgar a nivel de la articulación </a:t>
            </a:r>
            <a:r>
              <a:rPr lang="es-ES" sz="1700" dirty="0" err="1"/>
              <a:t>metacarpofalángica</a:t>
            </a:r>
            <a:endParaRPr lang="es-ES" sz="1700" dirty="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3376" y="214314"/>
            <a:ext cx="23717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825" y="3578226"/>
            <a:ext cx="24765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6 Conector recto de flecha"/>
          <p:cNvCxnSpPr/>
          <p:nvPr/>
        </p:nvCxnSpPr>
        <p:spPr>
          <a:xfrm rot="10800000">
            <a:off x="6738939" y="1785939"/>
            <a:ext cx="2071687" cy="1000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rot="10800000">
            <a:off x="6953250" y="5000626"/>
            <a:ext cx="2071688" cy="10001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72" name="8 CuadroTexto"/>
          <p:cNvSpPr txBox="1">
            <a:spLocks noChangeArrowheads="1"/>
          </p:cNvSpPr>
          <p:nvPr/>
        </p:nvSpPr>
        <p:spPr bwMode="auto">
          <a:xfrm>
            <a:off x="6167439" y="1071563"/>
            <a:ext cx="1285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a:t>Cabeza oblícua</a:t>
            </a:r>
          </a:p>
        </p:txBody>
      </p:sp>
      <p:sp>
        <p:nvSpPr>
          <p:cNvPr id="62473" name="9 CuadroTexto"/>
          <p:cNvSpPr txBox="1">
            <a:spLocks noChangeArrowheads="1"/>
          </p:cNvSpPr>
          <p:nvPr/>
        </p:nvSpPr>
        <p:spPr bwMode="auto">
          <a:xfrm>
            <a:off x="6381751" y="4357688"/>
            <a:ext cx="1357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a:t>Cabeza transversa</a:t>
            </a:r>
          </a:p>
        </p:txBody>
      </p:sp>
    </p:spTree>
    <p:extLst>
      <p:ext uri="{BB962C8B-B14F-4D97-AF65-F5344CB8AC3E}">
        <p14:creationId xmlns:p14="http://schemas.microsoft.com/office/powerpoint/2010/main" val="24042568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79976" y="1916832"/>
            <a:ext cx="4413176" cy="1600200"/>
          </a:xfrm>
        </p:spPr>
        <p:txBody>
          <a:bodyPr/>
          <a:lstStyle/>
          <a:p>
            <a:r>
              <a:rPr lang="es-ES" dirty="0" smtClean="0"/>
              <a:t>Radiología de mano. </a:t>
            </a:r>
            <a:endParaRPr lang="es-ES" dirty="0"/>
          </a:p>
        </p:txBody>
      </p:sp>
      <p:pic>
        <p:nvPicPr>
          <p:cNvPr id="4" name="Content Placeholder 5"/>
          <p:cNvPicPr>
            <a:picLocks noGrp="1" noChangeAspect="1"/>
          </p:cNvPicPr>
          <p:nvPr>
            <p:ph idx="1"/>
          </p:nvPr>
        </p:nvPicPr>
        <p:blipFill>
          <a:blip r:embed="rId2"/>
          <a:stretch>
            <a:fillRect/>
          </a:stretch>
        </p:blipFill>
        <p:spPr>
          <a:xfrm rot="16200000">
            <a:off x="875382" y="2063734"/>
            <a:ext cx="6208688" cy="2796839"/>
          </a:xfrm>
        </p:spPr>
      </p:pic>
    </p:spTree>
    <p:extLst>
      <p:ext uri="{BB962C8B-B14F-4D97-AF65-F5344CB8AC3E}">
        <p14:creationId xmlns:p14="http://schemas.microsoft.com/office/powerpoint/2010/main" val="41356134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7331" t="32540" r="29721" b="12301"/>
          <a:stretch/>
        </p:blipFill>
        <p:spPr bwMode="auto">
          <a:xfrm>
            <a:off x="1631505" y="213256"/>
            <a:ext cx="8972609" cy="647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redondeado"/>
          <p:cNvSpPr/>
          <p:nvPr/>
        </p:nvSpPr>
        <p:spPr>
          <a:xfrm>
            <a:off x="8400257" y="3019770"/>
            <a:ext cx="2203856" cy="367240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S" b="1" dirty="0"/>
              <a:t>Las Radiografías estándar de la mano y muñeca incluyen vista anteroposterior (AP), vista lateral y proyecciones oblicuas. (</a:t>
            </a:r>
          </a:p>
        </p:txBody>
      </p:sp>
    </p:spTree>
    <p:extLst>
      <p:ext uri="{BB962C8B-B14F-4D97-AF65-F5344CB8AC3E}">
        <p14:creationId xmlns:p14="http://schemas.microsoft.com/office/powerpoint/2010/main" val="25035070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31504" y="931362"/>
            <a:ext cx="4572000" cy="3662541"/>
          </a:xfrm>
          <a:prstGeom prst="rect">
            <a:avLst/>
          </a:prstGeom>
        </p:spPr>
        <p:txBody>
          <a:bodyPr>
            <a:spAutoFit/>
          </a:bodyPr>
          <a:lstStyle/>
          <a:p>
            <a:pPr marL="342900" indent="-342900" algn="just">
              <a:buFont typeface="+mj-lt"/>
              <a:buAutoNum type="arabicPeriod"/>
            </a:pPr>
            <a:r>
              <a:rPr lang="es-ES" sz="2000" dirty="0"/>
              <a:t>La evaluación inicial radiológica de cualquier mano ó muñeca patológica debe comenzar con imágenes radiográficas simples</a:t>
            </a:r>
            <a:r>
              <a:rPr lang="es-ES" dirty="0"/>
              <a:t>. </a:t>
            </a:r>
            <a:endParaRPr lang="es-ES" dirty="0"/>
          </a:p>
          <a:p>
            <a:pPr marL="342900" indent="-342900" algn="just">
              <a:buFont typeface="+mj-lt"/>
              <a:buAutoNum type="arabicPeriod"/>
            </a:pPr>
            <a:endParaRPr lang="es-ES" dirty="0"/>
          </a:p>
          <a:p>
            <a:pPr marL="342900" indent="-342900" algn="just">
              <a:buFont typeface="+mj-lt"/>
              <a:buAutoNum type="arabicPeriod"/>
            </a:pPr>
            <a:endParaRPr lang="es-ES" dirty="0"/>
          </a:p>
          <a:p>
            <a:pPr marL="342900" indent="-342900" algn="just">
              <a:buFont typeface="+mj-lt"/>
              <a:buAutoNum type="arabicPeriod"/>
            </a:pPr>
            <a:endParaRPr lang="es-ES" dirty="0"/>
          </a:p>
          <a:p>
            <a:pPr marL="342900" indent="-342900" algn="just">
              <a:buFont typeface="+mj-lt"/>
              <a:buAutoNum type="arabicPeriod"/>
            </a:pPr>
            <a:endParaRPr lang="es-ES" dirty="0"/>
          </a:p>
          <a:p>
            <a:pPr marL="342900" indent="-342900" algn="just">
              <a:buFont typeface="+mj-lt"/>
              <a:buAutoNum type="arabicPeriod"/>
            </a:pPr>
            <a:r>
              <a:rPr lang="es-ES" sz="2000" dirty="0"/>
              <a:t>Si </a:t>
            </a:r>
            <a:r>
              <a:rPr lang="es-ES" sz="2000" dirty="0"/>
              <a:t>en la radiografía inicial no se observan </a:t>
            </a:r>
            <a:r>
              <a:rPr lang="es-ES" sz="2000" dirty="0"/>
              <a:t>hallazgos:  </a:t>
            </a:r>
          </a:p>
          <a:p>
            <a:pPr marL="342900" indent="-342900" algn="just">
              <a:buFont typeface="+mj-lt"/>
              <a:buAutoNum type="arabicPeriod"/>
            </a:pPr>
            <a:endParaRPr lang="es-ES" sz="2000" dirty="0"/>
          </a:p>
          <a:p>
            <a:pPr algn="just"/>
            <a:endParaRPr lang="es-ES" sz="2000" dirty="0"/>
          </a:p>
        </p:txBody>
      </p:sp>
      <p:pic>
        <p:nvPicPr>
          <p:cNvPr id="2050" name="Picture 2" descr="Resultado de imagen para rx 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798" y="404664"/>
            <a:ext cx="4114800" cy="5372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4 Rectángulo"/>
          <p:cNvSpPr/>
          <p:nvPr/>
        </p:nvSpPr>
        <p:spPr>
          <a:xfrm>
            <a:off x="1703512" y="5108991"/>
            <a:ext cx="4572000" cy="92333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es-ES" dirty="0"/>
              <a:t>Sería </a:t>
            </a:r>
            <a:r>
              <a:rPr lang="es-ES" dirty="0"/>
              <a:t>necesario ampliar el estudio empleando otras técnicas de imagen complementarias y una adecuada correlación con el examen físico</a:t>
            </a:r>
          </a:p>
        </p:txBody>
      </p:sp>
      <p:sp>
        <p:nvSpPr>
          <p:cNvPr id="6" name="5 Flecha abajo"/>
          <p:cNvSpPr/>
          <p:nvPr/>
        </p:nvSpPr>
        <p:spPr>
          <a:xfrm>
            <a:off x="3503712" y="4064298"/>
            <a:ext cx="1080120" cy="948878"/>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37256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19536" y="1907555"/>
            <a:ext cx="4572000" cy="1200329"/>
          </a:xfrm>
          <a:prstGeom prst="rect">
            <a:avLst/>
          </a:prstGeom>
        </p:spPr>
        <p:txBody>
          <a:bodyPr>
            <a:spAutoFit/>
          </a:bodyPr>
          <a:lstStyle/>
          <a:p>
            <a:pPr algn="ctr"/>
            <a:r>
              <a:rPr lang="es-ES" sz="2400" b="1" dirty="0"/>
              <a:t>El orden de lectura de una radiografía simple de la mano y la muñeca debe </a:t>
            </a:r>
            <a:r>
              <a:rPr lang="es-ES" sz="2400" b="1" dirty="0"/>
              <a:t>realizarse</a:t>
            </a:r>
            <a:endParaRPr lang="es-ES" sz="2400" b="1" dirty="0"/>
          </a:p>
        </p:txBody>
      </p:sp>
      <p:sp>
        <p:nvSpPr>
          <p:cNvPr id="5" name="4 Abrir llave"/>
          <p:cNvSpPr/>
          <p:nvPr/>
        </p:nvSpPr>
        <p:spPr>
          <a:xfrm>
            <a:off x="6456334" y="1283582"/>
            <a:ext cx="468560" cy="244827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6" name="5 Rectángulo"/>
          <p:cNvSpPr/>
          <p:nvPr/>
        </p:nvSpPr>
        <p:spPr>
          <a:xfrm>
            <a:off x="6705600" y="1734952"/>
            <a:ext cx="3024336" cy="1477328"/>
          </a:xfrm>
          <a:prstGeom prst="rect">
            <a:avLst/>
          </a:prstGeom>
        </p:spPr>
        <p:txBody>
          <a:bodyPr wrap="square">
            <a:spAutoFit/>
          </a:bodyPr>
          <a:lstStyle/>
          <a:p>
            <a:pPr marL="285750" indent="-285750" algn="just">
              <a:buFont typeface="Arial" pitchFamily="34" charset="0"/>
              <a:buChar char="•"/>
            </a:pPr>
            <a:r>
              <a:rPr lang="es-ES" dirty="0"/>
              <a:t>En </a:t>
            </a:r>
            <a:r>
              <a:rPr lang="es-ES" dirty="0"/>
              <a:t>sentido distal a proximal, es decir desde los penachos </a:t>
            </a:r>
            <a:r>
              <a:rPr lang="es-ES" dirty="0" err="1"/>
              <a:t>ungueales</a:t>
            </a:r>
            <a:r>
              <a:rPr lang="es-ES" dirty="0"/>
              <a:t>, hasta la articulación radiocubital distal </a:t>
            </a:r>
          </a:p>
        </p:txBody>
      </p:sp>
      <p:sp>
        <p:nvSpPr>
          <p:cNvPr id="7" name="1 Título"/>
          <p:cNvSpPr>
            <a:spLocks noGrp="1"/>
          </p:cNvSpPr>
          <p:nvPr>
            <p:ph type="title"/>
          </p:nvPr>
        </p:nvSpPr>
        <p:spPr>
          <a:xfrm>
            <a:off x="2326730" y="121837"/>
            <a:ext cx="3757613" cy="1143000"/>
          </a:xfrm>
        </p:spPr>
        <p:txBody>
          <a:bodyPr/>
          <a:lstStyle/>
          <a:p>
            <a:r>
              <a:rPr lang="es-ES" sz="3200" dirty="0"/>
              <a:t>Orden de lectura .</a:t>
            </a:r>
          </a:p>
        </p:txBody>
      </p:sp>
      <p:sp>
        <p:nvSpPr>
          <p:cNvPr id="9" name="8 Flecha derecha"/>
          <p:cNvSpPr/>
          <p:nvPr/>
        </p:nvSpPr>
        <p:spPr>
          <a:xfrm>
            <a:off x="1775520" y="4171884"/>
            <a:ext cx="5434136" cy="230425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es-ES" b="1" dirty="0"/>
              <a:t>La anatomía del desarrollo normal es fundamental para interpretar y valorar las radiografías de la muñeca y de la mano en edades pediátricas. </a:t>
            </a:r>
          </a:p>
        </p:txBody>
      </p:sp>
      <p:sp>
        <p:nvSpPr>
          <p:cNvPr id="10" name="9 Rectángulo"/>
          <p:cNvSpPr/>
          <p:nvPr/>
        </p:nvSpPr>
        <p:spPr>
          <a:xfrm>
            <a:off x="7540383" y="4446849"/>
            <a:ext cx="2900536" cy="1754326"/>
          </a:xfrm>
          <a:prstGeom prst="rect">
            <a:avLst/>
          </a:prstGeom>
        </p:spPr>
        <p:txBody>
          <a:bodyPr wrap="square">
            <a:spAutoFit/>
          </a:bodyPr>
          <a:lstStyle/>
          <a:p>
            <a:pPr algn="just"/>
            <a:r>
              <a:rPr lang="es-ES" dirty="0"/>
              <a:t>Las proyecciones simples en edades pediátricas, nos permiten valorar con precisión y fiabilidad la madurez ósea de la mano y la muñeca .</a:t>
            </a:r>
          </a:p>
        </p:txBody>
      </p:sp>
    </p:spTree>
    <p:extLst>
      <p:ext uri="{BB962C8B-B14F-4D97-AF65-F5344CB8AC3E}">
        <p14:creationId xmlns:p14="http://schemas.microsoft.com/office/powerpoint/2010/main" val="44870966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6550" t="21627" r="21132" b="12103"/>
          <a:stretch/>
        </p:blipFill>
        <p:spPr bwMode="auto">
          <a:xfrm>
            <a:off x="1532334" y="0"/>
            <a:ext cx="91597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7630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567609" y="-306288"/>
            <a:ext cx="7225655" cy="1143000"/>
          </a:xfrm>
        </p:spPr>
        <p:txBody>
          <a:bodyPr/>
          <a:lstStyle/>
          <a:p>
            <a:r>
              <a:rPr lang="es-ES" sz="3200" dirty="0">
                <a:solidFill>
                  <a:srgbClr val="0070C0"/>
                </a:solidFill>
              </a:rPr>
              <a:t>Anomalías del desarrollo</a:t>
            </a:r>
            <a:endParaRPr lang="es-ES" sz="3200" dirty="0"/>
          </a:p>
        </p:txBody>
      </p:sp>
      <p:sp>
        <p:nvSpPr>
          <p:cNvPr id="6" name="5 Rectángulo"/>
          <p:cNvSpPr/>
          <p:nvPr/>
        </p:nvSpPr>
        <p:spPr>
          <a:xfrm>
            <a:off x="1555513" y="1052736"/>
            <a:ext cx="4032448" cy="3970318"/>
          </a:xfrm>
          <a:prstGeom prst="rect">
            <a:avLst/>
          </a:prstGeom>
        </p:spPr>
        <p:txBody>
          <a:bodyPr wrap="square">
            <a:spAutoFit/>
          </a:bodyPr>
          <a:lstStyle/>
          <a:p>
            <a:pPr marL="342900" indent="-342900" algn="just">
              <a:buFont typeface="+mj-lt"/>
              <a:buAutoNum type="arabicPeriod"/>
            </a:pPr>
            <a:r>
              <a:rPr lang="es-ES" b="1" dirty="0" err="1"/>
              <a:t>Braquidactilia</a:t>
            </a:r>
            <a:r>
              <a:rPr lang="es-ES" b="1" dirty="0"/>
              <a:t> </a:t>
            </a:r>
            <a:r>
              <a:rPr lang="es-ES" dirty="0"/>
              <a:t>(</a:t>
            </a:r>
            <a:r>
              <a:rPr lang="es-ES" dirty="0" err="1"/>
              <a:t>Braquimesofalangia</a:t>
            </a:r>
            <a:r>
              <a:rPr lang="es-ES" dirty="0"/>
              <a:t>). Es un acortamiento de la falange media del desarrollo, mas frecuente en el quinto dedo. </a:t>
            </a:r>
            <a:endParaRPr lang="es-ES" dirty="0"/>
          </a:p>
          <a:p>
            <a:pPr marL="342900" indent="-342900" algn="just">
              <a:buFont typeface="+mj-lt"/>
              <a:buAutoNum type="arabicPeriod"/>
            </a:pPr>
            <a:endParaRPr lang="es-ES" dirty="0"/>
          </a:p>
          <a:p>
            <a:pPr marL="342900" indent="-342900" algn="just">
              <a:buFont typeface="+mj-lt"/>
              <a:buAutoNum type="arabicPeriod"/>
            </a:pPr>
            <a:endParaRPr lang="es-ES" dirty="0"/>
          </a:p>
          <a:p>
            <a:pPr marL="342900" indent="-342900" algn="just">
              <a:buFont typeface="+mj-lt"/>
              <a:buAutoNum type="arabicPeriod"/>
            </a:pPr>
            <a:endParaRPr lang="es-ES" dirty="0"/>
          </a:p>
          <a:p>
            <a:pPr marL="342900" indent="-342900" algn="just">
              <a:buFont typeface="+mj-lt"/>
              <a:buAutoNum type="arabicPeriod"/>
            </a:pPr>
            <a:r>
              <a:rPr lang="es-ES" b="1" dirty="0"/>
              <a:t>Hueso </a:t>
            </a:r>
            <a:r>
              <a:rPr lang="es-ES" b="1" dirty="0"/>
              <a:t>metacarpiano corto. </a:t>
            </a:r>
            <a:r>
              <a:rPr lang="es-ES" dirty="0"/>
              <a:t>Es una variante de </a:t>
            </a:r>
            <a:r>
              <a:rPr lang="es-ES" dirty="0" err="1"/>
              <a:t>braquidactilia</a:t>
            </a:r>
            <a:r>
              <a:rPr lang="es-ES" dirty="0"/>
              <a:t>, asociado al síndrome de Turner, </a:t>
            </a:r>
            <a:r>
              <a:rPr lang="es-ES" dirty="0" err="1"/>
              <a:t>Pseudohipoparatiroidismo</a:t>
            </a:r>
            <a:r>
              <a:rPr lang="es-ES" dirty="0"/>
              <a:t> y </a:t>
            </a:r>
            <a:r>
              <a:rPr lang="es-ES" dirty="0" err="1"/>
              <a:t>Pseudopseudohipo</a:t>
            </a:r>
            <a:r>
              <a:rPr lang="es-ES" dirty="0"/>
              <a:t>- </a:t>
            </a:r>
            <a:r>
              <a:rPr lang="es-ES" dirty="0" err="1"/>
              <a:t>paratiroidismo</a:t>
            </a:r>
            <a:r>
              <a:rPr lang="es-ES" dirty="0"/>
              <a:t>, habitualmente afecta el cuarto metacarpiano. </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39" t="34921" r="38423" b="27182"/>
          <a:stretch/>
        </p:blipFill>
        <p:spPr bwMode="auto">
          <a:xfrm>
            <a:off x="5879977" y="1844825"/>
            <a:ext cx="4588547" cy="3697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80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942740" y="352697"/>
            <a:ext cx="8404069" cy="6322424"/>
          </a:xfrm>
          <a:prstGeom prst="rect">
            <a:avLst/>
          </a:prstGeom>
        </p:spPr>
      </p:pic>
    </p:spTree>
    <p:extLst>
      <p:ext uri="{BB962C8B-B14F-4D97-AF65-F5344CB8AC3E}">
        <p14:creationId xmlns:p14="http://schemas.microsoft.com/office/powerpoint/2010/main" val="4545433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847528" y="1196753"/>
            <a:ext cx="4572000" cy="4524315"/>
          </a:xfrm>
          <a:prstGeom prst="rect">
            <a:avLst/>
          </a:prstGeom>
        </p:spPr>
        <p:txBody>
          <a:bodyPr>
            <a:spAutoFit/>
          </a:bodyPr>
          <a:lstStyle/>
          <a:p>
            <a:pPr algn="just"/>
            <a:r>
              <a:rPr lang="es-ES" b="1" dirty="0" err="1"/>
              <a:t>Sindactilia</a:t>
            </a:r>
            <a:r>
              <a:rPr lang="es-ES" dirty="0"/>
              <a:t>. Es la ausencia de diferenciación entre dos o mas dedos del desarrollo, fusión de los dedos parcial o completa. </a:t>
            </a:r>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r>
              <a:rPr lang="es-ES" b="1" dirty="0" err="1"/>
              <a:t>Sinostosis</a:t>
            </a:r>
            <a:r>
              <a:rPr lang="es-ES" b="1" dirty="0"/>
              <a:t> falángica</a:t>
            </a:r>
            <a:r>
              <a:rPr lang="es-ES" dirty="0"/>
              <a:t> ( </a:t>
            </a:r>
            <a:r>
              <a:rPr lang="es-ES" dirty="0" err="1"/>
              <a:t>Sinfalagismo</a:t>
            </a:r>
            <a:r>
              <a:rPr lang="es-ES" dirty="0"/>
              <a:t>). Es la ausencia de segmentación de dos falanges del mismo dedo, puede ser bilateral, normalmente asociado a ausencia de núcleos de osificación</a:t>
            </a:r>
            <a:r>
              <a:rPr lang="es-ES" dirty="0"/>
              <a:t>.</a:t>
            </a: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38709" t="32341" r="38646" b="25198"/>
          <a:stretch/>
        </p:blipFill>
        <p:spPr bwMode="auto">
          <a:xfrm>
            <a:off x="6888088" y="157070"/>
            <a:ext cx="3240360" cy="3415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41588" t="30966" r="44037" b="26989"/>
          <a:stretch/>
        </p:blipFill>
        <p:spPr bwMode="auto">
          <a:xfrm>
            <a:off x="7536160" y="3737668"/>
            <a:ext cx="1870364" cy="307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6996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89732" y="548680"/>
            <a:ext cx="4090245" cy="3970318"/>
          </a:xfrm>
          <a:prstGeom prst="rect">
            <a:avLst/>
          </a:prstGeom>
        </p:spPr>
        <p:txBody>
          <a:bodyPr wrap="square">
            <a:spAutoFit/>
          </a:bodyPr>
          <a:lstStyle/>
          <a:p>
            <a:pPr algn="just"/>
            <a:r>
              <a:rPr lang="es-ES" b="1" dirty="0"/>
              <a:t>Pulgar bífido</a:t>
            </a:r>
            <a:r>
              <a:rPr lang="es-ES" dirty="0"/>
              <a:t>. Es una forma de </a:t>
            </a:r>
            <a:r>
              <a:rPr lang="es-ES" dirty="0" err="1"/>
              <a:t>polidactilia</a:t>
            </a:r>
            <a:r>
              <a:rPr lang="es-ES" dirty="0"/>
              <a:t> en que dos falanges terminales se presentan juntas o la falange distal esta </a:t>
            </a:r>
            <a:r>
              <a:rPr lang="es-ES" dirty="0"/>
              <a:t>bifurcada.</a:t>
            </a:r>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r>
              <a:rPr lang="es-ES" b="1" dirty="0"/>
              <a:t>Pulgar </a:t>
            </a:r>
            <a:r>
              <a:rPr lang="es-ES" b="1" dirty="0" err="1"/>
              <a:t>trifalángico</a:t>
            </a:r>
            <a:r>
              <a:rPr lang="es-ES" b="1" dirty="0"/>
              <a:t> </a:t>
            </a:r>
            <a:r>
              <a:rPr lang="es-ES" dirty="0"/>
              <a:t>. Es una falange supernumeraria y se sitúa entre las falanges proximal y distal del pulgar</a:t>
            </a:r>
            <a:r>
              <a:rPr lang="es-ES" dirty="0"/>
              <a:t>.</a:t>
            </a:r>
          </a:p>
          <a:p>
            <a:pPr algn="just"/>
            <a:endParaRPr lang="es-E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8151" t="31746" r="38200" b="37897"/>
          <a:stretch/>
        </p:blipFill>
        <p:spPr bwMode="auto">
          <a:xfrm>
            <a:off x="6133481" y="1919159"/>
            <a:ext cx="439013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5 Conector angular"/>
          <p:cNvCxnSpPr>
            <a:endCxn id="1026" idx="0"/>
          </p:cNvCxnSpPr>
          <p:nvPr/>
        </p:nvCxnSpPr>
        <p:spPr>
          <a:xfrm>
            <a:off x="6023992" y="1268761"/>
            <a:ext cx="2304556" cy="650399"/>
          </a:xfrm>
          <a:prstGeom prst="bentConnector2">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2246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423593" y="404664"/>
            <a:ext cx="7225655" cy="1143000"/>
          </a:xfrm>
        </p:spPr>
        <p:txBody>
          <a:bodyPr/>
          <a:lstStyle/>
          <a:p>
            <a:r>
              <a:rPr lang="es-ES" sz="4000" dirty="0"/>
              <a:t>Fracturas- Luxaciones de la mano: </a:t>
            </a:r>
          </a:p>
        </p:txBody>
      </p:sp>
      <p:sp>
        <p:nvSpPr>
          <p:cNvPr id="5" name="4 Rectángulo"/>
          <p:cNvSpPr/>
          <p:nvPr/>
        </p:nvSpPr>
        <p:spPr>
          <a:xfrm>
            <a:off x="1970699" y="2830430"/>
            <a:ext cx="4572000" cy="1754326"/>
          </a:xfrm>
          <a:prstGeom prst="rect">
            <a:avLst/>
          </a:prstGeom>
        </p:spPr>
        <p:txBody>
          <a:bodyPr>
            <a:spAutoFit/>
          </a:bodyPr>
          <a:lstStyle/>
          <a:p>
            <a:pPr algn="just"/>
            <a:r>
              <a:rPr lang="es-ES" b="1" dirty="0"/>
              <a:t>Luxaciones de la articulación </a:t>
            </a:r>
            <a:r>
              <a:rPr lang="es-ES" b="1" dirty="0" err="1"/>
              <a:t>metacarpofalángica</a:t>
            </a:r>
            <a:r>
              <a:rPr lang="es-ES" b="1" dirty="0"/>
              <a:t> </a:t>
            </a:r>
            <a:r>
              <a:rPr lang="es-ES" dirty="0"/>
              <a:t>. </a:t>
            </a:r>
            <a:endParaRPr lang="es-ES" dirty="0"/>
          </a:p>
          <a:p>
            <a:pPr algn="just"/>
            <a:endParaRPr lang="es-ES" dirty="0"/>
          </a:p>
          <a:p>
            <a:pPr algn="just"/>
            <a:r>
              <a:rPr lang="es-ES" dirty="0"/>
              <a:t>Se </a:t>
            </a:r>
            <a:r>
              <a:rPr lang="es-ES" dirty="0"/>
              <a:t>produce por un mecanismo de hiperextensión forzada, la cabeza del metacarpiano se desplaza en dirección volar</a:t>
            </a:r>
          </a:p>
        </p:txBody>
      </p:sp>
      <p:sp>
        <p:nvSpPr>
          <p:cNvPr id="6" name="AutoShape 2" descr="Resultado de imagen para Luxaciones de la articulaciÃ³n metacarpofalÃ¡ngic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844824"/>
            <a:ext cx="2906786" cy="4002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3885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19078" y="764704"/>
            <a:ext cx="5256634" cy="1754326"/>
          </a:xfrm>
          <a:prstGeom prst="rect">
            <a:avLst/>
          </a:prstGeom>
        </p:spPr>
        <p:txBody>
          <a:bodyPr wrap="square">
            <a:spAutoFit/>
          </a:bodyPr>
          <a:lstStyle/>
          <a:p>
            <a:r>
              <a:rPr lang="es-ES" b="1" dirty="0"/>
              <a:t>Luxaciones </a:t>
            </a:r>
            <a:r>
              <a:rPr lang="es-ES" b="1" dirty="0" err="1"/>
              <a:t>interfalángicas</a:t>
            </a:r>
            <a:r>
              <a:rPr lang="es-ES" b="1" dirty="0"/>
              <a:t> . </a:t>
            </a:r>
            <a:endParaRPr lang="es-ES" b="1" dirty="0"/>
          </a:p>
          <a:p>
            <a:endParaRPr lang="es-ES" dirty="0"/>
          </a:p>
          <a:p>
            <a:pPr algn="just"/>
            <a:r>
              <a:rPr lang="es-ES" dirty="0"/>
              <a:t>Son </a:t>
            </a:r>
            <a:r>
              <a:rPr lang="es-ES" dirty="0"/>
              <a:t>muy frecuentes, la luxación posterior se produce por hiperextensión y se asocia a fracturas , lesiones ligamentosas y lesiones de la placa volar en muchos casos.</a:t>
            </a:r>
          </a:p>
        </p:txBody>
      </p:sp>
      <p:pic>
        <p:nvPicPr>
          <p:cNvPr id="3074" name="Picture 2" descr="Resultado de imagen para Luxaciones de la articulaciÃ³n interfalÃ¡ngica"/>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309308" y="2748672"/>
            <a:ext cx="7200900" cy="3781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424733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86492" y="260649"/>
            <a:ext cx="5382344" cy="2031325"/>
          </a:xfrm>
          <a:prstGeom prst="rect">
            <a:avLst/>
          </a:prstGeom>
        </p:spPr>
        <p:txBody>
          <a:bodyPr wrap="square">
            <a:spAutoFit/>
          </a:bodyPr>
          <a:lstStyle/>
          <a:p>
            <a:r>
              <a:rPr lang="es-ES" b="1" dirty="0"/>
              <a:t>Fractura-luxación de Bennett. </a:t>
            </a:r>
          </a:p>
          <a:p>
            <a:pPr algn="just"/>
            <a:endParaRPr lang="es-ES" dirty="0"/>
          </a:p>
          <a:p>
            <a:pPr algn="just"/>
            <a:r>
              <a:rPr lang="es-ES" dirty="0"/>
              <a:t>Es </a:t>
            </a:r>
            <a:r>
              <a:rPr lang="es-ES" dirty="0"/>
              <a:t>una fractura intraarticular de la base del primer metacarpiano, producida por un traumatismo axial con el pulgar en ligera flexión, con fragmento pequeño del borde palmar, la base del metacarpiano se encuentra desplazada radial y dorsalmente.</a:t>
            </a:r>
          </a:p>
        </p:txBody>
      </p:sp>
      <p:sp>
        <p:nvSpPr>
          <p:cNvPr id="5" name="AutoShape 2" descr="Resultado de imagen para Fractura-luxaciÃ³n de Bennet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608168" y="160338"/>
            <a:ext cx="225875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79575" y="2908289"/>
            <a:ext cx="4572000" cy="1200329"/>
          </a:xfrm>
          <a:prstGeom prst="rect">
            <a:avLst/>
          </a:prstGeom>
        </p:spPr>
        <p:txBody>
          <a:bodyPr>
            <a:spAutoFit/>
          </a:bodyPr>
          <a:lstStyle/>
          <a:p>
            <a:r>
              <a:rPr lang="es-ES" b="1" dirty="0"/>
              <a:t>Fractura de Rolando. </a:t>
            </a:r>
            <a:endParaRPr lang="es-ES" b="1" dirty="0"/>
          </a:p>
          <a:p>
            <a:endParaRPr lang="es-ES" dirty="0"/>
          </a:p>
          <a:p>
            <a:r>
              <a:rPr lang="es-ES" dirty="0"/>
              <a:t>Es </a:t>
            </a:r>
            <a:r>
              <a:rPr lang="es-ES" dirty="0"/>
              <a:t>una fractura conminuta de la base del primer metacarpiano</a:t>
            </a:r>
          </a:p>
        </p:txBody>
      </p:sp>
      <p:cxnSp>
        <p:nvCxnSpPr>
          <p:cNvPr id="8" name="7 Conector recto de flecha"/>
          <p:cNvCxnSpPr/>
          <p:nvPr/>
        </p:nvCxnSpPr>
        <p:spPr>
          <a:xfrm>
            <a:off x="4125115" y="620688"/>
            <a:ext cx="3330504"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4103" name="Picture 7" descr="Resultado de imagen para - Fractura de Rolando."/>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77664" y="3817245"/>
            <a:ext cx="2691172" cy="29008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angular"/>
          <p:cNvCxnSpPr>
            <a:endCxn id="4103" idx="1"/>
          </p:cNvCxnSpPr>
          <p:nvPr/>
        </p:nvCxnSpPr>
        <p:spPr>
          <a:xfrm rot="16200000" flipH="1">
            <a:off x="3131137" y="4121153"/>
            <a:ext cx="1159065" cy="1133992"/>
          </a:xfrm>
          <a:prstGeom prst="bentConnector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2827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42390" t="25397" r="44224" b="34722"/>
          <a:stretch/>
        </p:blipFill>
        <p:spPr bwMode="auto">
          <a:xfrm>
            <a:off x="6939250" y="548680"/>
            <a:ext cx="3117191" cy="5221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75520" y="1772817"/>
            <a:ext cx="4572000" cy="2031325"/>
          </a:xfrm>
          <a:prstGeom prst="rect">
            <a:avLst/>
          </a:prstGeom>
        </p:spPr>
        <p:txBody>
          <a:bodyPr>
            <a:spAutoFit/>
          </a:bodyPr>
          <a:lstStyle/>
          <a:p>
            <a:r>
              <a:rPr lang="es-ES" b="1" dirty="0"/>
              <a:t>Fractura de los metacarpianos. </a:t>
            </a:r>
            <a:endParaRPr lang="es-ES" b="1" dirty="0"/>
          </a:p>
          <a:p>
            <a:endParaRPr lang="es-ES" dirty="0"/>
          </a:p>
          <a:p>
            <a:pPr algn="just"/>
            <a:r>
              <a:rPr lang="es-ES" dirty="0"/>
              <a:t>Son </a:t>
            </a:r>
            <a:r>
              <a:rPr lang="es-ES" dirty="0"/>
              <a:t>lesiones frecuentes, sobre todo en el primer y quinto metacarpiano. Las fracturas del cuello de este último son de consulta frecuente en servicios de urgencia( fractura del boxeador).</a:t>
            </a:r>
          </a:p>
        </p:txBody>
      </p:sp>
    </p:spTree>
    <p:extLst>
      <p:ext uri="{BB962C8B-B14F-4D97-AF65-F5344CB8AC3E}">
        <p14:creationId xmlns:p14="http://schemas.microsoft.com/office/powerpoint/2010/main" val="32936483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75520" y="1844824"/>
            <a:ext cx="4752528" cy="1754326"/>
          </a:xfrm>
          <a:prstGeom prst="rect">
            <a:avLst/>
          </a:prstGeom>
        </p:spPr>
        <p:txBody>
          <a:bodyPr wrap="square">
            <a:spAutoFit/>
          </a:bodyPr>
          <a:lstStyle/>
          <a:p>
            <a:r>
              <a:rPr lang="es-ES" b="1" dirty="0"/>
              <a:t>Fracturas de falanges. </a:t>
            </a:r>
          </a:p>
          <a:p>
            <a:endParaRPr lang="es-ES" dirty="0"/>
          </a:p>
          <a:p>
            <a:pPr algn="just"/>
            <a:r>
              <a:rPr lang="es-ES" dirty="0"/>
              <a:t>Son </a:t>
            </a:r>
            <a:r>
              <a:rPr lang="es-ES" dirty="0"/>
              <a:t>mas frecuentes que las fracturas de los metacarpianos, la fractura de falange distal es la mas frecuente seguida de las fracturas de la falange proximal y media</a:t>
            </a:r>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9013" t="33532" r="40877" b="30682"/>
          <a:stretch/>
        </p:blipFill>
        <p:spPr bwMode="auto">
          <a:xfrm>
            <a:off x="6745982" y="1052736"/>
            <a:ext cx="3742507" cy="3744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3351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2422" t="31944" r="27714" b="39683"/>
          <a:stretch/>
        </p:blipFill>
        <p:spPr bwMode="auto">
          <a:xfrm>
            <a:off x="1559497" y="3789040"/>
            <a:ext cx="900351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Título"/>
          <p:cNvSpPr>
            <a:spLocks noGrp="1"/>
          </p:cNvSpPr>
          <p:nvPr>
            <p:ph type="title"/>
          </p:nvPr>
        </p:nvSpPr>
        <p:spPr>
          <a:xfrm>
            <a:off x="2135561" y="0"/>
            <a:ext cx="7225655" cy="1143000"/>
          </a:xfrm>
        </p:spPr>
        <p:txBody>
          <a:bodyPr/>
          <a:lstStyle/>
          <a:p>
            <a:r>
              <a:rPr lang="es-ES" sz="3200" dirty="0" err="1"/>
              <a:t>Artropatias</a:t>
            </a:r>
            <a:r>
              <a:rPr lang="es-ES" sz="3200" dirty="0"/>
              <a:t> de muñeca y mano: </a:t>
            </a:r>
            <a:endParaRPr lang="es-ES" sz="3200" dirty="0"/>
          </a:p>
        </p:txBody>
      </p:sp>
      <p:sp>
        <p:nvSpPr>
          <p:cNvPr id="2" name="1 Rectángulo"/>
          <p:cNvSpPr/>
          <p:nvPr/>
        </p:nvSpPr>
        <p:spPr>
          <a:xfrm>
            <a:off x="1991544" y="1268761"/>
            <a:ext cx="4572000" cy="1200329"/>
          </a:xfrm>
          <a:prstGeom prst="rect">
            <a:avLst/>
          </a:prstGeom>
        </p:spPr>
        <p:txBody>
          <a:bodyPr>
            <a:spAutoFit/>
          </a:bodyPr>
          <a:lstStyle/>
          <a:p>
            <a:pPr algn="just"/>
            <a:r>
              <a:rPr lang="es-ES" b="1" dirty="0" err="1"/>
              <a:t>Osteoartrosis</a:t>
            </a:r>
            <a:r>
              <a:rPr lang="es-ES" b="1" dirty="0"/>
              <a:t> primaria : </a:t>
            </a:r>
            <a:endParaRPr lang="es-ES" b="1" dirty="0"/>
          </a:p>
          <a:p>
            <a:pPr algn="just"/>
            <a:endParaRPr lang="es-ES" dirty="0"/>
          </a:p>
          <a:p>
            <a:pPr algn="just"/>
            <a:r>
              <a:rPr lang="es-ES" dirty="0"/>
              <a:t>Afecta </a:t>
            </a:r>
            <a:r>
              <a:rPr lang="es-ES" dirty="0"/>
              <a:t>articulaciones </a:t>
            </a:r>
            <a:r>
              <a:rPr lang="es-ES" dirty="0" err="1"/>
              <a:t>interfalángicas</a:t>
            </a:r>
            <a:r>
              <a:rPr lang="es-ES" dirty="0"/>
              <a:t> y la base del pulgar</a:t>
            </a:r>
          </a:p>
        </p:txBody>
      </p:sp>
      <p:sp>
        <p:nvSpPr>
          <p:cNvPr id="4" name="3 Rectángulo redondeado"/>
          <p:cNvSpPr/>
          <p:nvPr/>
        </p:nvSpPr>
        <p:spPr>
          <a:xfrm>
            <a:off x="7032103" y="1352965"/>
            <a:ext cx="3530911" cy="223224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just"/>
            <a:r>
              <a:rPr lang="es-ES" b="1" dirty="0"/>
              <a:t>Esclerosis subcondral y pinzamiento de varias articulaciones  </a:t>
            </a:r>
            <a:r>
              <a:rPr lang="es-ES" b="1" dirty="0" err="1"/>
              <a:t>interfalangicas</a:t>
            </a:r>
            <a:r>
              <a:rPr lang="es-ES" b="1" dirty="0"/>
              <a:t> proximales, distales y carpometacarpianas. </a:t>
            </a:r>
            <a:endParaRPr lang="es-ES" b="1" dirty="0"/>
          </a:p>
        </p:txBody>
      </p:sp>
    </p:spTree>
    <p:extLst>
      <p:ext uri="{BB962C8B-B14F-4D97-AF65-F5344CB8AC3E}">
        <p14:creationId xmlns:p14="http://schemas.microsoft.com/office/powerpoint/2010/main" val="283360741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75520" y="260648"/>
            <a:ext cx="6264696" cy="1477328"/>
          </a:xfrm>
          <a:prstGeom prst="rect">
            <a:avLst/>
          </a:prstGeom>
        </p:spPr>
        <p:txBody>
          <a:bodyPr wrap="square">
            <a:spAutoFit/>
          </a:bodyPr>
          <a:lstStyle/>
          <a:p>
            <a:pPr algn="just"/>
            <a:r>
              <a:rPr lang="es-ES" b="1" dirty="0" err="1"/>
              <a:t>Osteoartrosis</a:t>
            </a:r>
            <a:r>
              <a:rPr lang="es-ES" b="1" dirty="0"/>
              <a:t> secundaria </a:t>
            </a:r>
            <a:r>
              <a:rPr lang="es-ES" b="1" dirty="0"/>
              <a:t>:</a:t>
            </a:r>
          </a:p>
          <a:p>
            <a:pPr algn="just"/>
            <a:endParaRPr lang="es-ES" dirty="0"/>
          </a:p>
          <a:p>
            <a:pPr algn="just"/>
            <a:r>
              <a:rPr lang="es-ES" dirty="0"/>
              <a:t>Afecta </a:t>
            </a:r>
            <a:r>
              <a:rPr lang="es-ES" dirty="0"/>
              <a:t>a cualquier articulación previamente lesionada, como los </a:t>
            </a:r>
            <a:r>
              <a:rPr lang="es-ES" dirty="0" err="1"/>
              <a:t>microtraumatismos</a:t>
            </a:r>
            <a:r>
              <a:rPr lang="es-ES" dirty="0"/>
              <a:t> repetidos de las articulaciones MCF en boxeadores y trabajadores manuales. </a:t>
            </a:r>
          </a:p>
        </p:txBody>
      </p:sp>
      <p:sp>
        <p:nvSpPr>
          <p:cNvPr id="3" name="2 Rectángulo"/>
          <p:cNvSpPr/>
          <p:nvPr/>
        </p:nvSpPr>
        <p:spPr>
          <a:xfrm>
            <a:off x="5754216" y="2348880"/>
            <a:ext cx="4572000" cy="1477328"/>
          </a:xfrm>
          <a:prstGeom prst="rect">
            <a:avLst/>
          </a:prstGeom>
          <a:ln w="38100">
            <a:solidFill>
              <a:srgbClr val="FFC000"/>
            </a:solidFill>
          </a:ln>
        </p:spPr>
        <p:txBody>
          <a:bodyPr>
            <a:spAutoFit/>
          </a:bodyPr>
          <a:lstStyle/>
          <a:p>
            <a:pPr algn="just"/>
            <a:r>
              <a:rPr lang="es-ES" dirty="0"/>
              <a:t>Se asocia con la artropatía del boxeador o el Síndrome metacarpiano de Missouri. Los hallazgos radiológicos son : pinzamiento articular irregular, esclerosis subcondral, </a:t>
            </a:r>
            <a:r>
              <a:rPr lang="es-ES" dirty="0" err="1"/>
              <a:t>osteofitos</a:t>
            </a:r>
            <a:r>
              <a:rPr lang="es-ES" dirty="0"/>
              <a:t> y </a:t>
            </a:r>
            <a:r>
              <a:rPr lang="es-ES" dirty="0" err="1"/>
              <a:t>subluxacion</a:t>
            </a:r>
            <a:r>
              <a:rPr lang="es-ES" dirty="0"/>
              <a:t>.</a:t>
            </a:r>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8334" t="18849" r="54264" b="28977"/>
          <a:stretch/>
        </p:blipFill>
        <p:spPr bwMode="auto">
          <a:xfrm>
            <a:off x="1599524" y="2132857"/>
            <a:ext cx="2264229" cy="381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5644" t="19034" r="34027" b="33606"/>
          <a:stretch/>
        </p:blipFill>
        <p:spPr bwMode="auto">
          <a:xfrm>
            <a:off x="3935760" y="2132857"/>
            <a:ext cx="1572046" cy="381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1717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35560" y="476672"/>
            <a:ext cx="4572000" cy="1477328"/>
          </a:xfrm>
          <a:prstGeom prst="rect">
            <a:avLst/>
          </a:prstGeom>
        </p:spPr>
        <p:txBody>
          <a:bodyPr>
            <a:spAutoFit/>
          </a:bodyPr>
          <a:lstStyle/>
          <a:p>
            <a:r>
              <a:rPr lang="es-ES" b="1" dirty="0"/>
              <a:t>Artritis </a:t>
            </a:r>
            <a:r>
              <a:rPr lang="es-ES" b="1" dirty="0" err="1"/>
              <a:t>Reumatoidea</a:t>
            </a:r>
            <a:r>
              <a:rPr lang="es-ES" b="1" dirty="0"/>
              <a:t>:</a:t>
            </a:r>
          </a:p>
          <a:p>
            <a:endParaRPr lang="es-ES" dirty="0"/>
          </a:p>
          <a:p>
            <a:r>
              <a:rPr lang="es-ES" dirty="0"/>
              <a:t>P</a:t>
            </a:r>
            <a:r>
              <a:rPr lang="es-ES" dirty="0"/>
              <a:t>inzamiento </a:t>
            </a:r>
            <a:r>
              <a:rPr lang="es-ES" dirty="0"/>
              <a:t>del espacio articular, erosión concéntrica, simétrica y bilateral , deformidad , subluxación y osteopenia</a:t>
            </a:r>
          </a:p>
        </p:txBody>
      </p:sp>
      <p:pic>
        <p:nvPicPr>
          <p:cNvPr id="92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1730" t="26394" r="33674" b="31491"/>
          <a:stretch/>
        </p:blipFill>
        <p:spPr bwMode="auto">
          <a:xfrm>
            <a:off x="7968208" y="1982205"/>
            <a:ext cx="2664296" cy="432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9101" t="26644" r="53977" b="31415"/>
          <a:stretch/>
        </p:blipFill>
        <p:spPr bwMode="auto">
          <a:xfrm>
            <a:off x="1813179" y="2372056"/>
            <a:ext cx="2808312" cy="391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871864" y="3212977"/>
            <a:ext cx="2682044" cy="2031325"/>
          </a:xfrm>
          <a:prstGeom prst="rect">
            <a:avLst/>
          </a:prstGeom>
          <a:noFill/>
          <a:ln w="38100">
            <a:solidFill>
              <a:srgbClr val="92D050"/>
            </a:solidFill>
          </a:ln>
        </p:spPr>
        <p:txBody>
          <a:bodyPr wrap="square" rtlCol="0">
            <a:spAutoFit/>
          </a:bodyPr>
          <a:lstStyle/>
          <a:p>
            <a:pPr algn="just"/>
            <a:r>
              <a:rPr lang="es-ES" dirty="0" err="1"/>
              <a:t>Subluxacion</a:t>
            </a:r>
            <a:r>
              <a:rPr lang="es-ES" dirty="0"/>
              <a:t> de las articulaciones </a:t>
            </a:r>
            <a:r>
              <a:rPr lang="es-ES" dirty="0" err="1"/>
              <a:t>metacarpofalangicas</a:t>
            </a:r>
            <a:r>
              <a:rPr lang="es-ES" dirty="0"/>
              <a:t> colapso del carpo y artritis erosiva de la </a:t>
            </a:r>
            <a:r>
              <a:rPr lang="es-ES" dirty="0" err="1"/>
              <a:t>articulacion</a:t>
            </a:r>
            <a:r>
              <a:rPr lang="es-ES" dirty="0"/>
              <a:t> radiocarpiana y </a:t>
            </a:r>
            <a:r>
              <a:rPr lang="es-ES" dirty="0" err="1"/>
              <a:t>metacarpofalangicas</a:t>
            </a:r>
            <a:r>
              <a:rPr lang="es-ES" dirty="0"/>
              <a:t>.  </a:t>
            </a:r>
            <a:endParaRPr lang="es-ES" dirty="0"/>
          </a:p>
        </p:txBody>
      </p:sp>
    </p:spTree>
    <p:extLst>
      <p:ext uri="{BB962C8B-B14F-4D97-AF65-F5344CB8AC3E}">
        <p14:creationId xmlns:p14="http://schemas.microsoft.com/office/powerpoint/2010/main" val="3671756370"/>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1251</TotalTime>
  <Words>3788</Words>
  <Application>Microsoft Office PowerPoint</Application>
  <PresentationFormat>Panorámica</PresentationFormat>
  <Paragraphs>512</Paragraphs>
  <Slides>109</Slides>
  <Notes>10</Notes>
  <HiddenSlides>0</HiddenSlides>
  <MMClips>1</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109</vt:i4>
      </vt:variant>
    </vt:vector>
  </HeadingPairs>
  <TitlesOfParts>
    <vt:vector size="121" baseType="lpstr">
      <vt:lpstr>ＭＳ Ｐゴシック</vt:lpstr>
      <vt:lpstr>游ゴシック</vt:lpstr>
      <vt:lpstr>游ゴシック Light</vt:lpstr>
      <vt:lpstr>Arial</vt:lpstr>
      <vt:lpstr>Calibri</vt:lpstr>
      <vt:lpstr>Calibri Light</vt:lpstr>
      <vt:lpstr>Corbel</vt:lpstr>
      <vt:lpstr>Osaka</vt:lpstr>
      <vt:lpstr>Times</vt:lpstr>
      <vt:lpstr>Times New Roman</vt:lpstr>
      <vt:lpstr>Tema de Office</vt:lpstr>
      <vt:lpstr>Parallax</vt:lpstr>
      <vt:lpstr>Radiología del muñeca y mano</vt:lpstr>
      <vt:lpstr>Radiología de muñeca</vt:lpstr>
      <vt:lpstr>Introducción</vt:lpstr>
      <vt:lpstr>Introducción</vt:lpstr>
      <vt:lpstr>Introducción</vt:lpstr>
      <vt:lpstr>Introducción</vt:lpstr>
      <vt:lpstr>Introducción</vt:lpstr>
      <vt:lpstr>Introducción</vt:lpstr>
      <vt:lpstr>Presentación de PowerPoint</vt:lpstr>
      <vt:lpstr>Proyecciones</vt:lpstr>
      <vt:lpstr>Radiografías estándar</vt:lpstr>
      <vt:lpstr>AP de muñeca</vt:lpstr>
      <vt:lpstr>PA de muñeca</vt:lpstr>
      <vt:lpstr>Rx AP y PA</vt:lpstr>
      <vt:lpstr>Lateral de muñeca</vt:lpstr>
      <vt:lpstr>Lateral de muñeca</vt:lpstr>
      <vt:lpstr>Proyecciones especiales</vt:lpstr>
      <vt:lpstr>Proyecciones especiales</vt:lpstr>
      <vt:lpstr>Proyecciones especiales</vt:lpstr>
      <vt:lpstr>Proyecciones especiales</vt:lpstr>
      <vt:lpstr>Proyecciones especiales</vt:lpstr>
      <vt:lpstr>Proyecciones especiales</vt:lpstr>
      <vt:lpstr>Proyecciones especiales</vt:lpstr>
      <vt:lpstr>Patología no traumática de muñeca</vt:lpstr>
      <vt:lpstr>Deformidad de Madelung</vt:lpstr>
      <vt:lpstr>Sinostosis Carpiana Luno-Piramidal.</vt:lpstr>
      <vt:lpstr>Anomalías del escafoides carpiano</vt:lpstr>
      <vt:lpstr>Hueso estiloideo (carpe bossu)</vt:lpstr>
      <vt:lpstr>Patologías traumáticas</vt:lpstr>
      <vt:lpstr>Fracturas del extremo distal del radio</vt:lpstr>
      <vt:lpstr>Fracturas del extremo distal del radio</vt:lpstr>
      <vt:lpstr>Presentación de PowerPoint</vt:lpstr>
      <vt:lpstr>Presentación de PowerPoint</vt:lpstr>
      <vt:lpstr>Presentación de PowerPoint</vt:lpstr>
      <vt:lpstr>Fracturas del radio distal</vt:lpstr>
      <vt:lpstr>Evaluación radiológica - recordar la anatomía normal</vt:lpstr>
      <vt:lpstr>Evaluación radiológica</vt:lpstr>
      <vt:lpstr>Presentación de PowerPoint</vt:lpstr>
      <vt:lpstr>Presentación de PowerPoint</vt:lpstr>
      <vt:lpstr>Presentación de PowerPoint</vt:lpstr>
      <vt:lpstr>Fracturas del extremo distal del radio</vt:lpstr>
      <vt:lpstr>Presentación de PowerPoint</vt:lpstr>
      <vt:lpstr>Fracturas del extremo distal del radio</vt:lpstr>
      <vt:lpstr>Fractura del escafoides</vt:lpstr>
      <vt:lpstr>Fractura del escafoides</vt:lpstr>
      <vt:lpstr>Fractura del escafoides</vt:lpstr>
      <vt:lpstr>Fractura del piramidal</vt:lpstr>
      <vt:lpstr>Fractura del semilunar</vt:lpstr>
      <vt:lpstr>Fractura del hueso ganchoso</vt:lpstr>
      <vt:lpstr>Fractura del hueso pisiforme</vt:lpstr>
      <vt:lpstr>Radiología de mano</vt:lpstr>
      <vt:lpstr>Presentación de PowerPoint</vt:lpstr>
      <vt:lpstr>HUESOS DE LA MANO</vt:lpstr>
      <vt:lpstr>Articulaciones </vt:lpstr>
      <vt:lpstr>Presentación de PowerPoint</vt:lpstr>
      <vt:lpstr>Presentación de PowerPoint</vt:lpstr>
      <vt:lpstr>Presentación de PowerPoint</vt:lpstr>
      <vt:lpstr>Presentación de PowerPoint</vt:lpstr>
      <vt:lpstr>Presentación de PowerPoint</vt:lpstr>
      <vt:lpstr>LIGAMENTOS CARPO-METACARPIANOS</vt:lpstr>
      <vt:lpstr>LIGAMENTOS INTEROSEOS. </vt:lpstr>
      <vt:lpstr>LIGAMENTOS TRANSVERSOS.</vt:lpstr>
      <vt:lpstr>LIGAMENTOS COLATERALES TRIANGULARES Y CAPSULARES.</vt:lpstr>
      <vt:lpstr>RETINÁCULOS</vt:lpstr>
      <vt:lpstr>FLEXOR SUPERFICIAL DE LOS DEDOS</vt:lpstr>
      <vt:lpstr>FLEXOR PROFUNDO DE LOS DEDOS</vt:lpstr>
      <vt:lpstr>EXTENSOR COMÚN DE LOS DEDOS</vt:lpstr>
      <vt:lpstr>EXTENSOR DEL DEDO MÍNIMO</vt:lpstr>
      <vt:lpstr>EXTENSOR DEL ÍNDICE</vt:lpstr>
      <vt:lpstr>ABDUCTOR DEL DEDO MÍNIMO</vt:lpstr>
      <vt:lpstr>FLEXOR BREVE DEL DEDO MÍNIMO</vt:lpstr>
      <vt:lpstr>OPONENTE DEL DEDO MÍNIMO</vt:lpstr>
      <vt:lpstr>INTERÓSEOS DORSALES</vt:lpstr>
      <vt:lpstr>INTERÓSEOS PALMARES</vt:lpstr>
      <vt:lpstr>LUMBRICALES</vt:lpstr>
      <vt:lpstr>EXTENSOR LARGO DEL PULGAR</vt:lpstr>
      <vt:lpstr>EXTENSOR BREVE DEL PULGAR</vt:lpstr>
      <vt:lpstr>ABDUCTOR LARGO DEL PULGAR</vt:lpstr>
      <vt:lpstr>FLEXOR LARGO DEL PULGAR</vt:lpstr>
      <vt:lpstr>ABDUCTOR BREVE DEL PULGAR</vt:lpstr>
      <vt:lpstr>FLEXOR BREVE DEL PULGAR</vt:lpstr>
      <vt:lpstr>OPONENTE DEL PULGAR</vt:lpstr>
      <vt:lpstr>ADUCTOR DEL PULGAR</vt:lpstr>
      <vt:lpstr>Radiología de mano. </vt:lpstr>
      <vt:lpstr>Presentación de PowerPoint</vt:lpstr>
      <vt:lpstr>Presentación de PowerPoint</vt:lpstr>
      <vt:lpstr>Orden de lectura .</vt:lpstr>
      <vt:lpstr>Presentación de PowerPoint</vt:lpstr>
      <vt:lpstr>Anomalías del desarrollo</vt:lpstr>
      <vt:lpstr>Presentación de PowerPoint</vt:lpstr>
      <vt:lpstr>Presentación de PowerPoint</vt:lpstr>
      <vt:lpstr>Fracturas- Luxaciones de la mano: </vt:lpstr>
      <vt:lpstr>Presentación de PowerPoint</vt:lpstr>
      <vt:lpstr>Presentación de PowerPoint</vt:lpstr>
      <vt:lpstr>Presentación de PowerPoint</vt:lpstr>
      <vt:lpstr>Presentación de PowerPoint</vt:lpstr>
      <vt:lpstr>Artropatias de muñeca y mano: </vt:lpstr>
      <vt:lpstr>Presentación de PowerPoint</vt:lpstr>
      <vt:lpstr>Presentación de PowerPoint</vt:lpstr>
      <vt:lpstr>Ultrasonografía de mano.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Referencias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Ramsespartano</dc:creator>
  <cp:lastModifiedBy>Ramsespartano</cp:lastModifiedBy>
  <cp:revision>65</cp:revision>
  <dcterms:created xsi:type="dcterms:W3CDTF">2018-12-19T03:12:48Z</dcterms:created>
  <dcterms:modified xsi:type="dcterms:W3CDTF">2018-12-21T13:26:21Z</dcterms:modified>
</cp:coreProperties>
</file>