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58" r:id="rId4"/>
    <p:sldId id="267" r:id="rId5"/>
    <p:sldId id="279" r:id="rId6"/>
    <p:sldId id="266" r:id="rId7"/>
    <p:sldId id="259" r:id="rId8"/>
    <p:sldId id="278" r:id="rId9"/>
    <p:sldId id="260" r:id="rId10"/>
    <p:sldId id="280" r:id="rId11"/>
    <p:sldId id="261" r:id="rId12"/>
    <p:sldId id="281" r:id="rId13"/>
    <p:sldId id="282" r:id="rId14"/>
    <p:sldId id="270" r:id="rId15"/>
    <p:sldId id="271" r:id="rId16"/>
    <p:sldId id="262" r:id="rId17"/>
    <p:sldId id="274" r:id="rId18"/>
    <p:sldId id="275" r:id="rId19"/>
    <p:sldId id="277" r:id="rId20"/>
    <p:sldId id="263" r:id="rId21"/>
    <p:sldId id="283" r:id="rId22"/>
    <p:sldId id="26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Neumonía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Luis Fernando Góngora Quintana</a:t>
            </a:r>
            <a:endParaRPr lang="es-MX" dirty="0"/>
          </a:p>
        </p:txBody>
      </p:sp>
      <p:pic>
        <p:nvPicPr>
          <p:cNvPr id="1026" name="Picture 2" descr="Resultado de imagen para neumo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26" y="2428651"/>
            <a:ext cx="3696562" cy="2772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44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723" y="595399"/>
            <a:ext cx="9002125" cy="5879542"/>
          </a:xfrm>
        </p:spPr>
        <p:txBody>
          <a:bodyPr/>
          <a:lstStyle/>
          <a:p>
            <a:r>
              <a:rPr lang="es-MX" dirty="0" smtClean="0"/>
              <a:t>La bronconeumonía generalmente inicia con fiebre, tos y rinorrea. Después se presentan signos de insuficiencia respiratoria. La exploración de </a:t>
            </a:r>
            <a:r>
              <a:rPr lang="es-MX" dirty="0" err="1" smtClean="0"/>
              <a:t>torax</a:t>
            </a:r>
            <a:r>
              <a:rPr lang="es-MX" dirty="0" smtClean="0"/>
              <a:t> revela estertores alveolares diseminados.</a:t>
            </a:r>
          </a:p>
          <a:p>
            <a:endParaRPr lang="es-MX" dirty="0"/>
          </a:p>
          <a:p>
            <a:r>
              <a:rPr lang="es-MX" dirty="0" smtClean="0"/>
              <a:t>La neumonía intersticial también inicia con signos de infección respiratoria superior , pero en una etapa más temprana aparecen signos de insuficiencia respiratoria, disnea acentuada, tórax enfisematoso y pocos o ningún estertor.</a:t>
            </a:r>
          </a:p>
          <a:p>
            <a:endParaRPr lang="es-MX" dirty="0"/>
          </a:p>
          <a:p>
            <a:r>
              <a:rPr lang="es-MX" dirty="0" smtClean="0"/>
              <a:t>La neumonía Lobar suele iniciar con fiebre elevada, acompañada de escalofríos, dolor torácico, signos de insuficiencia respiratoria de intensidad variable, y posteriormente aparece tos con expectoración.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282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Diagnostico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010" y="1608654"/>
            <a:ext cx="8596668" cy="5249346"/>
          </a:xfrm>
        </p:spPr>
        <p:txBody>
          <a:bodyPr/>
          <a:lstStyle/>
          <a:p>
            <a:r>
              <a:rPr lang="es-MX" dirty="0" smtClean="0"/>
              <a:t>El diagnostico es fundamentalmente clínico.</a:t>
            </a:r>
          </a:p>
          <a:p>
            <a:endParaRPr lang="es-MX" dirty="0" smtClean="0"/>
          </a:p>
          <a:p>
            <a:r>
              <a:rPr lang="es-MX" dirty="0" smtClean="0"/>
              <a:t>Los signos en mas del 90% de los casos son tos y fiebre.</a:t>
            </a:r>
          </a:p>
          <a:p>
            <a:endParaRPr lang="es-MX" dirty="0" smtClean="0"/>
          </a:p>
          <a:p>
            <a:r>
              <a:rPr lang="es-MX" dirty="0" smtClean="0"/>
              <a:t>En la exploración física se registra un aumento de la FR.</a:t>
            </a:r>
          </a:p>
          <a:p>
            <a:endParaRPr lang="es-MX" dirty="0" smtClean="0"/>
          </a:p>
          <a:p>
            <a:r>
              <a:rPr lang="es-MX" dirty="0" smtClean="0"/>
              <a:t>La radiografía de tórax sigue siendo el principal medio para confirmar la sospecha clínica de neumonía en la practica cotidiana, sin embargo su precisión diagnostica es limitada debido a la gran variabilidad en su interpretación.</a:t>
            </a:r>
          </a:p>
          <a:p>
            <a:endParaRPr lang="es-MX" dirty="0"/>
          </a:p>
          <a:p>
            <a:r>
              <a:rPr lang="es-MX" dirty="0" smtClean="0"/>
              <a:t>Difícil determinar etiología en niños. La toma de cultivos debe realizarse antes del tratamiento de antimicrobianos.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8194" name="Picture 2" descr="Resultado de imagen para neumonia radiograf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71" y="804603"/>
            <a:ext cx="2568662" cy="227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exudado faring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806" y="4233327"/>
            <a:ext cx="2680406" cy="170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6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1276" y="587161"/>
            <a:ext cx="8946291" cy="5772450"/>
          </a:xfrm>
        </p:spPr>
        <p:txBody>
          <a:bodyPr/>
          <a:lstStyle/>
          <a:p>
            <a:r>
              <a:rPr lang="es-MX" dirty="0" smtClean="0"/>
              <a:t>Los procedimientos invasivos como aspiración bronquial por broncoscopia, punción transtraqueal, biopsia pulmonar, deben aplicarse a pacientes inmunocomprometido para un tratamiento temprano y especifico.</a:t>
            </a:r>
          </a:p>
          <a:p>
            <a:r>
              <a:rPr lang="es-MX" dirty="0" smtClean="0"/>
              <a:t>La Biometría hemática muestra leucocitosis y neutrofilia,  velocidad de sedimentación globular elevada en neumonías bacterianas y leucocitosis o leucopenia con linfocitos en neumonías virales.</a:t>
            </a:r>
          </a:p>
          <a:p>
            <a:r>
              <a:rPr lang="es-MX" dirty="0" smtClean="0"/>
              <a:t>En las neumonías graves es de gran utilidad la determinación del pH, electrolitos séricos y la gasometría arterial.</a:t>
            </a:r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La OMS utiliza la FR como el principal signo diferencial.</a:t>
            </a:r>
          </a:p>
          <a:p>
            <a:r>
              <a:rPr lang="es-MX" dirty="0" smtClean="0"/>
              <a:t>Se debe considerar como probable neumonía si hay taquipnea (+ de 60’ en menores de 2 meses, +de 50x’ en niños de 2 a 12 meses, y más de  40x’ en niños de 1 a 4 años.</a:t>
            </a:r>
            <a:endParaRPr lang="es-MX" dirty="0"/>
          </a:p>
        </p:txBody>
      </p:sp>
      <p:pic>
        <p:nvPicPr>
          <p:cNvPr id="9218" name="Picture 2" descr="Resultado de imagen para 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98" y="4887345"/>
            <a:ext cx="1195430" cy="14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biometria hema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332" y="683741"/>
            <a:ext cx="1669228" cy="13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32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Diagnostico Diferencial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5442" y="1633367"/>
            <a:ext cx="8596668" cy="3880773"/>
          </a:xfrm>
        </p:spPr>
        <p:txBody>
          <a:bodyPr/>
          <a:lstStyle/>
          <a:p>
            <a:r>
              <a:rPr lang="es-MX" dirty="0" smtClean="0"/>
              <a:t>Se debe establecer el diagnostico diferencial con bronquitis, laringotraqueitis, asma bronquial, acidosis metabólica y cuerpo extraño en bronquios.</a:t>
            </a:r>
          </a:p>
          <a:p>
            <a:r>
              <a:rPr lang="es-MX" dirty="0" smtClean="0"/>
              <a:t>En los 3 primeros los tipos de estertores y los rayos x ayudan al diagnostico.</a:t>
            </a:r>
            <a:endParaRPr lang="es-MX" dirty="0"/>
          </a:p>
        </p:txBody>
      </p:sp>
      <p:pic>
        <p:nvPicPr>
          <p:cNvPr id="10242" name="Picture 2" descr="Resultado de imagen para house piza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857" y="3113923"/>
            <a:ext cx="5264922" cy="302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9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62" y="609601"/>
            <a:ext cx="6328423" cy="58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64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85" y="387720"/>
            <a:ext cx="7483162" cy="605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35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53" y="1186317"/>
            <a:ext cx="6479188" cy="5307208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29053" y="263016"/>
            <a:ext cx="8596668" cy="1320800"/>
          </a:xfrm>
        </p:spPr>
        <p:txBody>
          <a:bodyPr/>
          <a:lstStyle/>
          <a:p>
            <a:r>
              <a:rPr lang="es-MX" dirty="0" smtClean="0"/>
              <a:t>Bases generales del Tratamiento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6837405" y="1754659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Medidas de soporte: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Oxigenoterapia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Hidratación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Antipiréticos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4282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Resultado de imagen para amikac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970" y="3132948"/>
            <a:ext cx="1475517" cy="14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78941"/>
            <a:ext cx="8596668" cy="1320800"/>
          </a:xfrm>
        </p:spPr>
        <p:txBody>
          <a:bodyPr/>
          <a:lstStyle/>
          <a:p>
            <a:r>
              <a:rPr lang="es-MX" dirty="0" smtClean="0"/>
              <a:t>Tx Antimicrobiano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494" y="1452133"/>
            <a:ext cx="8624988" cy="5187563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El uso de antibióticos es necesario siempre que se sospeche un origen bacteriano, lo cual sucede en toda neumonía lobulillar, lobar o segmentaria.</a:t>
            </a:r>
          </a:p>
          <a:p>
            <a:r>
              <a:rPr lang="es-MX" dirty="0" smtClean="0"/>
              <a:t>El esquema ideal de antibióticos es motivo de controversia hasta el momento.</a:t>
            </a:r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En menores de 3 meses lo recomendado es:</a:t>
            </a:r>
          </a:p>
          <a:p>
            <a:r>
              <a:rPr lang="es-MX" dirty="0" smtClean="0"/>
              <a:t>Ampicilina 150mg/kg/día + </a:t>
            </a:r>
            <a:r>
              <a:rPr lang="es-MX" dirty="0" err="1" smtClean="0"/>
              <a:t>amikacina</a:t>
            </a:r>
            <a:r>
              <a:rPr lang="es-MX" dirty="0" smtClean="0"/>
              <a:t> 15mg/kg/día x 14 días</a:t>
            </a:r>
          </a:p>
          <a:p>
            <a:r>
              <a:rPr lang="es-MX" dirty="0" smtClean="0"/>
              <a:t>En caso de sospechar C. </a:t>
            </a:r>
            <a:r>
              <a:rPr lang="es-MX" dirty="0" err="1" smtClean="0"/>
              <a:t>Trachomatis</a:t>
            </a:r>
            <a:r>
              <a:rPr lang="es-MX" dirty="0" smtClean="0"/>
              <a:t>, agregar eritromicina 40mg/kg/día x 14 días.</a:t>
            </a:r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Para mayores de  3 meses a 5 años:</a:t>
            </a:r>
          </a:p>
          <a:p>
            <a:r>
              <a:rPr lang="es-MX" dirty="0" smtClean="0"/>
              <a:t>Penicilina sódica cristalina 100 mil U/kg/ dosis c/6h</a:t>
            </a:r>
          </a:p>
          <a:p>
            <a:r>
              <a:rPr lang="es-MX" dirty="0" smtClean="0"/>
              <a:t>Como segunda elección </a:t>
            </a:r>
            <a:r>
              <a:rPr lang="es-MX" dirty="0" err="1" smtClean="0"/>
              <a:t>cefuroxima</a:t>
            </a:r>
            <a:r>
              <a:rPr lang="es-MX" dirty="0" smtClean="0"/>
              <a:t> 100-150 mg/kg/día.</a:t>
            </a:r>
          </a:p>
          <a:p>
            <a:r>
              <a:rPr lang="es-MX" dirty="0" smtClean="0"/>
              <a:t>En caso de derrame pleural la </a:t>
            </a:r>
            <a:r>
              <a:rPr lang="es-MX" dirty="0" err="1" smtClean="0"/>
              <a:t>cefuroxima</a:t>
            </a:r>
            <a:r>
              <a:rPr lang="es-MX" dirty="0" smtClean="0"/>
              <a:t> se vuelve de primera elección para </a:t>
            </a:r>
            <a:r>
              <a:rPr lang="es-MX" dirty="0" err="1" smtClean="0"/>
              <a:t>curbrir</a:t>
            </a:r>
            <a:r>
              <a:rPr lang="es-MX" dirty="0" smtClean="0"/>
              <a:t> S. Aureus y S. pneumoniae.</a:t>
            </a:r>
          </a:p>
          <a:p>
            <a:r>
              <a:rPr lang="es-MX" dirty="0" smtClean="0"/>
              <a:t>En el tratamiento ambulatorio de la neumonía con dificultad para la aplicación de penicilina intramuscular, se puede utilizar ampicilina o amoxicilina.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1266" name="Picture 2" descr="Resultado de imagen para ampicili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14217" r="5892" b="13979"/>
          <a:stretch/>
        </p:blipFill>
        <p:spPr bwMode="auto">
          <a:xfrm>
            <a:off x="9044294" y="3465146"/>
            <a:ext cx="1417670" cy="116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855" y="5073563"/>
            <a:ext cx="1500230" cy="150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52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5485" y="504783"/>
            <a:ext cx="8596668" cy="6283195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Para mayores de 6 años:</a:t>
            </a:r>
          </a:p>
          <a:p>
            <a:r>
              <a:rPr lang="es-MX" dirty="0"/>
              <a:t>E</a:t>
            </a:r>
            <a:r>
              <a:rPr lang="es-MX" dirty="0" smtClean="0"/>
              <a:t>l tratamiento de elección si es </a:t>
            </a:r>
            <a:r>
              <a:rPr lang="es-MX" dirty="0" err="1" smtClean="0"/>
              <a:t>S.pneumoniae</a:t>
            </a:r>
            <a:r>
              <a:rPr lang="es-MX" dirty="0" smtClean="0"/>
              <a:t> sigue siendo la penicilina, si existe derrame pleural el tratamiento debe ser con </a:t>
            </a:r>
            <a:r>
              <a:rPr lang="es-MX" dirty="0" err="1" smtClean="0"/>
              <a:t>dicloxacilina</a:t>
            </a:r>
            <a:r>
              <a:rPr lang="es-MX" dirty="0" smtClean="0"/>
              <a:t>.</a:t>
            </a:r>
          </a:p>
          <a:p>
            <a:r>
              <a:rPr lang="es-MX" dirty="0" smtClean="0"/>
              <a:t>Si se sospecha que el agente infeccioso sea el M. pneumoniae el tratamiento debe ser a base de eritromicina, o en niños mayores de 8 años tetraciclinas.</a:t>
            </a:r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Pacientes inmunocomprometidos </a:t>
            </a:r>
          </a:p>
          <a:p>
            <a:r>
              <a:rPr lang="es-MX" dirty="0" smtClean="0"/>
              <a:t>Los tratamientos deben incluir fármacos activos contra bacilos aerobios gramnegativos y Staphylococcus spp.</a:t>
            </a:r>
          </a:p>
          <a:p>
            <a:r>
              <a:rPr lang="es-MX" dirty="0" smtClean="0"/>
              <a:t>Importante establecer si el paciente cursa con neutropenia, ya que si no hay respuesta al tratamiento inicial debe considerarse agregar antimicóticos oportunamente.</a:t>
            </a:r>
          </a:p>
          <a:p>
            <a:r>
              <a:rPr lang="es-MX" dirty="0" smtClean="0"/>
              <a:t>Si se sospecha de </a:t>
            </a:r>
            <a:r>
              <a:rPr lang="es-MX" dirty="0"/>
              <a:t>P</a:t>
            </a:r>
            <a:r>
              <a:rPr lang="es-MX" dirty="0" smtClean="0"/>
              <a:t>. jirovecii se puede iniciar además un tratamiento con </a:t>
            </a:r>
            <a:r>
              <a:rPr lang="es-MX" dirty="0" err="1" smtClean="0"/>
              <a:t>trimetorprim</a:t>
            </a:r>
            <a:r>
              <a:rPr lang="es-MX" dirty="0" smtClean="0"/>
              <a:t>/</a:t>
            </a:r>
            <a:r>
              <a:rPr lang="es-MX" dirty="0" err="1" smtClean="0"/>
              <a:t>sulfametoxazol</a:t>
            </a:r>
            <a:r>
              <a:rPr lang="es-MX" dirty="0" smtClean="0"/>
              <a:t> sobre todo en </a:t>
            </a:r>
            <a:r>
              <a:rPr lang="es-MX" dirty="0" err="1" smtClean="0"/>
              <a:t>paceintes</a:t>
            </a:r>
            <a:r>
              <a:rPr lang="es-MX" dirty="0" smtClean="0"/>
              <a:t> con VIH.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5021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0242" y="669541"/>
            <a:ext cx="8596668" cy="5937205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En adultos hay recomendaciones especificas para el tratamiento:</a:t>
            </a:r>
          </a:p>
          <a:p>
            <a:endParaRPr lang="es-MX" dirty="0"/>
          </a:p>
          <a:p>
            <a:r>
              <a:rPr lang="es-MX" dirty="0" smtClean="0"/>
              <a:t>Si no tiene dificultad respiratoria, es previamente sano, no requiere hospitalización, no ha recibido antimicrobianos en los 3 meses previos se puede iniciar con un </a:t>
            </a:r>
            <a:r>
              <a:rPr lang="es-MX" dirty="0" err="1" smtClean="0"/>
              <a:t>macrolido</a:t>
            </a:r>
            <a:r>
              <a:rPr lang="es-MX" dirty="0"/>
              <a:t> </a:t>
            </a:r>
            <a:r>
              <a:rPr lang="es-MX" dirty="0" smtClean="0"/>
              <a:t>(</a:t>
            </a:r>
            <a:r>
              <a:rPr lang="es-MX" dirty="0" err="1" smtClean="0"/>
              <a:t>azitromicina</a:t>
            </a:r>
            <a:r>
              <a:rPr lang="es-MX" dirty="0" smtClean="0"/>
              <a:t> o </a:t>
            </a:r>
            <a:r>
              <a:rPr lang="es-MX" dirty="0" err="1" smtClean="0"/>
              <a:t>claritomicina</a:t>
            </a:r>
            <a:r>
              <a:rPr lang="es-MX" dirty="0" smtClean="0"/>
              <a:t>), como alternativa la </a:t>
            </a:r>
            <a:r>
              <a:rPr lang="es-MX" dirty="0" err="1" smtClean="0"/>
              <a:t>doxiciclina</a:t>
            </a:r>
            <a:r>
              <a:rPr lang="es-MX" dirty="0" smtClean="0"/>
              <a:t>.</a:t>
            </a:r>
          </a:p>
          <a:p>
            <a:r>
              <a:rPr lang="es-MX" dirty="0" smtClean="0"/>
              <a:t>Si requiere hospitalización o existe comorbilidad, se recomienda </a:t>
            </a:r>
            <a:r>
              <a:rPr lang="es-MX" dirty="0" err="1" smtClean="0"/>
              <a:t>fluoroquinolona</a:t>
            </a:r>
            <a:r>
              <a:rPr lang="es-MX" dirty="0" smtClean="0"/>
              <a:t> respiratoria (</a:t>
            </a:r>
            <a:r>
              <a:rPr lang="es-MX" dirty="0" err="1" smtClean="0"/>
              <a:t>levofloxacina</a:t>
            </a:r>
            <a:r>
              <a:rPr lang="es-MX" dirty="0" smtClean="0"/>
              <a:t>, </a:t>
            </a:r>
            <a:r>
              <a:rPr lang="es-MX" dirty="0" err="1" smtClean="0"/>
              <a:t>moxifloxacina</a:t>
            </a:r>
            <a:r>
              <a:rPr lang="es-MX" dirty="0" smtClean="0"/>
              <a:t>) y como alternativa un </a:t>
            </a:r>
            <a:r>
              <a:rPr lang="es-MX" dirty="0" err="1" smtClean="0"/>
              <a:t>betalactamico</a:t>
            </a:r>
            <a:r>
              <a:rPr lang="es-MX" dirty="0" smtClean="0"/>
              <a:t> + un </a:t>
            </a:r>
            <a:r>
              <a:rPr lang="es-MX" dirty="0" err="1" smtClean="0"/>
              <a:t>macrolido</a:t>
            </a:r>
            <a:r>
              <a:rPr lang="es-MX" dirty="0" smtClean="0"/>
              <a:t>.</a:t>
            </a:r>
          </a:p>
          <a:p>
            <a:r>
              <a:rPr lang="es-MX" dirty="0" smtClean="0"/>
              <a:t>Si la condición del paciente es grave y requiere UTI, se inicia una cefalosporina o ampicilina/</a:t>
            </a:r>
            <a:r>
              <a:rPr lang="es-MX" dirty="0" err="1" smtClean="0"/>
              <a:t>sulbactam</a:t>
            </a:r>
            <a:r>
              <a:rPr lang="es-MX" dirty="0"/>
              <a:t> </a:t>
            </a:r>
            <a:r>
              <a:rPr lang="es-MX" dirty="0" smtClean="0"/>
              <a:t>+ </a:t>
            </a:r>
            <a:r>
              <a:rPr lang="es-MX" dirty="0" err="1" smtClean="0"/>
              <a:t>azitromicina</a:t>
            </a:r>
            <a:r>
              <a:rPr lang="es-MX" dirty="0" smtClean="0"/>
              <a:t> o una </a:t>
            </a:r>
            <a:r>
              <a:rPr lang="es-MX" dirty="0" err="1" smtClean="0"/>
              <a:t>fluoroquinolona</a:t>
            </a:r>
            <a:r>
              <a:rPr lang="es-MX" dirty="0" smtClean="0"/>
              <a:t> respiratoria.</a:t>
            </a:r>
          </a:p>
          <a:p>
            <a:r>
              <a:rPr lang="es-MX" dirty="0" smtClean="0"/>
              <a:t>En los pacientes que se sospeche infección por </a:t>
            </a:r>
            <a:r>
              <a:rPr lang="es-MX" dirty="0" err="1" smtClean="0"/>
              <a:t>pseudomonas</a:t>
            </a:r>
            <a:r>
              <a:rPr lang="es-MX" dirty="0" smtClean="0"/>
              <a:t>, se recomienda un b-</a:t>
            </a:r>
            <a:r>
              <a:rPr lang="es-MX" dirty="0" err="1" smtClean="0"/>
              <a:t>lactamico</a:t>
            </a:r>
            <a:r>
              <a:rPr lang="es-MX" dirty="0" smtClean="0"/>
              <a:t> con actividad </a:t>
            </a:r>
            <a:r>
              <a:rPr lang="es-MX" dirty="0" err="1" smtClean="0"/>
              <a:t>antipseudomonas</a:t>
            </a:r>
            <a:r>
              <a:rPr lang="es-MX" dirty="0"/>
              <a:t> </a:t>
            </a:r>
            <a:r>
              <a:rPr lang="es-MX" dirty="0" smtClean="0"/>
              <a:t>(</a:t>
            </a:r>
            <a:r>
              <a:rPr lang="es-MX" dirty="0" err="1" smtClean="0"/>
              <a:t>ceftazidima</a:t>
            </a:r>
            <a:r>
              <a:rPr lang="es-MX" dirty="0" smtClean="0"/>
              <a:t>, </a:t>
            </a:r>
            <a:r>
              <a:rPr lang="es-MX" dirty="0" err="1" smtClean="0"/>
              <a:t>piperacilina</a:t>
            </a:r>
            <a:r>
              <a:rPr lang="es-MX" dirty="0" smtClean="0"/>
              <a:t>, </a:t>
            </a:r>
            <a:r>
              <a:rPr lang="es-MX" dirty="0" err="1" smtClean="0"/>
              <a:t>imipenem,meropenem</a:t>
            </a:r>
            <a:r>
              <a:rPr lang="es-MX" dirty="0" smtClean="0"/>
              <a:t>) más </a:t>
            </a:r>
            <a:r>
              <a:rPr lang="es-MX" dirty="0" err="1" smtClean="0"/>
              <a:t>ciprofloxacina</a:t>
            </a:r>
            <a:r>
              <a:rPr lang="es-MX" dirty="0" smtClean="0"/>
              <a:t> o </a:t>
            </a:r>
            <a:r>
              <a:rPr lang="es-MX" dirty="0" err="1" smtClean="0"/>
              <a:t>levofloxacina</a:t>
            </a:r>
            <a:r>
              <a:rPr lang="es-MX" dirty="0" smtClean="0"/>
              <a:t>.</a:t>
            </a:r>
          </a:p>
          <a:p>
            <a:r>
              <a:rPr lang="es-MX" dirty="0" smtClean="0"/>
              <a:t>En caso de sospecha de SARM debe incluirse un </a:t>
            </a:r>
            <a:r>
              <a:rPr lang="es-MX" dirty="0" err="1" smtClean="0"/>
              <a:t>glicopeptido</a:t>
            </a:r>
            <a:r>
              <a:rPr lang="es-MX" dirty="0" smtClean="0"/>
              <a:t> como </a:t>
            </a:r>
            <a:r>
              <a:rPr lang="es-MX" dirty="0" err="1" smtClean="0"/>
              <a:t>vancomicina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12292" name="Picture 4" descr="Resultado de imagen para levofloxac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618" y="11543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sultado de imagen para vancomici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7" r="28812"/>
          <a:stretch/>
        </p:blipFill>
        <p:spPr bwMode="auto">
          <a:xfrm>
            <a:off x="9591604" y="4151871"/>
            <a:ext cx="1320240" cy="206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8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89470"/>
            <a:ext cx="8596668" cy="1320800"/>
          </a:xfrm>
        </p:spPr>
        <p:txBody>
          <a:bodyPr/>
          <a:lstStyle/>
          <a:p>
            <a:r>
              <a:rPr lang="es-MX" dirty="0" smtClean="0"/>
              <a:t>¿Qué es?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924913"/>
            <a:ext cx="9613556" cy="3880773"/>
          </a:xfrm>
        </p:spPr>
        <p:txBody>
          <a:bodyPr/>
          <a:lstStyle/>
          <a:p>
            <a:r>
              <a:rPr lang="es-MX" dirty="0" smtClean="0"/>
              <a:t>La </a:t>
            </a:r>
            <a:r>
              <a:rPr lang="es-MX" dirty="0"/>
              <a:t>neumonía es una enfermedad infecciosa aguda del aparato respiratorio bajo, que produce un proceso inflamatorio en el parénquima pulmonar y que se caracteriza por la presencia de tos, usualmente productiva, acompañada en ocasiones por otros síntomas como fiebre, dolor pleurítico y/o taquipnea.</a:t>
            </a: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329601"/>
            <a:ext cx="5346357" cy="441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neumon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t="6388" r="9249" b="8014"/>
          <a:stretch/>
        </p:blipFill>
        <p:spPr bwMode="auto">
          <a:xfrm>
            <a:off x="6862166" y="2797390"/>
            <a:ext cx="4823671" cy="34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11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Factores de Riesgo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0284" y="1671530"/>
            <a:ext cx="3523963" cy="3880773"/>
          </a:xfrm>
        </p:spPr>
        <p:txBody>
          <a:bodyPr>
            <a:normAutofit/>
          </a:bodyPr>
          <a:lstStyle/>
          <a:p>
            <a:r>
              <a:rPr lang="es-MX" dirty="0" smtClean="0"/>
              <a:t>Alcoholismo</a:t>
            </a:r>
          </a:p>
          <a:p>
            <a:r>
              <a:rPr lang="es-MX" dirty="0" smtClean="0"/>
              <a:t>Desnutrición</a:t>
            </a:r>
          </a:p>
          <a:p>
            <a:r>
              <a:rPr lang="es-MX" dirty="0" smtClean="0"/>
              <a:t>Diabetes, EPOC, Asma.</a:t>
            </a:r>
          </a:p>
          <a:p>
            <a:r>
              <a:rPr lang="es-MX" dirty="0" smtClean="0"/>
              <a:t>Neoplasias</a:t>
            </a:r>
          </a:p>
          <a:p>
            <a:r>
              <a:rPr lang="es-MX" dirty="0" smtClean="0"/>
              <a:t>Tratamiento </a:t>
            </a:r>
            <a:r>
              <a:rPr lang="es-MX" dirty="0"/>
              <a:t>con </a:t>
            </a:r>
            <a:r>
              <a:rPr lang="es-MX" dirty="0" smtClean="0"/>
              <a:t>esteroides</a:t>
            </a:r>
          </a:p>
          <a:p>
            <a:r>
              <a:rPr lang="es-MX" dirty="0" smtClean="0"/>
              <a:t>Edad avanzada</a:t>
            </a:r>
          </a:p>
          <a:p>
            <a:r>
              <a:rPr lang="es-MX" dirty="0" smtClean="0"/>
              <a:t>Insuficiencia </a:t>
            </a:r>
            <a:r>
              <a:rPr lang="es-MX" dirty="0"/>
              <a:t>renal </a:t>
            </a:r>
            <a:r>
              <a:rPr lang="es-MX" dirty="0" smtClean="0"/>
              <a:t>crónica</a:t>
            </a:r>
          </a:p>
          <a:p>
            <a:r>
              <a:rPr lang="es-MX" dirty="0" smtClean="0"/>
              <a:t>Insuficiencia cardiaca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629665" y="1647568"/>
            <a:ext cx="4118919" cy="390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006" y="1558157"/>
            <a:ext cx="3245708" cy="3424528"/>
          </a:xfrm>
          <a:prstGeom prst="rect">
            <a:avLst/>
          </a:prstGeom>
        </p:spPr>
      </p:pic>
      <p:pic>
        <p:nvPicPr>
          <p:cNvPr id="13314" name="Picture 2" descr="Resultado de imagen para tabaqu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5" y="5193653"/>
            <a:ext cx="1316103" cy="87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n para diabe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24" y="711644"/>
            <a:ext cx="1755603" cy="98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97" y="5540251"/>
            <a:ext cx="1831239" cy="114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28" y="5376769"/>
            <a:ext cx="1340063" cy="121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Resultado de imagen para maestro rosh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509" y="4567400"/>
            <a:ext cx="1335473" cy="21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Resultado de imagen para vi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75" y="2616859"/>
            <a:ext cx="2027452" cy="10302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3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Medidas </a:t>
            </a:r>
            <a:r>
              <a:rPr lang="es-MX" dirty="0"/>
              <a:t>de Prevención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437" y="1691033"/>
            <a:ext cx="8596668" cy="498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Tener todas las vacunas al corriente</a:t>
            </a:r>
            <a:r>
              <a:rPr lang="es-MX" dirty="0" smtClean="0"/>
              <a:t>.</a:t>
            </a:r>
          </a:p>
          <a:p>
            <a:r>
              <a:rPr lang="es-MX" dirty="0" smtClean="0"/>
              <a:t>Neumococo (13) 6 semanas a 5 años y a &gt;50 años.</a:t>
            </a:r>
          </a:p>
          <a:p>
            <a:r>
              <a:rPr lang="es-MX" dirty="0" smtClean="0"/>
              <a:t>Neumococo (23) &gt;2 años y &gt; 50 años.</a:t>
            </a:r>
          </a:p>
          <a:p>
            <a:r>
              <a:rPr lang="es-MX" dirty="0" smtClean="0"/>
              <a:t>Influenza 6 meses a 8 años, &gt;50 años.</a:t>
            </a:r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Mejorar hábitos de higiene.</a:t>
            </a:r>
          </a:p>
          <a:p>
            <a:endParaRPr lang="es-MX" dirty="0"/>
          </a:p>
          <a:p>
            <a:r>
              <a:rPr lang="es-MX" dirty="0"/>
              <a:t>La lactancia materna es un factor de prevención muy importante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r>
              <a:rPr lang="es-MX" dirty="0" smtClean="0"/>
              <a:t>Hacer ejercicio, vida saludable, para tener un sistema inmune eficaz.</a:t>
            </a:r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45" y="1409167"/>
            <a:ext cx="2428860" cy="15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esultado de imagen para lacta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75" y="3360637"/>
            <a:ext cx="1229196" cy="12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esultado de imagen para ejercicio dibu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659" y="5090070"/>
            <a:ext cx="1419654" cy="141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66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Pronóstico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5529" y="1485086"/>
            <a:ext cx="8596668" cy="3880773"/>
          </a:xfrm>
        </p:spPr>
        <p:txBody>
          <a:bodyPr/>
          <a:lstStyle/>
          <a:p>
            <a:r>
              <a:rPr lang="es-MX" dirty="0" smtClean="0"/>
              <a:t>En los pacientes inmunocompetentes la letalidad es del 5%.</a:t>
            </a:r>
          </a:p>
          <a:p>
            <a:endParaRPr lang="es-MX" dirty="0"/>
          </a:p>
          <a:p>
            <a:r>
              <a:rPr lang="es-MX" dirty="0" smtClean="0"/>
              <a:t>En recién nacidos y en inmunocomprometidos la letalidad puede variar del 20 al 50 %.</a:t>
            </a:r>
          </a:p>
          <a:p>
            <a:r>
              <a:rPr lang="es-MX" dirty="0" smtClean="0"/>
              <a:t>La mayoría de los pacientes con derrame pleural y un tratamiento adecuado se recuperan íntegramente al cabo de 3 a 4 semanas.</a:t>
            </a:r>
          </a:p>
          <a:p>
            <a:endParaRPr lang="es-MX" dirty="0"/>
          </a:p>
          <a:p>
            <a:r>
              <a:rPr lang="es-MX" dirty="0" smtClean="0"/>
              <a:t>Sin embargo aquellos pacientes que presentan tabicamientos y secuestros pulmonares requieren de decorticación pleural y la recuperación es de varios meses.</a:t>
            </a:r>
          </a:p>
        </p:txBody>
      </p:sp>
    </p:spTree>
    <p:extLst>
      <p:ext uri="{BB962C8B-B14F-4D97-AF65-F5344CB8AC3E}">
        <p14:creationId xmlns:p14="http://schemas.microsoft.com/office/powerpoint/2010/main" val="339950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2005" y="370703"/>
            <a:ext cx="8596668" cy="1320800"/>
          </a:xfrm>
        </p:spPr>
        <p:txBody>
          <a:bodyPr/>
          <a:lstStyle/>
          <a:p>
            <a:r>
              <a:rPr lang="es-MX" dirty="0" smtClean="0"/>
              <a:t>Etiología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966" y="1138195"/>
            <a:ext cx="9010364" cy="5262605"/>
          </a:xfrm>
        </p:spPr>
        <p:txBody>
          <a:bodyPr>
            <a:normAutofit/>
          </a:bodyPr>
          <a:lstStyle/>
          <a:p>
            <a:r>
              <a:rPr lang="es-MX" dirty="0"/>
              <a:t>Los agentes causales mas frecuentes varían de acuerdo a la edad, estación del año, sistema inmune y la nutrición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Otros:</a:t>
            </a:r>
          </a:p>
          <a:p>
            <a:r>
              <a:rPr lang="es-MX" dirty="0" smtClean="0"/>
              <a:t> </a:t>
            </a:r>
            <a:r>
              <a:rPr lang="es-MX" b="1" dirty="0" smtClean="0"/>
              <a:t>Mycoplasma pneumoniae</a:t>
            </a:r>
            <a:r>
              <a:rPr lang="es-MX" dirty="0" smtClean="0"/>
              <a:t>, bordetella </a:t>
            </a:r>
            <a:r>
              <a:rPr lang="es-MX" dirty="0" err="1" smtClean="0"/>
              <a:t>pertussis</a:t>
            </a:r>
            <a:r>
              <a:rPr lang="es-MX" dirty="0" smtClean="0"/>
              <a:t>, </a:t>
            </a:r>
            <a:r>
              <a:rPr lang="es-MX" dirty="0" err="1" smtClean="0"/>
              <a:t>Chlamydophila</a:t>
            </a:r>
            <a:r>
              <a:rPr lang="es-MX" dirty="0" smtClean="0"/>
              <a:t> pneumoniae, toxoplasma </a:t>
            </a:r>
            <a:r>
              <a:rPr lang="es-MX" dirty="0" err="1" smtClean="0"/>
              <a:t>gondii</a:t>
            </a:r>
            <a:r>
              <a:rPr lang="es-MX" dirty="0" smtClean="0"/>
              <a:t>, </a:t>
            </a:r>
            <a:r>
              <a:rPr lang="es-MX" dirty="0" err="1" smtClean="0"/>
              <a:t>histoplasma</a:t>
            </a:r>
            <a:r>
              <a:rPr lang="es-MX" dirty="0" smtClean="0"/>
              <a:t> </a:t>
            </a:r>
            <a:r>
              <a:rPr lang="es-MX" dirty="0" err="1" smtClean="0"/>
              <a:t>capsulatum</a:t>
            </a:r>
            <a:r>
              <a:rPr lang="es-MX" dirty="0" smtClean="0"/>
              <a:t>, </a:t>
            </a:r>
            <a:r>
              <a:rPr lang="es-MX" dirty="0" err="1" smtClean="0"/>
              <a:t>chlaydia</a:t>
            </a:r>
            <a:r>
              <a:rPr lang="es-MX" dirty="0" smtClean="0"/>
              <a:t> </a:t>
            </a:r>
            <a:r>
              <a:rPr lang="es-MX" dirty="0" err="1" smtClean="0"/>
              <a:t>trachomatis</a:t>
            </a:r>
            <a:r>
              <a:rPr lang="es-MX" dirty="0" smtClean="0"/>
              <a:t> y </a:t>
            </a:r>
            <a:r>
              <a:rPr lang="es-MX" dirty="0" err="1" smtClean="0"/>
              <a:t>Pneumocystis</a:t>
            </a:r>
            <a:r>
              <a:rPr lang="es-MX" dirty="0" smtClean="0"/>
              <a:t> jirovecii.</a:t>
            </a:r>
          </a:p>
          <a:p>
            <a:endParaRPr lang="es-MX" dirty="0" smtClean="0"/>
          </a:p>
          <a:p>
            <a:r>
              <a:rPr lang="es-MX" dirty="0" smtClean="0"/>
              <a:t>Otros  agentes como el sarampión, rubeola, tifoidea, pueden producir neumonía en forma secundaria.</a:t>
            </a:r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955474"/>
              </p:ext>
            </p:extLst>
          </p:nvPr>
        </p:nvGraphicFramePr>
        <p:xfrm>
          <a:off x="796339" y="1864727"/>
          <a:ext cx="81280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Bacterias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Virus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/>
                        <a:t>-Streptococuccus Pneumoniae</a:t>
                      </a:r>
                      <a:endParaRPr lang="es-MX" b="0" dirty="0" smtClean="0"/>
                    </a:p>
                    <a:p>
                      <a:r>
                        <a:rPr lang="es-MX" dirty="0" smtClean="0"/>
                        <a:t>-Haemophilus influenzae</a:t>
                      </a:r>
                    </a:p>
                    <a:p>
                      <a:r>
                        <a:rPr lang="es-MX" dirty="0" smtClean="0"/>
                        <a:t>-S. aureus</a:t>
                      </a:r>
                    </a:p>
                    <a:p>
                      <a:r>
                        <a:rPr lang="es-MX" dirty="0" smtClean="0"/>
                        <a:t>-E. Collí</a:t>
                      </a:r>
                    </a:p>
                    <a:p>
                      <a:r>
                        <a:rPr lang="es-MX" dirty="0" smtClean="0"/>
                        <a:t>-Legionella.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-Influenza (A,B)</a:t>
                      </a:r>
                    </a:p>
                    <a:p>
                      <a:r>
                        <a:rPr lang="es-MX" dirty="0" smtClean="0"/>
                        <a:t>-Parainfluenza</a:t>
                      </a:r>
                    </a:p>
                    <a:p>
                      <a:r>
                        <a:rPr lang="es-MX" dirty="0" smtClean="0"/>
                        <a:t>-Adenovirus</a:t>
                      </a:r>
                    </a:p>
                    <a:p>
                      <a:r>
                        <a:rPr lang="es-MX" b="1" dirty="0" smtClean="0"/>
                        <a:t>-Virus</a:t>
                      </a:r>
                      <a:r>
                        <a:rPr lang="es-MX" b="1" baseline="0" dirty="0" smtClean="0"/>
                        <a:t> s</a:t>
                      </a:r>
                      <a:r>
                        <a:rPr lang="es-MX" b="1" dirty="0" smtClean="0"/>
                        <a:t>incicial respiratorio (VSR). 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Resultado de imagen para streptococcus pneumoni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557" y="3196843"/>
            <a:ext cx="1981917" cy="216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10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724" y="636589"/>
            <a:ext cx="8596668" cy="6085487"/>
          </a:xfrm>
        </p:spPr>
        <p:txBody>
          <a:bodyPr/>
          <a:lstStyle/>
          <a:p>
            <a:r>
              <a:rPr lang="es-MX" dirty="0" smtClean="0"/>
              <a:t>Entre el 24-56% de los casos </a:t>
            </a:r>
            <a:r>
              <a:rPr lang="es-MX" u="sng" dirty="0" smtClean="0"/>
              <a:t>NO</a:t>
            </a:r>
            <a:r>
              <a:rPr lang="es-MX" dirty="0" smtClean="0"/>
              <a:t> se identifica algún agente etiológico.</a:t>
            </a:r>
          </a:p>
          <a:p>
            <a:endParaRPr lang="es-MX" dirty="0" smtClean="0"/>
          </a:p>
          <a:p>
            <a:r>
              <a:rPr lang="es-MX" dirty="0" smtClean="0"/>
              <a:t>La bronquiolitis y neumonía intersticial casi siempre es por virus, predominando el VSR y parainfluenza.</a:t>
            </a:r>
          </a:p>
          <a:p>
            <a:endParaRPr lang="es-MX" dirty="0" smtClean="0"/>
          </a:p>
          <a:p>
            <a:r>
              <a:rPr lang="es-MX" dirty="0">
                <a:solidFill>
                  <a:srgbClr val="FF0000"/>
                </a:solidFill>
              </a:rPr>
              <a:t>Enterobacterias</a:t>
            </a:r>
            <a:r>
              <a:rPr lang="es-MX" dirty="0"/>
              <a:t> principal causa de neumonía bacteriana </a:t>
            </a:r>
            <a:r>
              <a:rPr lang="es-MX" dirty="0" smtClean="0"/>
              <a:t>neonatal.</a:t>
            </a:r>
          </a:p>
          <a:p>
            <a:endParaRPr lang="es-MX" dirty="0" smtClean="0"/>
          </a:p>
          <a:p>
            <a:r>
              <a:rPr lang="es-MX" dirty="0" smtClean="0"/>
              <a:t>En niños escolares Mycoplasma pneumoniae.</a:t>
            </a:r>
          </a:p>
          <a:p>
            <a:endParaRPr lang="es-MX" dirty="0"/>
          </a:p>
          <a:p>
            <a:r>
              <a:rPr lang="es-MX" dirty="0" smtClean="0"/>
              <a:t>En pacientes inmunodeficientes</a:t>
            </a:r>
            <a:r>
              <a:rPr lang="es-MX" dirty="0"/>
              <a:t> </a:t>
            </a:r>
            <a:r>
              <a:rPr lang="es-MX" dirty="0" smtClean="0"/>
              <a:t>Candida spp, Aspergillus spp, P. jirovecii, </a:t>
            </a:r>
            <a:r>
              <a:rPr lang="es-MX" dirty="0" err="1" smtClean="0"/>
              <a:t>legionella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r>
              <a:rPr lang="es-MX" dirty="0" smtClean="0"/>
              <a:t>Pacientes en la UTI considerar </a:t>
            </a:r>
            <a:r>
              <a:rPr lang="es-MX" dirty="0" err="1" smtClean="0"/>
              <a:t>legionella</a:t>
            </a:r>
            <a:r>
              <a:rPr lang="es-MX" dirty="0" smtClean="0"/>
              <a:t>, </a:t>
            </a:r>
            <a:r>
              <a:rPr lang="es-MX" dirty="0" err="1" smtClean="0"/>
              <a:t>Pseudomonas</a:t>
            </a:r>
            <a:r>
              <a:rPr lang="es-MX" dirty="0" smtClean="0"/>
              <a:t>, S. aureus y </a:t>
            </a:r>
            <a:r>
              <a:rPr lang="es-MX" dirty="0" err="1" smtClean="0"/>
              <a:t>enterobacterias</a:t>
            </a:r>
            <a:r>
              <a:rPr lang="es-MX" dirty="0" smtClean="0"/>
              <a:t>.</a:t>
            </a:r>
            <a:endParaRPr lang="es-MX" dirty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Resultado de imagen para virus respiratorios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157" y="729843"/>
            <a:ext cx="1857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8431"/>
          <a:stretch/>
        </p:blipFill>
        <p:spPr bwMode="auto">
          <a:xfrm>
            <a:off x="8590326" y="3380763"/>
            <a:ext cx="3338819" cy="29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05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341838"/>
              </p:ext>
            </p:extLst>
          </p:nvPr>
        </p:nvGraphicFramePr>
        <p:xfrm>
          <a:off x="189469" y="1691503"/>
          <a:ext cx="10437341" cy="3296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4530"/>
                <a:gridCol w="2982097"/>
                <a:gridCol w="3511379"/>
                <a:gridCol w="2609335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Agente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&lt; 3 meses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3 meses a 5 años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&gt; 5 años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Viral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dirty="0" smtClean="0"/>
                        <a:t>VSR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dirty="0" smtClean="0"/>
                        <a:t>Influenza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dirty="0" smtClean="0"/>
                        <a:t>Parainfluenza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dirty="0" smtClean="0"/>
                        <a:t>Metapneumovirus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VSR</a:t>
                      </a:r>
                    </a:p>
                    <a:p>
                      <a:r>
                        <a:rPr lang="es-MX" dirty="0" smtClean="0"/>
                        <a:t>Influenza</a:t>
                      </a:r>
                    </a:p>
                    <a:p>
                      <a:r>
                        <a:rPr lang="es-MX" dirty="0" smtClean="0"/>
                        <a:t>Parainfluenza</a:t>
                      </a:r>
                    </a:p>
                    <a:p>
                      <a:r>
                        <a:rPr lang="es-MX" dirty="0" smtClean="0"/>
                        <a:t>Metapneumovirus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Influenza</a:t>
                      </a:r>
                    </a:p>
                    <a:p>
                      <a:r>
                        <a:rPr lang="es-MX" dirty="0" smtClean="0"/>
                        <a:t>Adenovirus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Metapneumovirus</a:t>
                      </a:r>
                    </a:p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Bacteriano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dirty="0" err="1" smtClean="0"/>
                        <a:t>Streptococo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Agalactiae</a:t>
                      </a:r>
                      <a:endParaRPr lang="es-MX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dirty="0" smtClean="0"/>
                        <a:t>Bacilos Gramnegativos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dirty="0" smtClean="0"/>
                        <a:t>S. </a:t>
                      </a:r>
                      <a:r>
                        <a:rPr lang="es-MX" dirty="0" err="1" smtClean="0"/>
                        <a:t>Neumoniae</a:t>
                      </a:r>
                      <a:endParaRPr lang="es-MX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dirty="0" smtClean="0"/>
                        <a:t>B. </a:t>
                      </a:r>
                      <a:r>
                        <a:rPr lang="es-MX" dirty="0" err="1" smtClean="0"/>
                        <a:t>Pertusis</a:t>
                      </a:r>
                      <a:endParaRPr lang="es-MX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dirty="0" smtClean="0"/>
                        <a:t>Chlamydia </a:t>
                      </a:r>
                      <a:r>
                        <a:rPr lang="es-MX" dirty="0" err="1" smtClean="0"/>
                        <a:t>Trachomatis</a:t>
                      </a:r>
                      <a:endParaRPr lang="es-MX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S. </a:t>
                      </a:r>
                      <a:r>
                        <a:rPr lang="es-MX" dirty="0" err="1" smtClean="0"/>
                        <a:t>Neumoniae</a:t>
                      </a:r>
                      <a:endParaRPr lang="es-MX" dirty="0" smtClean="0"/>
                    </a:p>
                    <a:p>
                      <a:r>
                        <a:rPr lang="es-MX" dirty="0" smtClean="0"/>
                        <a:t>Mycoplasma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Neumoniae</a:t>
                      </a:r>
                      <a:endParaRPr lang="es-MX" baseline="0" dirty="0" smtClean="0"/>
                    </a:p>
                    <a:p>
                      <a:r>
                        <a:rPr lang="es-MX" baseline="0" dirty="0" smtClean="0"/>
                        <a:t>S. Aureus</a:t>
                      </a:r>
                    </a:p>
                    <a:p>
                      <a:r>
                        <a:rPr lang="es-MX" baseline="0" dirty="0" smtClean="0"/>
                        <a:t>S. </a:t>
                      </a:r>
                      <a:r>
                        <a:rPr lang="es-MX" baseline="0" dirty="0" err="1" smtClean="0"/>
                        <a:t>Pyogenes</a:t>
                      </a:r>
                      <a:r>
                        <a:rPr lang="es-MX" baseline="0" dirty="0" smtClean="0"/>
                        <a:t> (grupo A)</a:t>
                      </a:r>
                    </a:p>
                    <a:p>
                      <a:r>
                        <a:rPr lang="es-MX" dirty="0" smtClean="0"/>
                        <a:t>Haemophilus</a:t>
                      </a:r>
                      <a:r>
                        <a:rPr lang="es-MX" baseline="0" dirty="0" smtClean="0"/>
                        <a:t> influenzae tipo B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S. </a:t>
                      </a:r>
                      <a:r>
                        <a:rPr lang="es-MX" dirty="0" err="1" smtClean="0"/>
                        <a:t>Neumoniae</a:t>
                      </a:r>
                      <a:endParaRPr lang="es-MX" dirty="0" smtClean="0"/>
                    </a:p>
                    <a:p>
                      <a:r>
                        <a:rPr lang="es-MX" dirty="0" smtClean="0"/>
                        <a:t>Mycoplasma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Neumoniae</a:t>
                      </a:r>
                      <a:endParaRPr lang="es-MX" baseline="0" dirty="0" smtClean="0"/>
                    </a:p>
                    <a:p>
                      <a:r>
                        <a:rPr lang="es-MX" baseline="0" dirty="0" smtClean="0"/>
                        <a:t>S. Aureus</a:t>
                      </a:r>
                    </a:p>
                    <a:p>
                      <a:r>
                        <a:rPr lang="es-MX" baseline="0" dirty="0" smtClean="0"/>
                        <a:t>S. </a:t>
                      </a:r>
                      <a:r>
                        <a:rPr lang="es-MX" baseline="0" dirty="0" err="1" smtClean="0"/>
                        <a:t>Pyogenes</a:t>
                      </a:r>
                      <a:r>
                        <a:rPr lang="es-MX" baseline="0" dirty="0" smtClean="0"/>
                        <a:t> (grupo A)</a:t>
                      </a:r>
                    </a:p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11432" y="568411"/>
            <a:ext cx="8596668" cy="1320800"/>
          </a:xfrm>
        </p:spPr>
        <p:txBody>
          <a:bodyPr/>
          <a:lstStyle/>
          <a:p>
            <a:r>
              <a:rPr lang="es-MX" dirty="0" smtClean="0"/>
              <a:t>Etiología por edad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805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Epidemiología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5441" y="1402708"/>
            <a:ext cx="9554061" cy="4981616"/>
          </a:xfrm>
        </p:spPr>
        <p:txBody>
          <a:bodyPr/>
          <a:lstStyle/>
          <a:p>
            <a:r>
              <a:rPr lang="es-MX" dirty="0" smtClean="0"/>
              <a:t>La NAC es un problema importante de salud mundial especialmente en los niños menores de 5 años.</a:t>
            </a:r>
          </a:p>
          <a:p>
            <a:endParaRPr lang="es-MX" dirty="0" smtClean="0"/>
          </a:p>
          <a:p>
            <a:r>
              <a:rPr lang="es-MX" dirty="0" smtClean="0"/>
              <a:t>Mundialmente: 2 a 4 casos por 1000 habitantes, 4 millones de muertes anuales.</a:t>
            </a:r>
          </a:p>
          <a:p>
            <a:endParaRPr lang="es-MX" dirty="0"/>
          </a:p>
          <a:p>
            <a:r>
              <a:rPr lang="es-MX" dirty="0" smtClean="0"/>
              <a:t>En México: 200-400 mil casos anuales.</a:t>
            </a:r>
          </a:p>
          <a:p>
            <a:endParaRPr lang="es-MX" dirty="0" smtClean="0"/>
          </a:p>
          <a:p>
            <a:r>
              <a:rPr lang="es-MX" dirty="0" smtClean="0"/>
              <a:t>La 9ª causa de mortalidad general (</a:t>
            </a:r>
            <a:r>
              <a:rPr lang="es-MX" b="1" dirty="0" smtClean="0"/>
              <a:t>21,572 muertes en 2016).</a:t>
            </a:r>
          </a:p>
          <a:p>
            <a:endParaRPr lang="es-MX" b="1" dirty="0" smtClean="0"/>
          </a:p>
          <a:p>
            <a:r>
              <a:rPr lang="es-MX" dirty="0" smtClean="0"/>
              <a:t>La 3ª causa de mortalidad en niños menores a 5 años.</a:t>
            </a:r>
          </a:p>
          <a:p>
            <a:endParaRPr lang="es-MX" dirty="0"/>
          </a:p>
          <a:p>
            <a:r>
              <a:rPr lang="es-MX" dirty="0" smtClean="0"/>
              <a:t>Junto con las enfermedades diarreicas, las neumonías son la causa mas común de hospitalización en las salas de pediatría.</a:t>
            </a:r>
            <a:endParaRPr lang="es-MX" dirty="0"/>
          </a:p>
        </p:txBody>
      </p:sp>
      <p:pic>
        <p:nvPicPr>
          <p:cNvPr id="5122" name="Picture 2" descr="Resultado de imagen para grafica dibuj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4" t="23615" r="11308" b="24121"/>
          <a:stretch/>
        </p:blipFill>
        <p:spPr bwMode="auto">
          <a:xfrm>
            <a:off x="8591105" y="3501080"/>
            <a:ext cx="2456793" cy="18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9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Etiopatogenia Fisiopatología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296" y="1604534"/>
            <a:ext cx="8596668" cy="5088709"/>
          </a:xfrm>
        </p:spPr>
        <p:txBody>
          <a:bodyPr/>
          <a:lstStyle/>
          <a:p>
            <a:r>
              <a:rPr lang="es-MX" dirty="0" smtClean="0"/>
              <a:t>Los agentes microbianos pueden llegar a los pulmones por vía área (primaria) o por vía hematógena, linfática o por continuidad (secundarias).</a:t>
            </a:r>
          </a:p>
          <a:p>
            <a:endParaRPr lang="es-MX" dirty="0"/>
          </a:p>
          <a:p>
            <a:r>
              <a:rPr lang="es-MX" dirty="0" smtClean="0"/>
              <a:t>Es muy probable que la mayoría sea inicialmente viral y después se superponga una infección secundaria con bacterias.</a:t>
            </a:r>
          </a:p>
          <a:p>
            <a:endParaRPr lang="es-MX" dirty="0"/>
          </a:p>
          <a:p>
            <a:r>
              <a:rPr lang="es-MX" dirty="0" smtClean="0"/>
              <a:t>En las neumonías primarias el periodo de incubación es variable, entre 1 y 7 días.</a:t>
            </a:r>
          </a:p>
          <a:p>
            <a:endParaRPr lang="es-MX" dirty="0" smtClean="0"/>
          </a:p>
          <a:p>
            <a:r>
              <a:rPr lang="es-MX" dirty="0" smtClean="0"/>
              <a:t>Son determinantes los mecanismos de defensa inespecíficos y específicos (moco, linfocitos T, macrófagos pulmonares, </a:t>
            </a:r>
            <a:r>
              <a:rPr lang="es-MX" dirty="0" err="1" smtClean="0"/>
              <a:t>IgA</a:t>
            </a:r>
            <a:r>
              <a:rPr lang="es-MX" dirty="0" smtClean="0"/>
              <a:t> ,movilidad ciliar).</a:t>
            </a:r>
          </a:p>
          <a:p>
            <a:endParaRPr lang="es-MX" dirty="0"/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9047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053" y="362465"/>
            <a:ext cx="8596668" cy="1320800"/>
          </a:xfrm>
        </p:spPr>
        <p:txBody>
          <a:bodyPr/>
          <a:lstStyle/>
          <a:p>
            <a:r>
              <a:rPr lang="es-MX" dirty="0"/>
              <a:t>Fisiopatología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22422" y="1229714"/>
            <a:ext cx="9605320" cy="6093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Desde el punto de vista histopatológico se clasifican en 4 tipos fundamentales:</a:t>
            </a:r>
          </a:p>
          <a:p>
            <a:r>
              <a:rPr lang="es-MX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Lobulillar o bronconeumonía</a:t>
            </a:r>
            <a:r>
              <a:rPr lang="es-MX" dirty="0" smtClean="0"/>
              <a:t>: las lesiones son múltiples en ambos pulmones, afectan diferentes lobulillos y la lesión se caracteriza por infiltrado inflamatorio y exudado dentro de los alveolos. Gramnegativos, </a:t>
            </a:r>
            <a:r>
              <a:rPr lang="es-MX" dirty="0" smtClean="0">
                <a:solidFill>
                  <a:srgbClr val="FF0000"/>
                </a:solidFill>
              </a:rPr>
              <a:t>S. aureus</a:t>
            </a:r>
          </a:p>
          <a:p>
            <a:endParaRPr lang="es-MX" dirty="0" smtClean="0">
              <a:solidFill>
                <a:srgbClr val="FF0000"/>
              </a:solidFill>
            </a:endParaRPr>
          </a:p>
          <a:p>
            <a:r>
              <a:rPr lang="es-MX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Neumonía intersticial o bronquiolitis</a:t>
            </a:r>
            <a:r>
              <a:rPr lang="es-MX" dirty="0" smtClean="0"/>
              <a:t>: hay infiltrado bronquiolar e intersticial, es decir, en los tabiques interalveolares, la mayoría de los alveolos están libres pero tarde o temprano habrá trasudado. Sin embargo el </a:t>
            </a:r>
            <a:r>
              <a:rPr lang="es-MX" dirty="0" smtClean="0">
                <a:solidFill>
                  <a:srgbClr val="FF0000"/>
                </a:solidFill>
              </a:rPr>
              <a:t>VSR</a:t>
            </a:r>
            <a:r>
              <a:rPr lang="es-MX" dirty="0" smtClean="0"/>
              <a:t> puede producir necrosis bronquiolar masiva.</a:t>
            </a:r>
          </a:p>
          <a:p>
            <a:endParaRPr lang="es-MX" dirty="0" smtClean="0"/>
          </a:p>
          <a:p>
            <a:r>
              <a:rPr lang="es-MX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Neumonía lobar o segmentaria</a:t>
            </a:r>
            <a:r>
              <a:rPr lang="es-MX" dirty="0" smtClean="0"/>
              <a:t>: las lesiones inflamatorias abarcan todo un lóbulo o segmento y comprenden todas sus estructuras. </a:t>
            </a:r>
            <a:r>
              <a:rPr lang="es-MX" dirty="0">
                <a:solidFill>
                  <a:srgbClr val="FF0000"/>
                </a:solidFill>
              </a:rPr>
              <a:t>S. </a:t>
            </a:r>
            <a:r>
              <a:rPr lang="es-MX" dirty="0" err="1">
                <a:solidFill>
                  <a:srgbClr val="FF0000"/>
                </a:solidFill>
              </a:rPr>
              <a:t>neumoniae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Formas especiales relacionadas a infecciones micóticas, bordetella, sarampión, etc.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49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6145" y="304330"/>
            <a:ext cx="8596668" cy="1320800"/>
          </a:xfrm>
        </p:spPr>
        <p:txBody>
          <a:bodyPr/>
          <a:lstStyle/>
          <a:p>
            <a:r>
              <a:rPr lang="es-MX" dirty="0" smtClean="0"/>
              <a:t>Manifestaciones clínicas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777" y="1180286"/>
            <a:ext cx="9142170" cy="388077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Algunos datos clínicos se pueden encontrar en cualquier neumonía, como los correspondientes al:</a:t>
            </a:r>
          </a:p>
          <a:p>
            <a:r>
              <a:rPr lang="es-MX" dirty="0" smtClean="0"/>
              <a:t>Síndrome infeccioso (fiebre, anorexia, vómitos, malestar general).</a:t>
            </a:r>
          </a:p>
          <a:p>
            <a:r>
              <a:rPr lang="es-MX" dirty="0" smtClean="0"/>
              <a:t>Síndrome de insuficiencia respiratoria (disnea, polipnea, aleteo nasal, cianosis).</a:t>
            </a:r>
          </a:p>
          <a:p>
            <a:r>
              <a:rPr lang="es-MX" dirty="0" smtClean="0"/>
              <a:t>Tos, por lo general es seca al inicio y posteriormente húmeda.</a:t>
            </a:r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La intensidad de estos signos varia de acuerdo a la gravedad del caso.</a:t>
            </a:r>
          </a:p>
          <a:p>
            <a:pPr marL="0" indent="0">
              <a:buNone/>
            </a:pPr>
            <a:r>
              <a:rPr lang="es-MX" dirty="0" smtClean="0"/>
              <a:t>*En el recién nacido por lo general no hay fiebre sino distermias y generalmente no hay tos.</a:t>
            </a:r>
          </a:p>
          <a:p>
            <a:pPr marL="0" indent="0">
              <a:buNone/>
            </a:pP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61796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526</TotalTime>
  <Words>1636</Words>
  <Application>Microsoft Office PowerPoint</Application>
  <PresentationFormat>Panorámica</PresentationFormat>
  <Paragraphs>199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Faceta</vt:lpstr>
      <vt:lpstr>Neumonía</vt:lpstr>
      <vt:lpstr>¿Qué es?</vt:lpstr>
      <vt:lpstr>Etiología </vt:lpstr>
      <vt:lpstr>Presentación de PowerPoint</vt:lpstr>
      <vt:lpstr>Etiología por edad </vt:lpstr>
      <vt:lpstr>Epidemiología </vt:lpstr>
      <vt:lpstr>Etiopatogenia Fisiopatología</vt:lpstr>
      <vt:lpstr>Fisiopatología</vt:lpstr>
      <vt:lpstr>Manifestaciones clínicas </vt:lpstr>
      <vt:lpstr>Presentación de PowerPoint</vt:lpstr>
      <vt:lpstr>Diagnostico</vt:lpstr>
      <vt:lpstr>Presentación de PowerPoint</vt:lpstr>
      <vt:lpstr>Diagnostico Diferencial</vt:lpstr>
      <vt:lpstr>Presentación de PowerPoint</vt:lpstr>
      <vt:lpstr>Presentación de PowerPoint</vt:lpstr>
      <vt:lpstr>Bases generales del Tratamiento</vt:lpstr>
      <vt:lpstr>Tx Antimicrobiano</vt:lpstr>
      <vt:lpstr>Presentación de PowerPoint</vt:lpstr>
      <vt:lpstr>Presentación de PowerPoint</vt:lpstr>
      <vt:lpstr>Factores de Riesgo</vt:lpstr>
      <vt:lpstr>Medidas de Prevención</vt:lpstr>
      <vt:lpstr>Pronóstico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Neumonía</dc:title>
  <dc:creator>Mary Paz</dc:creator>
  <cp:lastModifiedBy>Mary Paz</cp:lastModifiedBy>
  <cp:revision>45</cp:revision>
  <dcterms:created xsi:type="dcterms:W3CDTF">2018-09-04T23:15:39Z</dcterms:created>
  <dcterms:modified xsi:type="dcterms:W3CDTF">2018-09-05T08:02:29Z</dcterms:modified>
</cp:coreProperties>
</file>