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73" r:id="rId8"/>
    <p:sldId id="271" r:id="rId9"/>
    <p:sldId id="263" r:id="rId10"/>
    <p:sldId id="264" r:id="rId11"/>
    <p:sldId id="265" r:id="rId12"/>
    <p:sldId id="266" r:id="rId13"/>
    <p:sldId id="267" r:id="rId14"/>
    <p:sldId id="268" r:id="rId15"/>
    <p:sldId id="269"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 Avila" initials="IA" lastIdx="1" clrIdx="0">
    <p:extLst>
      <p:ext uri="{19B8F6BF-5375-455C-9EA6-DF929625EA0E}">
        <p15:presenceInfo xmlns:p15="http://schemas.microsoft.com/office/powerpoint/2012/main" userId="42900aca641fe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9T23:47:57.388" idx="1">
    <p:pos x="5075" y="1820"/>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855B27A-EA73-4FA9-9E32-67D9AB81D8BE}" type="datetimeFigureOut">
              <a:rPr lang="es-MX" smtClean="0"/>
              <a:t>09/01/2019</a:t>
            </a:fld>
            <a:endParaRPr lang="es-MX"/>
          </a:p>
        </p:txBody>
      </p:sp>
      <p:sp>
        <p:nvSpPr>
          <p:cNvPr id="5" name="Footer Placeholder 4"/>
          <p:cNvSpPr>
            <a:spLocks noGrp="1"/>
          </p:cNvSpPr>
          <p:nvPr>
            <p:ph type="ftr" sz="quarter" idx="11"/>
          </p:nvPr>
        </p:nvSpPr>
        <p:spPr>
          <a:xfrm>
            <a:off x="2416500" y="329307"/>
            <a:ext cx="4973915" cy="309201"/>
          </a:xfrm>
        </p:spPr>
        <p:txBody>
          <a:bodyPr/>
          <a:lstStyle/>
          <a:p>
            <a:endParaRPr lang="es-MX"/>
          </a:p>
        </p:txBody>
      </p:sp>
      <p:sp>
        <p:nvSpPr>
          <p:cNvPr id="6" name="Slide Number Placeholder 5"/>
          <p:cNvSpPr>
            <a:spLocks noGrp="1"/>
          </p:cNvSpPr>
          <p:nvPr>
            <p:ph type="sldNum" sz="quarter" idx="12"/>
          </p:nvPr>
        </p:nvSpPr>
        <p:spPr>
          <a:xfrm>
            <a:off x="1437664" y="798973"/>
            <a:ext cx="811019" cy="503578"/>
          </a:xfrm>
        </p:spPr>
        <p:txBody>
          <a:bodyPr/>
          <a:lstStyle/>
          <a:p>
            <a:fld id="{518D3E87-C4E1-4BC1-8653-0571C647A7F2}" type="slidenum">
              <a:rPr lang="es-MX" smtClean="0"/>
              <a:t>‹Nº›</a:t>
            </a:fld>
            <a:endParaRPr lang="es-MX"/>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528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55B27A-EA73-4FA9-9E32-67D9AB81D8BE}" type="datetimeFigureOut">
              <a:rPr lang="es-MX" smtClean="0"/>
              <a:t>09/01/2019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8D3E87-C4E1-4BC1-8653-0571C647A7F2}" type="slidenum">
              <a:rPr lang="es-MX" smtClean="0"/>
              <a:t>‹Nº›</a:t>
            </a:fld>
            <a:endParaRPr lang="es-MX"/>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44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55B27A-EA73-4FA9-9E32-67D9AB81D8BE}" type="datetimeFigureOut">
              <a:rPr lang="es-MX" smtClean="0"/>
              <a:t>09/01/2019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8D3E87-C4E1-4BC1-8653-0571C647A7F2}" type="slidenum">
              <a:rPr lang="es-MX" smtClean="0"/>
              <a:t>‹Nº›</a:t>
            </a:fld>
            <a:endParaRPr lang="es-MX"/>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92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55B27A-EA73-4FA9-9E32-67D9AB81D8BE}" type="datetimeFigureOut">
              <a:rPr lang="es-MX" smtClean="0"/>
              <a:t>09/01/2019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8D3E87-C4E1-4BC1-8653-0571C647A7F2}" type="slidenum">
              <a:rPr lang="es-MX" smtClean="0"/>
              <a:t>‹Nº›</a:t>
            </a:fld>
            <a:endParaRPr lang="es-MX"/>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726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855B27A-EA73-4FA9-9E32-67D9AB81D8BE}" type="datetimeFigureOut">
              <a:rPr lang="es-MX" smtClean="0"/>
              <a:t>09/01/2019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8D3E87-C4E1-4BC1-8653-0571C647A7F2}" type="slidenum">
              <a:rPr lang="es-MX" smtClean="0"/>
              <a:t>‹Nº›</a:t>
            </a:fld>
            <a:endParaRPr lang="es-MX"/>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91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855B27A-EA73-4FA9-9E32-67D9AB81D8BE}"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18D3E87-C4E1-4BC1-8653-0571C647A7F2}" type="slidenum">
              <a:rPr lang="es-MX" smtClean="0"/>
              <a:t>‹Nº›</a:t>
            </a:fld>
            <a:endParaRPr lang="es-MX"/>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560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855B27A-EA73-4FA9-9E32-67D9AB81D8BE}" type="datetimeFigureOut">
              <a:rPr lang="es-MX" smtClean="0"/>
              <a:t>09/01/2019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18D3E87-C4E1-4BC1-8653-0571C647A7F2}" type="slidenum">
              <a:rPr lang="es-MX" smtClean="0"/>
              <a:t>‹Nº›</a:t>
            </a:fld>
            <a:endParaRPr lang="es-MX"/>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620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855B27A-EA73-4FA9-9E32-67D9AB81D8BE}" type="datetimeFigureOut">
              <a:rPr lang="es-MX" smtClean="0"/>
              <a:t>09/01/2019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18D3E87-C4E1-4BC1-8653-0571C647A7F2}" type="slidenum">
              <a:rPr lang="es-MX" smtClean="0"/>
              <a:t>‹Nº›</a:t>
            </a:fld>
            <a:endParaRPr lang="es-MX"/>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289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5B27A-EA73-4FA9-9E32-67D9AB81D8BE}" type="datetimeFigureOut">
              <a:rPr lang="es-MX" smtClean="0"/>
              <a:t>09/01/2019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18D3E87-C4E1-4BC1-8653-0571C647A7F2}" type="slidenum">
              <a:rPr lang="es-MX" smtClean="0"/>
              <a:t>‹Nº›</a:t>
            </a:fld>
            <a:endParaRPr lang="es-MX"/>
          </a:p>
        </p:txBody>
      </p:sp>
    </p:spTree>
    <p:extLst>
      <p:ext uri="{BB962C8B-B14F-4D97-AF65-F5344CB8AC3E}">
        <p14:creationId xmlns:p14="http://schemas.microsoft.com/office/powerpoint/2010/main" val="336268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855B27A-EA73-4FA9-9E32-67D9AB81D8BE}"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18D3E87-C4E1-4BC1-8653-0571C647A7F2}" type="slidenum">
              <a:rPr lang="es-MX" smtClean="0"/>
              <a:t>‹Nº›</a:t>
            </a:fld>
            <a:endParaRPr lang="es-MX"/>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78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855B27A-EA73-4FA9-9E32-67D9AB81D8BE}" type="datetimeFigureOut">
              <a:rPr lang="es-MX" smtClean="0"/>
              <a:t>09/01/2019</a:t>
            </a:fld>
            <a:endParaRPr lang="es-MX"/>
          </a:p>
        </p:txBody>
      </p:sp>
      <p:sp>
        <p:nvSpPr>
          <p:cNvPr id="6" name="Footer Placeholder 5"/>
          <p:cNvSpPr>
            <a:spLocks noGrp="1"/>
          </p:cNvSpPr>
          <p:nvPr>
            <p:ph type="ftr" sz="quarter" idx="11"/>
          </p:nvPr>
        </p:nvSpPr>
        <p:spPr>
          <a:xfrm>
            <a:off x="1447382" y="318640"/>
            <a:ext cx="5541004" cy="320931"/>
          </a:xfrm>
        </p:spPr>
        <p:txBody>
          <a:bodyPr/>
          <a:lstStyle/>
          <a:p>
            <a:endParaRPr lang="es-MX"/>
          </a:p>
        </p:txBody>
      </p:sp>
      <p:sp>
        <p:nvSpPr>
          <p:cNvPr id="7" name="Slide Number Placeholder 6"/>
          <p:cNvSpPr>
            <a:spLocks noGrp="1"/>
          </p:cNvSpPr>
          <p:nvPr>
            <p:ph type="sldNum" sz="quarter" idx="12"/>
          </p:nvPr>
        </p:nvSpPr>
        <p:spPr/>
        <p:txBody>
          <a:bodyPr/>
          <a:lstStyle/>
          <a:p>
            <a:fld id="{518D3E87-C4E1-4BC1-8653-0571C647A7F2}" type="slidenum">
              <a:rPr lang="es-MX" smtClean="0"/>
              <a:t>‹Nº›</a:t>
            </a:fld>
            <a:endParaRPr lang="es-MX"/>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794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855B27A-EA73-4FA9-9E32-67D9AB81D8BE}" type="datetimeFigureOut">
              <a:rPr lang="es-MX" smtClean="0"/>
              <a:t>09/01/2019</a:t>
            </a:fld>
            <a:endParaRPr lang="es-MX"/>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18D3E87-C4E1-4BC1-8653-0571C647A7F2}" type="slidenum">
              <a:rPr lang="es-MX" smtClean="0"/>
              <a:t>‹Nº›</a:t>
            </a:fld>
            <a:endParaRPr lang="es-MX"/>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142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imgres?imgurl=https%3A%2F%2Fimage.slidesharecdn.com%2Fclase-enf-del-ojo-120824202519-phpapp02%2F95%2Fclase-enfdelojo-29-728.jpg%3Fcb%3D1345840316&amp;imgrefurl=https%3A%2F%2Fes.slideshare.net%2Fjulietatita%2Fclase-enfdelojo&amp;docid=uuKv65A-a1vvbM&amp;tbnid=hurc52kWVIZmnM%3A&amp;vet=10ahUKEwjT05edpOPfAhUKvKwKHSsKCMQQMwh6KAIwAg..i&amp;w=728&amp;h=546&amp;client=firefox-b-ab&amp;bih=705&amp;biw=1525&amp;q=conjuntivitis%20por%20inclusion&amp;ved=0ahUKEwjT05edpOPfAhUKvKwKHSsKCMQQMwh6KAIwAg&amp;iact=mrc&amp;uact=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imgres?imgurl=http%3A%2F%2Fwww.eldiariodecoahuila.com.mx%2Fu%2Ffotografias%2Ffotosnoticias%2F2017%2F5%2F19%2F542511.jpg&amp;imgrefurl=http%3A%2F%2Fwww.eldiariodecoahuila.com.mx%2Fnacional%2F2017%2F5%2F19%2Ftracoma-principal-causante-ceguera-mundo-653687.html&amp;docid=00a4jYgSUgGw2M&amp;tbnid=eF9u2ssDLbrxPM%3A&amp;vet=10ahUKEwjL8LaHtuLfAhUHRqwKHZ4NB2AQMwhAKAIwAg..i&amp;w=701&amp;h=389&amp;client=firefox-b-ab&amp;bih=705&amp;biw=1525&amp;q=tracoma&amp;ved=0ahUKEwjL8LaHtuLfAhUHRqwKHZ4NB2AQMwhAKAIwAg&amp;iact=mrc&amp;uact=8"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E2A0D-404E-428C-ABCF-70FB420ACC50}"/>
              </a:ext>
            </a:extLst>
          </p:cNvPr>
          <p:cNvSpPr>
            <a:spLocks noGrp="1"/>
          </p:cNvSpPr>
          <p:nvPr>
            <p:ph type="ctrTitle"/>
          </p:nvPr>
        </p:nvSpPr>
        <p:spPr>
          <a:xfrm>
            <a:off x="901147" y="1122363"/>
            <a:ext cx="5698435" cy="2387600"/>
          </a:xfrm>
        </p:spPr>
        <p:txBody>
          <a:bodyPr>
            <a:normAutofit fontScale="90000"/>
          </a:bodyPr>
          <a:lstStyle/>
          <a:p>
            <a:pPr algn="ctr"/>
            <a:r>
              <a:rPr lang="es-MX" dirty="0"/>
              <a:t>CONJUNTIVITIS POR CHLAMYDIA</a:t>
            </a:r>
          </a:p>
        </p:txBody>
      </p:sp>
      <p:sp>
        <p:nvSpPr>
          <p:cNvPr id="3" name="Subtítulo 2">
            <a:extLst>
              <a:ext uri="{FF2B5EF4-FFF2-40B4-BE49-F238E27FC236}">
                <a16:creationId xmlns:a16="http://schemas.microsoft.com/office/drawing/2014/main" id="{D89AE0E0-4881-43D6-BDF0-9090D7042C6F}"/>
              </a:ext>
            </a:extLst>
          </p:cNvPr>
          <p:cNvSpPr>
            <a:spLocks noGrp="1"/>
          </p:cNvSpPr>
          <p:nvPr>
            <p:ph type="subTitle" idx="1"/>
          </p:nvPr>
        </p:nvSpPr>
        <p:spPr>
          <a:xfrm>
            <a:off x="6427306" y="4015409"/>
            <a:ext cx="4890052" cy="795130"/>
          </a:xfrm>
        </p:spPr>
        <p:txBody>
          <a:bodyPr/>
          <a:lstStyle/>
          <a:p>
            <a:r>
              <a:rPr lang="es-MX" sz="2400" dirty="0"/>
              <a:t>Avila Garcia Isabel             4B</a:t>
            </a:r>
          </a:p>
          <a:p>
            <a:endParaRPr lang="es-MX" dirty="0"/>
          </a:p>
        </p:txBody>
      </p:sp>
      <p:pic>
        <p:nvPicPr>
          <p:cNvPr id="5" name="Imagen 4">
            <a:extLst>
              <a:ext uri="{FF2B5EF4-FFF2-40B4-BE49-F238E27FC236}">
                <a16:creationId xmlns:a16="http://schemas.microsoft.com/office/drawing/2014/main" id="{389F813C-6899-4417-8398-9679EAC6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887" y="142036"/>
            <a:ext cx="5062897" cy="3367927"/>
          </a:xfrm>
          <a:prstGeom prst="rect">
            <a:avLst/>
          </a:prstGeom>
        </p:spPr>
      </p:pic>
    </p:spTree>
    <p:extLst>
      <p:ext uri="{BB962C8B-B14F-4D97-AF65-F5344CB8AC3E}">
        <p14:creationId xmlns:p14="http://schemas.microsoft.com/office/powerpoint/2010/main" val="290546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71BDE-B518-4160-A2EA-83CD09E69D89}"/>
              </a:ext>
            </a:extLst>
          </p:cNvPr>
          <p:cNvSpPr>
            <a:spLocks noGrp="1"/>
          </p:cNvSpPr>
          <p:nvPr>
            <p:ph type="title"/>
          </p:nvPr>
        </p:nvSpPr>
        <p:spPr/>
        <p:txBody>
          <a:bodyPr/>
          <a:lstStyle/>
          <a:p>
            <a:r>
              <a:rPr lang="es-MX" b="1" dirty="0"/>
              <a:t>Tratamiento</a:t>
            </a:r>
            <a:br>
              <a:rPr lang="es-MX" dirty="0"/>
            </a:br>
            <a:endParaRPr lang="es-MX" dirty="0"/>
          </a:p>
        </p:txBody>
      </p:sp>
      <p:sp>
        <p:nvSpPr>
          <p:cNvPr id="3" name="Marcador de contenido 2">
            <a:extLst>
              <a:ext uri="{FF2B5EF4-FFF2-40B4-BE49-F238E27FC236}">
                <a16:creationId xmlns:a16="http://schemas.microsoft.com/office/drawing/2014/main" id="{8997EF4E-749A-4C9E-80C8-343B46E3012D}"/>
              </a:ext>
            </a:extLst>
          </p:cNvPr>
          <p:cNvSpPr>
            <a:spLocks noGrp="1"/>
          </p:cNvSpPr>
          <p:nvPr>
            <p:ph idx="1"/>
          </p:nvPr>
        </p:nvSpPr>
        <p:spPr>
          <a:xfrm>
            <a:off x="510675" y="1853754"/>
            <a:ext cx="11522299" cy="4732576"/>
          </a:xfrm>
        </p:spPr>
        <p:txBody>
          <a:bodyPr>
            <a:normAutofit lnSpcReduction="10000"/>
          </a:bodyPr>
          <a:lstStyle/>
          <a:p>
            <a:r>
              <a:rPr lang="es-MX" dirty="0"/>
              <a:t>Se logra mejoría clínica muy notoria con 1 a 1.5 g por día orales de tetraciclina en cuatro dosis divididas por 3 a 4 semanas; doxiciclina, 100 mg orales dos veces al día por 3 semanas; o eritromicina, 1 g por día oral en cuatro dosis divididas por 3 a 4 semanas</a:t>
            </a:r>
          </a:p>
          <a:p>
            <a:r>
              <a:rPr lang="es-MX" dirty="0"/>
              <a:t> A veces son necesarios varios cursos para la cura.</a:t>
            </a:r>
          </a:p>
          <a:p>
            <a:r>
              <a:rPr lang="es-MX" dirty="0"/>
              <a:t> No deben administrarse tetraciclinas sistémicas a menores de 7 años de edad o embarazadas. </a:t>
            </a:r>
          </a:p>
          <a:p>
            <a:r>
              <a:rPr lang="es-MX" dirty="0"/>
              <a:t>Son igualmente efectivos los ungüentos o gotas</a:t>
            </a:r>
          </a:p>
          <a:p>
            <a:r>
              <a:rPr lang="es-MX" dirty="0"/>
              <a:t>Desde el inicio de la terapia, el máximo efecto se alcanza hasta las 10 a 12 semanas. La persistencia de folículos en el tarso superior por algunas semanas después de un curso de </a:t>
            </a:r>
            <a:r>
              <a:rPr lang="es-MX" b="1" dirty="0"/>
              <a:t>terapia no debe considerarse como evidencia de fallo en el tratamiento</a:t>
            </a:r>
            <a:r>
              <a:rPr lang="es-MX" dirty="0"/>
              <a:t>.</a:t>
            </a:r>
          </a:p>
          <a:p>
            <a:r>
              <a:rPr lang="es-MX" dirty="0"/>
              <a:t>Es esencial la corrección quirúrgica de la </a:t>
            </a:r>
            <a:r>
              <a:rPr lang="es-MX" dirty="0" err="1"/>
              <a:t>triquiasis</a:t>
            </a:r>
            <a:r>
              <a:rPr lang="es-MX" dirty="0"/>
              <a:t>, para evitar la cicatrización en las etapas tardías del tracoma. </a:t>
            </a:r>
          </a:p>
          <a:p>
            <a:endParaRPr lang="es-MX" dirty="0"/>
          </a:p>
        </p:txBody>
      </p:sp>
    </p:spTree>
    <p:extLst>
      <p:ext uri="{BB962C8B-B14F-4D97-AF65-F5344CB8AC3E}">
        <p14:creationId xmlns:p14="http://schemas.microsoft.com/office/powerpoint/2010/main" val="354147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D468E6-DC50-451D-8B5F-6D1ADD8146B3}"/>
              </a:ext>
            </a:extLst>
          </p:cNvPr>
          <p:cNvSpPr>
            <a:spLocks noGrp="1"/>
          </p:cNvSpPr>
          <p:nvPr>
            <p:ph type="title"/>
          </p:nvPr>
        </p:nvSpPr>
        <p:spPr/>
        <p:txBody>
          <a:bodyPr/>
          <a:lstStyle/>
          <a:p>
            <a:r>
              <a:rPr lang="es-MX" b="1" dirty="0"/>
              <a:t>CONJUNTIVITIS DE INCLUSIÓN</a:t>
            </a:r>
            <a:br>
              <a:rPr lang="es-MX" dirty="0"/>
            </a:br>
            <a:endParaRPr lang="es-MX" dirty="0"/>
          </a:p>
        </p:txBody>
      </p:sp>
      <p:sp>
        <p:nvSpPr>
          <p:cNvPr id="3" name="Marcador de contenido 2">
            <a:extLst>
              <a:ext uri="{FF2B5EF4-FFF2-40B4-BE49-F238E27FC236}">
                <a16:creationId xmlns:a16="http://schemas.microsoft.com/office/drawing/2014/main" id="{111CC92B-D54D-442D-8288-DD152459FEF3}"/>
              </a:ext>
            </a:extLst>
          </p:cNvPr>
          <p:cNvSpPr>
            <a:spLocks noGrp="1"/>
          </p:cNvSpPr>
          <p:nvPr>
            <p:ph idx="1"/>
          </p:nvPr>
        </p:nvSpPr>
        <p:spPr/>
        <p:txBody>
          <a:bodyPr>
            <a:normAutofit fontScale="92500" lnSpcReduction="10000"/>
          </a:bodyPr>
          <a:lstStyle/>
          <a:p>
            <a:r>
              <a:rPr lang="es-MX" dirty="0"/>
              <a:t>Es a menudo bilateral y por lo general ocurre en gente joven sexualmente activa. Chlamydia infecta la uretra del varón y el cuello uterino de la mujer. </a:t>
            </a:r>
          </a:p>
          <a:p>
            <a:r>
              <a:rPr lang="es-MX" dirty="0"/>
              <a:t>La transmisión a los ojos de los adultos es por lo general por prácticas sexuales </a:t>
            </a:r>
            <a:r>
              <a:rPr lang="es-MX" dirty="0" err="1"/>
              <a:t>orogenitales</a:t>
            </a:r>
            <a:r>
              <a:rPr lang="es-MX" dirty="0"/>
              <a:t> y transmisión de mano a ojo.</a:t>
            </a:r>
          </a:p>
          <a:p>
            <a:r>
              <a:rPr lang="es-MX" dirty="0"/>
              <a:t> Se ha reportado que ocurre transmisión indirecta en albercas mal cloradas. En los recién nacidos, el agente patógeno se transmite durante el nacimiento por contaminación directa de la conjuntiva con las secreciones cervicales. </a:t>
            </a:r>
          </a:p>
          <a:p>
            <a:r>
              <a:rPr lang="es-MX" dirty="0"/>
              <a:t>La profilaxis de Credé (nitrato de plata al 1%) sólo ofrece protección parcial contra la conjuntivitis de inclusión.</a:t>
            </a:r>
          </a:p>
          <a:p>
            <a:endParaRPr lang="es-MX" dirty="0"/>
          </a:p>
        </p:txBody>
      </p:sp>
    </p:spTree>
    <p:extLst>
      <p:ext uri="{BB962C8B-B14F-4D97-AF65-F5344CB8AC3E}">
        <p14:creationId xmlns:p14="http://schemas.microsoft.com/office/powerpoint/2010/main" val="23858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316C7E-1A99-403A-BEB4-F03440169739}"/>
              </a:ext>
            </a:extLst>
          </p:cNvPr>
          <p:cNvSpPr>
            <a:spLocks noGrp="1"/>
          </p:cNvSpPr>
          <p:nvPr>
            <p:ph idx="1"/>
          </p:nvPr>
        </p:nvSpPr>
        <p:spPr>
          <a:xfrm>
            <a:off x="344557" y="132522"/>
            <a:ext cx="8534400" cy="6122505"/>
          </a:xfrm>
        </p:spPr>
        <p:txBody>
          <a:bodyPr>
            <a:normAutofit fontScale="92500" lnSpcReduction="10000"/>
          </a:bodyPr>
          <a:lstStyle/>
          <a:p>
            <a:pPr marL="0" indent="0">
              <a:buNone/>
            </a:pPr>
            <a:r>
              <a:rPr lang="es-MX" sz="2400" dirty="0"/>
              <a:t>Síntomas y signos</a:t>
            </a:r>
          </a:p>
          <a:p>
            <a:pPr marL="0" indent="0">
              <a:buNone/>
            </a:pPr>
            <a:endParaRPr lang="es-MX" dirty="0"/>
          </a:p>
          <a:p>
            <a:r>
              <a:rPr lang="es-MX" dirty="0"/>
              <a:t>La conjuntivitis de inclusión puede tener aparición aguda y subaguda. Es común que el paciente se queje de rubicundez, </a:t>
            </a:r>
            <a:r>
              <a:rPr lang="es-MX" dirty="0" err="1"/>
              <a:t>seudoptosis</a:t>
            </a:r>
            <a:r>
              <a:rPr lang="es-MX" dirty="0"/>
              <a:t> y exudado, en especial por las mañanas.</a:t>
            </a:r>
          </a:p>
          <a:p>
            <a:r>
              <a:rPr lang="es-MX" b="1" dirty="0"/>
              <a:t>Los recién nacidos </a:t>
            </a:r>
            <a:r>
              <a:rPr lang="es-MX" dirty="0"/>
              <a:t>presentan conjuntivitis papilar y moderada cantidad de exudado y no hay formación de folículos; pero si persiste la conjuntivitis por 2 a 3 meses, aparecen los folículos igual que el cuadro conjuntival en niños mayores y adultos.</a:t>
            </a:r>
          </a:p>
          <a:p>
            <a:r>
              <a:rPr lang="es-MX" dirty="0"/>
              <a:t> </a:t>
            </a:r>
            <a:r>
              <a:rPr lang="es-MX" dirty="0">
                <a:solidFill>
                  <a:srgbClr val="FF0000"/>
                </a:solidFill>
              </a:rPr>
              <a:t>En el recién nacido, la infección por Chlamydia puede causar faringitis, otitis media y neumonitis intersticial.</a:t>
            </a:r>
          </a:p>
          <a:p>
            <a:r>
              <a:rPr lang="es-MX" dirty="0"/>
              <a:t>En los adultos, la conjuntiva tarsal (sobre todo la inferior) tiene papilas y folículos. Ya que las </a:t>
            </a:r>
            <a:r>
              <a:rPr lang="es-MX" dirty="0" err="1"/>
              <a:t>seudomembranas</a:t>
            </a:r>
            <a:r>
              <a:rPr lang="es-MX" dirty="0"/>
              <a:t> por lo general no se forman en el adulto, </a:t>
            </a:r>
            <a:r>
              <a:rPr lang="es-MX" dirty="0">
                <a:solidFill>
                  <a:srgbClr val="FF0000"/>
                </a:solidFill>
              </a:rPr>
              <a:t>no ocurre cicatrización. </a:t>
            </a:r>
            <a:r>
              <a:rPr lang="es-MX" dirty="0"/>
              <a:t>Puede notarse queratitis superficial superior y, con menor frecuencia, un paño superior pequeño (menos de 2 mm). </a:t>
            </a:r>
          </a:p>
          <a:p>
            <a:r>
              <a:rPr lang="es-MX" dirty="0"/>
              <a:t>La otitis media puede ser resultado de la infección de la trompa de Eustaquio.</a:t>
            </a:r>
          </a:p>
          <a:p>
            <a:endParaRPr lang="es-MX" dirty="0"/>
          </a:p>
        </p:txBody>
      </p:sp>
      <p:pic>
        <p:nvPicPr>
          <p:cNvPr id="2051" name="Picture 3" descr="Resultado de imagen para conjuntivitis por inclusion">
            <a:hlinkClick r:id="rId2"/>
            <a:extLst>
              <a:ext uri="{FF2B5EF4-FFF2-40B4-BE49-F238E27FC236}">
                <a16:creationId xmlns:a16="http://schemas.microsoft.com/office/drawing/2014/main" id="{21F4D334-E0C6-47FB-95A7-80573CFC7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00" t="24541" r="21347" b="1591"/>
          <a:stretch/>
        </p:blipFill>
        <p:spPr bwMode="auto">
          <a:xfrm>
            <a:off x="8719930" y="1716096"/>
            <a:ext cx="3127513" cy="295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D6577-98D0-4BF3-B659-09BAE98C82BC}"/>
              </a:ext>
            </a:extLst>
          </p:cNvPr>
          <p:cNvSpPr>
            <a:spLocks noGrp="1"/>
          </p:cNvSpPr>
          <p:nvPr>
            <p:ph type="title"/>
          </p:nvPr>
        </p:nvSpPr>
        <p:spPr>
          <a:xfrm>
            <a:off x="1451579" y="804520"/>
            <a:ext cx="9603275" cy="772490"/>
          </a:xfrm>
        </p:spPr>
        <p:txBody>
          <a:bodyPr>
            <a:normAutofit fontScale="90000"/>
          </a:bodyPr>
          <a:lstStyle/>
          <a:p>
            <a:r>
              <a:rPr lang="es-MX" b="1" dirty="0"/>
              <a:t>Hallazgos de laboratorio </a:t>
            </a:r>
            <a:br>
              <a:rPr lang="es-MX" dirty="0"/>
            </a:br>
            <a:endParaRPr lang="es-MX" dirty="0"/>
          </a:p>
        </p:txBody>
      </p:sp>
      <p:sp>
        <p:nvSpPr>
          <p:cNvPr id="3" name="Marcador de contenido 2">
            <a:extLst>
              <a:ext uri="{FF2B5EF4-FFF2-40B4-BE49-F238E27FC236}">
                <a16:creationId xmlns:a16="http://schemas.microsoft.com/office/drawing/2014/main" id="{66F7DDA0-DA24-4DF5-BFFA-22AC6FA00F13}"/>
              </a:ext>
            </a:extLst>
          </p:cNvPr>
          <p:cNvSpPr>
            <a:spLocks noGrp="1"/>
          </p:cNvSpPr>
          <p:nvPr>
            <p:ph idx="1"/>
          </p:nvPr>
        </p:nvSpPr>
        <p:spPr>
          <a:xfrm>
            <a:off x="1451579" y="2015732"/>
            <a:ext cx="9603275" cy="4037749"/>
          </a:xfrm>
        </p:spPr>
        <p:txBody>
          <a:bodyPr>
            <a:normAutofit fontScale="92500"/>
          </a:bodyPr>
          <a:lstStyle/>
          <a:p>
            <a:r>
              <a:rPr lang="es-MX" dirty="0"/>
              <a:t>Por la naturaleza de transmisión sexual de la conjuntivitis de inclusión en el adulto y la necesidad de tratamiento sistémico del paciente y sus parejas sexuales, las pruebas diagnósticas rápidas (como la directa de antígenos fluorescentes, inmunoensayo enzimático </a:t>
            </a:r>
            <a:r>
              <a:rPr lang="es-MX" dirty="0">
                <a:solidFill>
                  <a:srgbClr val="FF0000"/>
                </a:solidFill>
              </a:rPr>
              <a:t>[ELISA] y la PCR</a:t>
            </a:r>
            <a:r>
              <a:rPr lang="es-MX" dirty="0"/>
              <a:t>) han reemplazado a la tinción de Giemsa en la práctica clínica.</a:t>
            </a:r>
          </a:p>
          <a:p>
            <a:r>
              <a:rPr lang="es-MX" dirty="0"/>
              <a:t>En el caso de la infección neonatal, es necesario el diagnóstico rápido para evitar complicaciones sistémicas como la neumonitis por Chlamydia. </a:t>
            </a:r>
          </a:p>
          <a:p>
            <a:r>
              <a:rPr lang="es-MX" dirty="0"/>
              <a:t>La conjuntivitis de inclusión es por lo general causada por C. </a:t>
            </a:r>
            <a:r>
              <a:rPr lang="es-MX" dirty="0" err="1"/>
              <a:t>trachomatis</a:t>
            </a:r>
            <a:r>
              <a:rPr lang="es-MX" dirty="0"/>
              <a:t> serotipos D a K  con aislamiento ocasional del serotipo B</a:t>
            </a:r>
          </a:p>
          <a:p>
            <a:r>
              <a:rPr lang="es-MX" dirty="0"/>
              <a:t>La medición de las concentraciones de anticuerpos IgM es muy valiosa en el diagnóstico de neumonitis por Chlamydia en niños.</a:t>
            </a:r>
          </a:p>
          <a:p>
            <a:endParaRPr lang="es-MX" dirty="0"/>
          </a:p>
        </p:txBody>
      </p:sp>
    </p:spTree>
    <p:extLst>
      <p:ext uri="{BB962C8B-B14F-4D97-AF65-F5344CB8AC3E}">
        <p14:creationId xmlns:p14="http://schemas.microsoft.com/office/powerpoint/2010/main" val="318817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3A8CB-1FAC-41B4-A222-904CE8A5B304}"/>
              </a:ext>
            </a:extLst>
          </p:cNvPr>
          <p:cNvSpPr>
            <a:spLocks noGrp="1"/>
          </p:cNvSpPr>
          <p:nvPr>
            <p:ph idx="1"/>
          </p:nvPr>
        </p:nvSpPr>
        <p:spPr/>
        <p:txBody>
          <a:bodyPr>
            <a:normAutofit/>
          </a:bodyPr>
          <a:lstStyle/>
          <a:p>
            <a:r>
              <a:rPr lang="es-MX" dirty="0"/>
              <a:t>La conjuntivitis de inclusión puede diferenciarse clínicamente del tracoma por las siguientes razones:</a:t>
            </a:r>
          </a:p>
          <a:p>
            <a:pPr lvl="0"/>
            <a:r>
              <a:rPr lang="es-MX" dirty="0"/>
              <a:t>El tracoma folicular </a:t>
            </a:r>
            <a:r>
              <a:rPr lang="es-MX" b="1" dirty="0"/>
              <a:t>ocurre por lo regular en niños pequeños o en otros sujetos o personas expuestas en una comunidad con tracoma endémico</a:t>
            </a:r>
            <a:r>
              <a:rPr lang="es-MX" dirty="0">
                <a:solidFill>
                  <a:srgbClr val="FF0000"/>
                </a:solidFill>
              </a:rPr>
              <a:t>. La conjuntivitis por inclusión ocurre en adolescentes o adultos sexualmente activos.</a:t>
            </a:r>
          </a:p>
          <a:p>
            <a:pPr lvl="0"/>
            <a:r>
              <a:rPr lang="es-MX" dirty="0"/>
              <a:t>La cicatrización conjuntival es muy rara en los adultos con conjuntivitis de inclusión.</a:t>
            </a:r>
          </a:p>
          <a:p>
            <a:pPr lvl="0"/>
            <a:r>
              <a:rPr lang="es-MX" dirty="0"/>
              <a:t>Las fóveas de Herbert caracterizan la infección previa por tracoma.</a:t>
            </a:r>
          </a:p>
          <a:p>
            <a:endParaRPr lang="es-MX" dirty="0"/>
          </a:p>
        </p:txBody>
      </p:sp>
    </p:spTree>
    <p:extLst>
      <p:ext uri="{BB962C8B-B14F-4D97-AF65-F5344CB8AC3E}">
        <p14:creationId xmlns:p14="http://schemas.microsoft.com/office/powerpoint/2010/main" val="414740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A305D-7525-40B8-9982-D11B2E2A04FD}"/>
              </a:ext>
            </a:extLst>
          </p:cNvPr>
          <p:cNvSpPr>
            <a:spLocks noGrp="1"/>
          </p:cNvSpPr>
          <p:nvPr>
            <p:ph type="title"/>
          </p:nvPr>
        </p:nvSpPr>
        <p:spPr/>
        <p:txBody>
          <a:bodyPr/>
          <a:lstStyle/>
          <a:p>
            <a:r>
              <a:rPr lang="es-MX" b="1" dirty="0"/>
              <a:t>Tratamiento</a:t>
            </a:r>
            <a:br>
              <a:rPr lang="es-MX" dirty="0"/>
            </a:br>
            <a:endParaRPr lang="es-MX" dirty="0"/>
          </a:p>
        </p:txBody>
      </p:sp>
      <p:sp>
        <p:nvSpPr>
          <p:cNvPr id="3" name="Marcador de contenido 2">
            <a:extLst>
              <a:ext uri="{FF2B5EF4-FFF2-40B4-BE49-F238E27FC236}">
                <a16:creationId xmlns:a16="http://schemas.microsoft.com/office/drawing/2014/main" id="{A9EE5FDD-F2BA-4EF4-9FD6-064900A399D0}"/>
              </a:ext>
            </a:extLst>
          </p:cNvPr>
          <p:cNvSpPr>
            <a:spLocks noGrp="1"/>
          </p:cNvSpPr>
          <p:nvPr>
            <p:ph idx="1"/>
          </p:nvPr>
        </p:nvSpPr>
        <p:spPr>
          <a:xfrm>
            <a:off x="579476" y="1853754"/>
            <a:ext cx="11493254" cy="4335011"/>
          </a:xfrm>
        </p:spPr>
        <p:txBody>
          <a:bodyPr>
            <a:normAutofit fontScale="85000" lnSpcReduction="10000"/>
          </a:bodyPr>
          <a:lstStyle/>
          <a:p>
            <a:pPr marL="0" indent="0">
              <a:buNone/>
            </a:pPr>
            <a:r>
              <a:rPr lang="es-MX" dirty="0"/>
              <a:t>En niños</a:t>
            </a:r>
          </a:p>
          <a:p>
            <a:r>
              <a:rPr lang="es-MX" dirty="0"/>
              <a:t>Puede usarse la </a:t>
            </a:r>
            <a:r>
              <a:rPr lang="es-MX" b="1" dirty="0"/>
              <a:t>eritromicina</a:t>
            </a:r>
            <a:r>
              <a:rPr lang="es-MX" dirty="0"/>
              <a:t> en suspensión oral a razón de 50 mg/kg/día en cuatro dosis divididas por cuando menos 14 días. Es necesario </a:t>
            </a:r>
            <a:r>
              <a:rPr lang="es-MX" b="1" dirty="0"/>
              <a:t>el tratamiento sistémico</a:t>
            </a:r>
            <a:r>
              <a:rPr lang="es-MX" dirty="0"/>
              <a:t>, porque la infección por Chlamydia también afecta los tractos respiratorio y gastrointestinal. Los antibióticos tópicos (tetraciclinas, eritromicina y sulfonamidas) no son útiles en recién nacidos tratados con eritromicina oral. Ambos padres deben tratarse con tetraciclinas o eritromicina orales.</a:t>
            </a:r>
          </a:p>
          <a:p>
            <a:pPr marL="0" indent="0">
              <a:buNone/>
            </a:pPr>
            <a:r>
              <a:rPr lang="es-MX" dirty="0"/>
              <a:t> En adultos</a:t>
            </a:r>
          </a:p>
          <a:p>
            <a:r>
              <a:rPr lang="es-MX" dirty="0"/>
              <a:t>La cura se logra con</a:t>
            </a:r>
            <a:r>
              <a:rPr lang="es-MX" b="1" dirty="0"/>
              <a:t> doxiciclina </a:t>
            </a:r>
            <a:r>
              <a:rPr lang="es-MX" dirty="0"/>
              <a:t>(100 mg orales 2 veces al día por 7 días), </a:t>
            </a:r>
            <a:r>
              <a:rPr lang="es-MX" b="1" dirty="0"/>
              <a:t>eritromicina</a:t>
            </a:r>
            <a:r>
              <a:rPr lang="es-MX" dirty="0"/>
              <a:t> (2 g/día por 7 días) y quizá </a:t>
            </a:r>
            <a:r>
              <a:rPr lang="es-MX" b="1" dirty="0"/>
              <a:t>azitromicina </a:t>
            </a:r>
            <a:r>
              <a:rPr lang="es-MX" dirty="0"/>
              <a:t>(1 g en una sola dosis). (No deben administrarse tetraciclinas sistémicas a embarazadas o niños menores de 7 años de edad, ya que causan problemas epifisiarios en el feto y manchado de los dientes del niño.) </a:t>
            </a:r>
            <a:r>
              <a:rPr lang="es-MX" dirty="0">
                <a:solidFill>
                  <a:srgbClr val="FF0000"/>
                </a:solidFill>
              </a:rPr>
              <a:t>Las parejas sexuales del paciente deben ser examinadas y tratadas.</a:t>
            </a:r>
          </a:p>
          <a:p>
            <a:r>
              <a:rPr lang="es-MX" dirty="0"/>
              <a:t>Cuando se sigue un régimen terapéutico estándar, las recurrencias son raras. Si se deja sin tratar, la conjuntivitis de inclusión tiene evolución de 3 a 9 meses o más, con promedio de duración de cinco.</a:t>
            </a:r>
          </a:p>
          <a:p>
            <a:pPr marL="0" indent="0">
              <a:buNone/>
            </a:pPr>
            <a:endParaRPr lang="es-MX" dirty="0"/>
          </a:p>
          <a:p>
            <a:endParaRPr lang="es-MX" dirty="0"/>
          </a:p>
        </p:txBody>
      </p:sp>
    </p:spTree>
    <p:extLst>
      <p:ext uri="{BB962C8B-B14F-4D97-AF65-F5344CB8AC3E}">
        <p14:creationId xmlns:p14="http://schemas.microsoft.com/office/powerpoint/2010/main" val="85112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64EE8-DF62-4833-A1AD-1D7B820003C2}"/>
              </a:ext>
            </a:extLst>
          </p:cNvPr>
          <p:cNvSpPr>
            <a:spLocks noGrp="1"/>
          </p:cNvSpPr>
          <p:nvPr>
            <p:ph type="title"/>
          </p:nvPr>
        </p:nvSpPr>
        <p:spPr>
          <a:xfrm>
            <a:off x="510675" y="831023"/>
            <a:ext cx="9603275" cy="1049235"/>
          </a:xfrm>
        </p:spPr>
        <p:txBody>
          <a:bodyPr>
            <a:normAutofit fontScale="90000"/>
          </a:bodyPr>
          <a:lstStyle/>
          <a:p>
            <a:r>
              <a:rPr lang="es-MX" b="1" dirty="0"/>
              <a:t>CONJUNTIVITIS CAUSADA (</a:t>
            </a:r>
            <a:r>
              <a:rPr lang="es-MX" dirty="0"/>
              <a:t>Por otros agentes chlamydia)</a:t>
            </a:r>
            <a:br>
              <a:rPr lang="es-MX" dirty="0"/>
            </a:br>
            <a:br>
              <a:rPr lang="es-MX" dirty="0"/>
            </a:br>
            <a:endParaRPr lang="es-MX" dirty="0"/>
          </a:p>
        </p:txBody>
      </p:sp>
      <p:sp>
        <p:nvSpPr>
          <p:cNvPr id="3" name="Marcador de contenido 2">
            <a:extLst>
              <a:ext uri="{FF2B5EF4-FFF2-40B4-BE49-F238E27FC236}">
                <a16:creationId xmlns:a16="http://schemas.microsoft.com/office/drawing/2014/main" id="{28EC8042-1079-4319-95DA-1D29F3D43111}"/>
              </a:ext>
            </a:extLst>
          </p:cNvPr>
          <p:cNvSpPr>
            <a:spLocks noGrp="1"/>
          </p:cNvSpPr>
          <p:nvPr>
            <p:ph idx="1"/>
          </p:nvPr>
        </p:nvSpPr>
        <p:spPr>
          <a:xfrm>
            <a:off x="629944" y="2292626"/>
            <a:ext cx="8010473" cy="3332745"/>
          </a:xfrm>
        </p:spPr>
        <p:txBody>
          <a:bodyPr>
            <a:normAutofit fontScale="92500" lnSpcReduction="10000"/>
          </a:bodyPr>
          <a:lstStyle/>
          <a:p>
            <a:r>
              <a:rPr lang="es-MX" dirty="0"/>
              <a:t>La conjuntivitis por linfogranuloma venéreo es una enfermedad de transmisión sexual rara. </a:t>
            </a:r>
          </a:p>
          <a:p>
            <a:r>
              <a:rPr lang="es-MX" dirty="0"/>
              <a:t>Se manifiesta como una reacción conjuntival granulomatosa notoria con ganglios linfáticos preauriculares muy agrandados (síndrome de </a:t>
            </a:r>
            <a:r>
              <a:rPr lang="es-MX" dirty="0" err="1"/>
              <a:t>Parinaud</a:t>
            </a:r>
            <a:r>
              <a:rPr lang="es-MX" dirty="0"/>
              <a:t>).</a:t>
            </a:r>
          </a:p>
          <a:p>
            <a:r>
              <a:rPr lang="es-MX" dirty="0"/>
              <a:t>Es causada por C. </a:t>
            </a:r>
            <a:r>
              <a:rPr lang="es-MX" dirty="0" err="1"/>
              <a:t>trachomatis</a:t>
            </a:r>
            <a:r>
              <a:rPr lang="es-MX" dirty="0"/>
              <a:t> serotipos L1, L2 y L3. Es muy raro que Chlamydia </a:t>
            </a:r>
            <a:r>
              <a:rPr lang="es-MX" dirty="0" err="1"/>
              <a:t>psittaci</a:t>
            </a:r>
            <a:r>
              <a:rPr lang="es-MX" dirty="0"/>
              <a:t> cause conjuntivitis en los humanos. Cepas de loros (psitacosis) y gatos (neumonitis felina) han causado conjuntivitis folicular en los humanos. Las cepas prototipo de C. </a:t>
            </a:r>
            <a:r>
              <a:rPr lang="es-MX" dirty="0" err="1"/>
              <a:t>pneumoniae</a:t>
            </a:r>
            <a:r>
              <a:rPr lang="es-MX" dirty="0"/>
              <a:t> fueron aisladas de la conjuntiva pero no se identificaron como causa de la enfermedad ocular</a:t>
            </a:r>
          </a:p>
          <a:p>
            <a:endParaRPr lang="es-MX" dirty="0"/>
          </a:p>
        </p:txBody>
      </p:sp>
      <p:pic>
        <p:nvPicPr>
          <p:cNvPr id="5" name="Imagen 4">
            <a:extLst>
              <a:ext uri="{FF2B5EF4-FFF2-40B4-BE49-F238E27FC236}">
                <a16:creationId xmlns:a16="http://schemas.microsoft.com/office/drawing/2014/main" id="{DBB7F1F0-F374-4042-AF9E-3F2A65D1AED5}"/>
              </a:ext>
            </a:extLst>
          </p:cNvPr>
          <p:cNvPicPr>
            <a:picLocks noChangeAspect="1"/>
          </p:cNvPicPr>
          <p:nvPr/>
        </p:nvPicPr>
        <p:blipFill rotWithShape="1">
          <a:blip r:embed="rId2">
            <a:extLst>
              <a:ext uri="{28A0092B-C50C-407E-A947-70E740481C1C}">
                <a14:useLocalDpi xmlns:a14="http://schemas.microsoft.com/office/drawing/2010/main" val="0"/>
              </a:ext>
            </a:extLst>
          </a:blip>
          <a:srcRect l="20538" t="24180" r="25447" b="16104"/>
          <a:stretch/>
        </p:blipFill>
        <p:spPr>
          <a:xfrm>
            <a:off x="8507895" y="2185247"/>
            <a:ext cx="3498575" cy="2900826"/>
          </a:xfrm>
          <a:prstGeom prst="rect">
            <a:avLst/>
          </a:prstGeom>
        </p:spPr>
      </p:pic>
    </p:spTree>
    <p:extLst>
      <p:ext uri="{BB962C8B-B14F-4D97-AF65-F5344CB8AC3E}">
        <p14:creationId xmlns:p14="http://schemas.microsoft.com/office/powerpoint/2010/main" val="341677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72FFA-6AA4-4431-8BE6-C843C1B8EAC2}"/>
              </a:ext>
            </a:extLst>
          </p:cNvPr>
          <p:cNvSpPr>
            <a:spLocks noGrp="1"/>
          </p:cNvSpPr>
          <p:nvPr>
            <p:ph type="title"/>
          </p:nvPr>
        </p:nvSpPr>
        <p:spPr>
          <a:xfrm>
            <a:off x="781878" y="680207"/>
            <a:ext cx="6072037" cy="1005615"/>
          </a:xfrm>
        </p:spPr>
        <p:txBody>
          <a:bodyPr/>
          <a:lstStyle/>
          <a:p>
            <a:r>
              <a:rPr lang="es-MX" b="1" dirty="0"/>
              <a:t>TRACOMA</a:t>
            </a:r>
            <a:br>
              <a:rPr lang="es-MX" dirty="0"/>
            </a:br>
            <a:endParaRPr lang="es-MX" dirty="0"/>
          </a:p>
        </p:txBody>
      </p:sp>
      <p:sp>
        <p:nvSpPr>
          <p:cNvPr id="3" name="Marcador de contenido 2">
            <a:extLst>
              <a:ext uri="{FF2B5EF4-FFF2-40B4-BE49-F238E27FC236}">
                <a16:creationId xmlns:a16="http://schemas.microsoft.com/office/drawing/2014/main" id="{47CD88C1-7A55-4C65-B043-2EBBA98F2A7F}"/>
              </a:ext>
            </a:extLst>
          </p:cNvPr>
          <p:cNvSpPr>
            <a:spLocks noGrp="1"/>
          </p:cNvSpPr>
          <p:nvPr>
            <p:ph idx="1"/>
          </p:nvPr>
        </p:nvSpPr>
        <p:spPr>
          <a:xfrm>
            <a:off x="268357" y="1981752"/>
            <a:ext cx="7909947" cy="4352095"/>
          </a:xfrm>
        </p:spPr>
        <p:txBody>
          <a:bodyPr/>
          <a:lstStyle/>
          <a:p>
            <a:r>
              <a:rPr lang="es-MX" b="1" dirty="0"/>
              <a:t>Una de las causas principales de ceguera </a:t>
            </a:r>
            <a:r>
              <a:rPr lang="es-MX" b="1" dirty="0">
                <a:solidFill>
                  <a:srgbClr val="FF0000"/>
                </a:solidFill>
              </a:rPr>
              <a:t>prevenible</a:t>
            </a:r>
          </a:p>
          <a:p>
            <a:r>
              <a:rPr lang="es-MX" b="1" dirty="0"/>
              <a:t>Es por lo general endémica en regiones con </a:t>
            </a:r>
            <a:r>
              <a:rPr lang="es-MX" b="1" dirty="0">
                <a:solidFill>
                  <a:srgbClr val="FF0000"/>
                </a:solidFill>
              </a:rPr>
              <a:t>malas condiciones higiénicas.</a:t>
            </a:r>
            <a:endParaRPr lang="es-MX" b="1" dirty="0"/>
          </a:p>
          <a:p>
            <a:r>
              <a:rPr lang="es-MX" b="1" dirty="0"/>
              <a:t>Por lo común el tracoma es </a:t>
            </a:r>
            <a:r>
              <a:rPr lang="es-MX" b="1" dirty="0">
                <a:solidFill>
                  <a:srgbClr val="FF0000"/>
                </a:solidFill>
              </a:rPr>
              <a:t>bilateral </a:t>
            </a:r>
            <a:r>
              <a:rPr lang="es-MX" b="1" dirty="0"/>
              <a:t>y a menudo se disemina por contacto directo</a:t>
            </a:r>
          </a:p>
          <a:p>
            <a:r>
              <a:rPr lang="es-MX" dirty="0"/>
              <a:t>L</a:t>
            </a:r>
            <a:r>
              <a:rPr lang="es-MX" b="1" dirty="0"/>
              <a:t>as </a:t>
            </a:r>
            <a:r>
              <a:rPr lang="es-MX" b="1" dirty="0">
                <a:solidFill>
                  <a:srgbClr val="FF0000"/>
                </a:solidFill>
              </a:rPr>
              <a:t>moscas</a:t>
            </a:r>
            <a:r>
              <a:rPr lang="es-MX" dirty="0"/>
              <a:t>, pueden tener participación importante en la transmisión. </a:t>
            </a:r>
          </a:p>
        </p:txBody>
      </p:sp>
      <p:pic>
        <p:nvPicPr>
          <p:cNvPr id="1027" name="Picture 3" descr="Resultado de imagen para tracoma">
            <a:hlinkClick r:id="rId2"/>
            <a:extLst>
              <a:ext uri="{FF2B5EF4-FFF2-40B4-BE49-F238E27FC236}">
                <a16:creationId xmlns:a16="http://schemas.microsoft.com/office/drawing/2014/main" id="{89C6C2E7-EF08-44F6-A4B8-79CC628B6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601" y="1897855"/>
            <a:ext cx="3152334" cy="174317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4777DD6-0B38-4F08-8D11-063177765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878" y="3763617"/>
            <a:ext cx="3233052" cy="1958423"/>
          </a:xfrm>
          <a:prstGeom prst="rect">
            <a:avLst/>
          </a:prstGeom>
        </p:spPr>
      </p:pic>
    </p:spTree>
    <p:extLst>
      <p:ext uri="{BB962C8B-B14F-4D97-AF65-F5344CB8AC3E}">
        <p14:creationId xmlns:p14="http://schemas.microsoft.com/office/powerpoint/2010/main" val="224863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AB4E5C-238E-4A91-9DE4-B081FEF59E0D}"/>
              </a:ext>
            </a:extLst>
          </p:cNvPr>
          <p:cNvSpPr>
            <a:spLocks noGrp="1"/>
          </p:cNvSpPr>
          <p:nvPr>
            <p:ph type="title"/>
          </p:nvPr>
        </p:nvSpPr>
        <p:spPr>
          <a:xfrm>
            <a:off x="1544345" y="375489"/>
            <a:ext cx="4286612" cy="587136"/>
          </a:xfrm>
        </p:spPr>
        <p:txBody>
          <a:bodyPr/>
          <a:lstStyle/>
          <a:p>
            <a:r>
              <a:rPr lang="es-MX" dirty="0"/>
              <a:t>Síntomas y signos</a:t>
            </a:r>
          </a:p>
        </p:txBody>
      </p:sp>
      <p:sp>
        <p:nvSpPr>
          <p:cNvPr id="3" name="Marcador de contenido 2">
            <a:extLst>
              <a:ext uri="{FF2B5EF4-FFF2-40B4-BE49-F238E27FC236}">
                <a16:creationId xmlns:a16="http://schemas.microsoft.com/office/drawing/2014/main" id="{F9CC1C63-7BB9-443B-9834-CE223CACE28A}"/>
              </a:ext>
            </a:extLst>
          </p:cNvPr>
          <p:cNvSpPr>
            <a:spLocks noGrp="1"/>
          </p:cNvSpPr>
          <p:nvPr>
            <p:ph idx="1"/>
          </p:nvPr>
        </p:nvSpPr>
        <p:spPr>
          <a:xfrm>
            <a:off x="649358" y="2266121"/>
            <a:ext cx="5446642" cy="3567307"/>
          </a:xfrm>
        </p:spPr>
        <p:txBody>
          <a:bodyPr>
            <a:normAutofit/>
          </a:bodyPr>
          <a:lstStyle/>
          <a:p>
            <a:pPr marL="0" indent="0">
              <a:buNone/>
            </a:pPr>
            <a:r>
              <a:rPr lang="es-MX" dirty="0"/>
              <a:t>Los signos y síntomas comunes consisten en: </a:t>
            </a:r>
          </a:p>
          <a:p>
            <a:r>
              <a:rPr lang="es-MX" dirty="0"/>
              <a:t>Lagrimeo</a:t>
            </a:r>
          </a:p>
          <a:p>
            <a:r>
              <a:rPr lang="es-MX" dirty="0"/>
              <a:t>Fotofobia </a:t>
            </a:r>
          </a:p>
          <a:p>
            <a:r>
              <a:rPr lang="es-MX" dirty="0"/>
              <a:t>Dolor</a:t>
            </a:r>
          </a:p>
          <a:p>
            <a:r>
              <a:rPr lang="es-MX" dirty="0"/>
              <a:t>Exudado</a:t>
            </a:r>
          </a:p>
          <a:p>
            <a:r>
              <a:rPr lang="es-MX" dirty="0"/>
              <a:t>Edema de los párpados</a:t>
            </a:r>
          </a:p>
          <a:p>
            <a:r>
              <a:rPr lang="es-MX" dirty="0"/>
              <a:t>Quemosis de la conjuntiva bulbar</a:t>
            </a:r>
          </a:p>
          <a:p>
            <a:endParaRPr lang="es-MX" dirty="0"/>
          </a:p>
        </p:txBody>
      </p:sp>
      <p:sp>
        <p:nvSpPr>
          <p:cNvPr id="8" name="Marcador de contenido 2">
            <a:extLst>
              <a:ext uri="{FF2B5EF4-FFF2-40B4-BE49-F238E27FC236}">
                <a16:creationId xmlns:a16="http://schemas.microsoft.com/office/drawing/2014/main" id="{7907B0E8-874E-4186-A349-176EEFC8F4D7}"/>
              </a:ext>
            </a:extLst>
          </p:cNvPr>
          <p:cNvSpPr txBox="1">
            <a:spLocks/>
          </p:cNvSpPr>
          <p:nvPr/>
        </p:nvSpPr>
        <p:spPr>
          <a:xfrm>
            <a:off x="5095927" y="2760430"/>
            <a:ext cx="4776943"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s-MX" dirty="0"/>
              <a:t>Hiperemia</a:t>
            </a:r>
          </a:p>
          <a:p>
            <a:r>
              <a:rPr lang="es-MX" dirty="0"/>
              <a:t>Hipertrofia papilar</a:t>
            </a:r>
          </a:p>
          <a:p>
            <a:r>
              <a:rPr lang="es-MX" dirty="0"/>
              <a:t>Folículos tarsales y de limbo</a:t>
            </a:r>
          </a:p>
          <a:p>
            <a:r>
              <a:rPr lang="es-MX" dirty="0"/>
              <a:t>Queratitis superior </a:t>
            </a:r>
          </a:p>
          <a:p>
            <a:r>
              <a:rPr lang="es-MX" dirty="0"/>
              <a:t>Formación de paño y un ganglio pequeño</a:t>
            </a:r>
          </a:p>
          <a:p>
            <a:r>
              <a:rPr lang="es-MX" dirty="0"/>
              <a:t>Preauricular sensible.</a:t>
            </a:r>
          </a:p>
          <a:p>
            <a:endParaRPr lang="es-MX" dirty="0"/>
          </a:p>
        </p:txBody>
      </p:sp>
    </p:spTree>
    <p:extLst>
      <p:ext uri="{BB962C8B-B14F-4D97-AF65-F5344CB8AC3E}">
        <p14:creationId xmlns:p14="http://schemas.microsoft.com/office/powerpoint/2010/main" val="37526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A7F2829-A5FC-46A2-9545-AC4684180B1F}"/>
              </a:ext>
            </a:extLst>
          </p:cNvPr>
          <p:cNvSpPr>
            <a:spLocks noGrp="1"/>
          </p:cNvSpPr>
          <p:nvPr>
            <p:ph idx="1"/>
          </p:nvPr>
        </p:nvSpPr>
        <p:spPr>
          <a:xfrm>
            <a:off x="397565" y="1908312"/>
            <a:ext cx="11396869" cy="3869636"/>
          </a:xfrm>
        </p:spPr>
        <p:txBody>
          <a:bodyPr>
            <a:normAutofit/>
          </a:bodyPr>
          <a:lstStyle/>
          <a:p>
            <a:r>
              <a:rPr lang="es-MX" sz="2400" dirty="0"/>
              <a:t>El periodo de incubación del tracoma es </a:t>
            </a:r>
            <a:r>
              <a:rPr lang="es-MX" sz="2400" dirty="0">
                <a:solidFill>
                  <a:srgbClr val="FF0000"/>
                </a:solidFill>
              </a:rPr>
              <a:t>de 7 días, </a:t>
            </a:r>
            <a:r>
              <a:rPr lang="es-MX" sz="2400" dirty="0"/>
              <a:t>pero puede variar de 5 a 14. </a:t>
            </a:r>
          </a:p>
          <a:p>
            <a:r>
              <a:rPr lang="es-MX" sz="2400" dirty="0"/>
              <a:t>En los </a:t>
            </a:r>
            <a:r>
              <a:rPr lang="es-MX" sz="2400" dirty="0">
                <a:solidFill>
                  <a:srgbClr val="FF0000"/>
                </a:solidFill>
              </a:rPr>
              <a:t>niños, </a:t>
            </a:r>
            <a:r>
              <a:rPr lang="es-MX" sz="2400" dirty="0"/>
              <a:t>la aparición es casi siempre insidiosa y la enfermedad puede resolverse con un mínimo o ninguna complicación.</a:t>
            </a:r>
          </a:p>
          <a:p>
            <a:r>
              <a:rPr lang="es-MX" sz="2400" dirty="0"/>
              <a:t>En los </a:t>
            </a:r>
            <a:r>
              <a:rPr lang="es-MX" sz="2400" dirty="0">
                <a:solidFill>
                  <a:srgbClr val="FF0000"/>
                </a:solidFill>
              </a:rPr>
              <a:t>adultos, </a:t>
            </a:r>
            <a:r>
              <a:rPr lang="es-MX" sz="2400" dirty="0"/>
              <a:t>la aparición es a menudo subaguda o aguda y pueden desarrollarse complicaciones en estadios tempranos. </a:t>
            </a:r>
          </a:p>
          <a:p>
            <a:r>
              <a:rPr lang="es-MX" sz="2400" dirty="0"/>
              <a:t>En su aparición, </a:t>
            </a:r>
            <a:r>
              <a:rPr lang="es-MX" sz="2400" b="1" dirty="0"/>
              <a:t>el tracoma suele parecerse a otra conjuntivitis bacteriana</a:t>
            </a:r>
            <a:r>
              <a:rPr lang="es-MX" sz="2400" dirty="0"/>
              <a:t>.</a:t>
            </a:r>
          </a:p>
        </p:txBody>
      </p:sp>
    </p:spTree>
    <p:extLst>
      <p:ext uri="{BB962C8B-B14F-4D97-AF65-F5344CB8AC3E}">
        <p14:creationId xmlns:p14="http://schemas.microsoft.com/office/powerpoint/2010/main" val="392848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7A3163B-C30F-4B98-8202-B52AD72A708F}"/>
              </a:ext>
            </a:extLst>
          </p:cNvPr>
          <p:cNvSpPr>
            <a:spLocks noGrp="1"/>
          </p:cNvSpPr>
          <p:nvPr>
            <p:ph idx="1"/>
          </p:nvPr>
        </p:nvSpPr>
        <p:spPr>
          <a:xfrm>
            <a:off x="319863" y="1245705"/>
            <a:ext cx="6345980" cy="6506816"/>
          </a:xfrm>
        </p:spPr>
        <p:txBody>
          <a:bodyPr>
            <a:normAutofit/>
          </a:bodyPr>
          <a:lstStyle/>
          <a:p>
            <a:pPr marL="0" indent="0">
              <a:buNone/>
            </a:pPr>
            <a:r>
              <a:rPr lang="es-MX" dirty="0"/>
              <a:t>En el tracoma establecido puede haber también</a:t>
            </a:r>
          </a:p>
          <a:p>
            <a:r>
              <a:rPr lang="es-MX" dirty="0"/>
              <a:t>Queratitis epitelial superior</a:t>
            </a:r>
          </a:p>
          <a:p>
            <a:r>
              <a:rPr lang="es-MX" dirty="0"/>
              <a:t>Queratitis subepitelial</a:t>
            </a:r>
          </a:p>
          <a:p>
            <a:r>
              <a:rPr lang="es-MX" dirty="0"/>
              <a:t>Paño y folículos del limbo superior</a:t>
            </a:r>
          </a:p>
          <a:p>
            <a:r>
              <a:rPr lang="es-MX" dirty="0"/>
              <a:t>En el último de los casos, se aprecian los restos </a:t>
            </a:r>
            <a:r>
              <a:rPr lang="es-MX" dirty="0" err="1"/>
              <a:t>cicatrizales</a:t>
            </a:r>
            <a:r>
              <a:rPr lang="es-MX" dirty="0"/>
              <a:t> patognomónicos de estos folículos, conocidos como cavidades de Herbert (pequeñas depresiones cubiertas con epitelio de la unión </a:t>
            </a:r>
            <a:r>
              <a:rPr lang="es-MX" dirty="0" err="1"/>
              <a:t>limbocorneal</a:t>
            </a:r>
            <a:r>
              <a:rPr lang="es-MX" dirty="0"/>
              <a:t>).</a:t>
            </a:r>
          </a:p>
          <a:p>
            <a:r>
              <a:rPr lang="es-MX" dirty="0"/>
              <a:t>El paño asociado es una membrana fibrovascular que surge del limbo, con asas vasculares que se extienden sobre la córnea.</a:t>
            </a:r>
          </a:p>
          <a:p>
            <a:r>
              <a:rPr lang="es-MX" dirty="0"/>
              <a:t> </a:t>
            </a:r>
            <a:r>
              <a:rPr lang="es-MX" dirty="0">
                <a:solidFill>
                  <a:srgbClr val="FF0000"/>
                </a:solidFill>
              </a:rPr>
              <a:t>Todos los signos de tracoma son más notables en la conjuntiva superior y córnea que en la inferior</a:t>
            </a:r>
            <a:r>
              <a:rPr lang="es-MX" dirty="0"/>
              <a:t>.</a:t>
            </a:r>
          </a:p>
          <a:p>
            <a:endParaRPr lang="es-MX" dirty="0"/>
          </a:p>
        </p:txBody>
      </p:sp>
      <p:pic>
        <p:nvPicPr>
          <p:cNvPr id="4" name="Imagen 3">
            <a:extLst>
              <a:ext uri="{FF2B5EF4-FFF2-40B4-BE49-F238E27FC236}">
                <a16:creationId xmlns:a16="http://schemas.microsoft.com/office/drawing/2014/main" id="{8ACDAB0C-52DC-4282-9E89-906851A676AF}"/>
              </a:ext>
            </a:extLst>
          </p:cNvPr>
          <p:cNvPicPr>
            <a:picLocks noChangeAspect="1"/>
          </p:cNvPicPr>
          <p:nvPr/>
        </p:nvPicPr>
        <p:blipFill rotWithShape="1">
          <a:blip r:embed="rId2"/>
          <a:srcRect l="36710" t="53166" r="53857" b="30103"/>
          <a:stretch/>
        </p:blipFill>
        <p:spPr>
          <a:xfrm>
            <a:off x="6767313" y="2663986"/>
            <a:ext cx="1714079" cy="2060039"/>
          </a:xfrm>
          <a:prstGeom prst="rect">
            <a:avLst/>
          </a:prstGeom>
        </p:spPr>
      </p:pic>
      <p:pic>
        <p:nvPicPr>
          <p:cNvPr id="5" name="Imagen 4">
            <a:extLst>
              <a:ext uri="{FF2B5EF4-FFF2-40B4-BE49-F238E27FC236}">
                <a16:creationId xmlns:a16="http://schemas.microsoft.com/office/drawing/2014/main" id="{B8FE3083-5681-4B9F-8C04-8DDB0E794E43}"/>
              </a:ext>
            </a:extLst>
          </p:cNvPr>
          <p:cNvPicPr>
            <a:picLocks noChangeAspect="1"/>
          </p:cNvPicPr>
          <p:nvPr/>
        </p:nvPicPr>
        <p:blipFill rotWithShape="1">
          <a:blip r:embed="rId3"/>
          <a:srcRect l="29239" t="44249" r="50000" b="36998"/>
          <a:stretch/>
        </p:blipFill>
        <p:spPr>
          <a:xfrm>
            <a:off x="5950226" y="278296"/>
            <a:ext cx="4651513" cy="2362287"/>
          </a:xfrm>
          <a:prstGeom prst="rect">
            <a:avLst/>
          </a:prstGeom>
        </p:spPr>
      </p:pic>
      <p:pic>
        <p:nvPicPr>
          <p:cNvPr id="6" name="Imagen 5">
            <a:extLst>
              <a:ext uri="{FF2B5EF4-FFF2-40B4-BE49-F238E27FC236}">
                <a16:creationId xmlns:a16="http://schemas.microsoft.com/office/drawing/2014/main" id="{C3FA82AF-E3C9-4644-98CF-1540B2C781FA}"/>
              </a:ext>
            </a:extLst>
          </p:cNvPr>
          <p:cNvPicPr>
            <a:picLocks noChangeAspect="1"/>
          </p:cNvPicPr>
          <p:nvPr/>
        </p:nvPicPr>
        <p:blipFill rotWithShape="1">
          <a:blip r:embed="rId2"/>
          <a:srcRect l="16522" t="69411" r="72723" b="14959"/>
          <a:stretch/>
        </p:blipFill>
        <p:spPr>
          <a:xfrm>
            <a:off x="8662375" y="2697116"/>
            <a:ext cx="2736372" cy="2235967"/>
          </a:xfrm>
          <a:prstGeom prst="rect">
            <a:avLst/>
          </a:prstGeom>
        </p:spPr>
      </p:pic>
    </p:spTree>
    <p:extLst>
      <p:ext uri="{BB962C8B-B14F-4D97-AF65-F5344CB8AC3E}">
        <p14:creationId xmlns:p14="http://schemas.microsoft.com/office/powerpoint/2010/main" val="423048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C484397-19F6-4963-828E-FEDD25761184}"/>
              </a:ext>
            </a:extLst>
          </p:cNvPr>
          <p:cNvSpPr>
            <a:spLocks noGrp="1"/>
          </p:cNvSpPr>
          <p:nvPr>
            <p:ph idx="1"/>
          </p:nvPr>
        </p:nvSpPr>
        <p:spPr>
          <a:xfrm>
            <a:off x="1080518" y="862793"/>
            <a:ext cx="9603275" cy="3450613"/>
          </a:xfrm>
        </p:spPr>
        <p:txBody>
          <a:bodyPr>
            <a:normAutofit/>
          </a:bodyPr>
          <a:lstStyle/>
          <a:p>
            <a:pPr marL="0" indent="0">
              <a:buNone/>
            </a:pPr>
            <a:r>
              <a:rPr lang="es-MX" dirty="0"/>
              <a:t>Para determinar la presencia de tracoma endémico en una familia o comunidad, una cantidad importante en niños debe tener cuando menos dos de los siguientes signos:</a:t>
            </a:r>
          </a:p>
          <a:p>
            <a:pPr lvl="0"/>
            <a:r>
              <a:rPr lang="es-MX" dirty="0"/>
              <a:t>Cinco o más folículos en la conjuntiva palpebral plana que recubre el párpado superior.</a:t>
            </a:r>
          </a:p>
          <a:p>
            <a:pPr lvl="0"/>
            <a:r>
              <a:rPr lang="es-MX" dirty="0"/>
              <a:t>Típica cicatrización conjuntival en el párpado superior. </a:t>
            </a:r>
          </a:p>
          <a:p>
            <a:pPr lvl="0"/>
            <a:r>
              <a:rPr lang="es-MX" dirty="0"/>
              <a:t>Folículos del limbo o sus secuelas (cavidades de Herbert).</a:t>
            </a:r>
          </a:p>
          <a:p>
            <a:pPr lvl="0"/>
            <a:r>
              <a:rPr lang="es-MX" dirty="0"/>
              <a:t>Una extensión pareja de vasos sanguíneos hacia la córnea, más marcada en el limbo superior. </a:t>
            </a:r>
          </a:p>
          <a:p>
            <a:endParaRPr lang="es-MX" dirty="0"/>
          </a:p>
        </p:txBody>
      </p:sp>
      <p:pic>
        <p:nvPicPr>
          <p:cNvPr id="7" name="Imagen 6">
            <a:extLst>
              <a:ext uri="{FF2B5EF4-FFF2-40B4-BE49-F238E27FC236}">
                <a16:creationId xmlns:a16="http://schemas.microsoft.com/office/drawing/2014/main" id="{CF1C8A23-8170-4111-832D-00F8FD5936F8}"/>
              </a:ext>
            </a:extLst>
          </p:cNvPr>
          <p:cNvPicPr>
            <a:picLocks noChangeAspect="1"/>
          </p:cNvPicPr>
          <p:nvPr/>
        </p:nvPicPr>
        <p:blipFill rotWithShape="1">
          <a:blip r:embed="rId2"/>
          <a:srcRect l="16522" t="50000" r="53587" b="14959"/>
          <a:stretch/>
        </p:blipFill>
        <p:spPr>
          <a:xfrm>
            <a:off x="4386469" y="3826566"/>
            <a:ext cx="5009322" cy="3301599"/>
          </a:xfrm>
          <a:prstGeom prst="rect">
            <a:avLst/>
          </a:prstGeom>
        </p:spPr>
      </p:pic>
    </p:spTree>
    <p:extLst>
      <p:ext uri="{BB962C8B-B14F-4D97-AF65-F5344CB8AC3E}">
        <p14:creationId xmlns:p14="http://schemas.microsoft.com/office/powerpoint/2010/main" val="300568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EA790A-D220-4587-9F62-B98D27ECABD4}"/>
              </a:ext>
            </a:extLst>
          </p:cNvPr>
          <p:cNvSpPr>
            <a:spLocks noGrp="1"/>
          </p:cNvSpPr>
          <p:nvPr>
            <p:ph idx="1"/>
          </p:nvPr>
        </p:nvSpPr>
        <p:spPr>
          <a:xfrm>
            <a:off x="424070" y="437322"/>
            <a:ext cx="11330608" cy="5029024"/>
          </a:xfrm>
        </p:spPr>
        <p:txBody>
          <a:bodyPr>
            <a:normAutofit/>
          </a:bodyPr>
          <a:lstStyle/>
          <a:p>
            <a:pPr marL="0" indent="0">
              <a:buNone/>
            </a:pPr>
            <a:endParaRPr lang="es-MX" dirty="0"/>
          </a:p>
          <a:p>
            <a:pPr marL="0" indent="0">
              <a:buNone/>
            </a:pPr>
            <a:r>
              <a:rPr lang="es-MX" dirty="0"/>
              <a:t>Para propósitos de control, la Organización Mundial de la Salud desarrolló un método simplificado para describir la enfermedad </a:t>
            </a:r>
          </a:p>
          <a:p>
            <a:r>
              <a:rPr lang="es-MX" dirty="0"/>
              <a:t>La presencia de TF y T1 indica infecciones tracomatosas activas y la necesidad de tratamiento. </a:t>
            </a:r>
          </a:p>
          <a:p>
            <a:r>
              <a:rPr lang="es-MX" dirty="0"/>
              <a:t>TS es evidencia de daño por la enfermedad. </a:t>
            </a:r>
          </a:p>
          <a:p>
            <a:r>
              <a:rPr lang="es-MX" dirty="0"/>
              <a:t>TT es potencial causante de ceguera y es una indicación de cirugía correctiva del párpado.</a:t>
            </a:r>
          </a:p>
          <a:p>
            <a:r>
              <a:rPr lang="es-MX" dirty="0"/>
              <a:t> CO es la lesión enceguecedora final del tracoma.</a:t>
            </a:r>
          </a:p>
          <a:p>
            <a:endParaRPr lang="es-MX" dirty="0"/>
          </a:p>
        </p:txBody>
      </p:sp>
      <p:pic>
        <p:nvPicPr>
          <p:cNvPr id="5" name="Imagen 4">
            <a:extLst>
              <a:ext uri="{FF2B5EF4-FFF2-40B4-BE49-F238E27FC236}">
                <a16:creationId xmlns:a16="http://schemas.microsoft.com/office/drawing/2014/main" id="{DE791A1F-1E30-4D85-9B2A-9A796BEEDFB0}"/>
              </a:ext>
            </a:extLst>
          </p:cNvPr>
          <p:cNvPicPr>
            <a:picLocks noChangeAspect="1"/>
          </p:cNvPicPr>
          <p:nvPr/>
        </p:nvPicPr>
        <p:blipFill rotWithShape="1">
          <a:blip r:embed="rId2">
            <a:extLst>
              <a:ext uri="{28A0092B-C50C-407E-A947-70E740481C1C}">
                <a14:useLocalDpi xmlns:a14="http://schemas.microsoft.com/office/drawing/2010/main" val="0"/>
              </a:ext>
            </a:extLst>
          </a:blip>
          <a:srcRect l="11957" t="37675" r="52283" b="29265"/>
          <a:stretch/>
        </p:blipFill>
        <p:spPr>
          <a:xfrm>
            <a:off x="5744932" y="3541974"/>
            <a:ext cx="6022998" cy="3130495"/>
          </a:xfrm>
          <a:prstGeom prst="rect">
            <a:avLst/>
          </a:prstGeom>
        </p:spPr>
      </p:pic>
      <p:pic>
        <p:nvPicPr>
          <p:cNvPr id="6" name="Imagen 5">
            <a:extLst>
              <a:ext uri="{FF2B5EF4-FFF2-40B4-BE49-F238E27FC236}">
                <a16:creationId xmlns:a16="http://schemas.microsoft.com/office/drawing/2014/main" id="{AB58DD0B-0888-4BE5-88D1-3EB4C597EB3E}"/>
              </a:ext>
            </a:extLst>
          </p:cNvPr>
          <p:cNvPicPr>
            <a:picLocks noChangeAspect="1"/>
          </p:cNvPicPr>
          <p:nvPr/>
        </p:nvPicPr>
        <p:blipFill rotWithShape="1">
          <a:blip r:embed="rId3"/>
          <a:srcRect l="27024" t="69119" r="53587" b="14415"/>
          <a:stretch/>
        </p:blipFill>
        <p:spPr>
          <a:xfrm>
            <a:off x="-197" y="3935896"/>
            <a:ext cx="5731877" cy="2736573"/>
          </a:xfrm>
          <a:prstGeom prst="rect">
            <a:avLst/>
          </a:prstGeom>
        </p:spPr>
      </p:pic>
    </p:spTree>
    <p:extLst>
      <p:ext uri="{BB962C8B-B14F-4D97-AF65-F5344CB8AC3E}">
        <p14:creationId xmlns:p14="http://schemas.microsoft.com/office/powerpoint/2010/main" val="96575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E44F1-56DD-457E-B8F0-A98118B8F819}"/>
              </a:ext>
            </a:extLst>
          </p:cNvPr>
          <p:cNvSpPr>
            <a:spLocks noGrp="1"/>
          </p:cNvSpPr>
          <p:nvPr>
            <p:ph type="title"/>
          </p:nvPr>
        </p:nvSpPr>
        <p:spPr/>
        <p:txBody>
          <a:bodyPr/>
          <a:lstStyle/>
          <a:p>
            <a:r>
              <a:rPr lang="es-MX" b="1" dirty="0"/>
              <a:t> Hallazgos de laboratorio</a:t>
            </a:r>
            <a:br>
              <a:rPr lang="es-MX" dirty="0"/>
            </a:br>
            <a:endParaRPr lang="es-MX" dirty="0"/>
          </a:p>
        </p:txBody>
      </p:sp>
      <p:sp>
        <p:nvSpPr>
          <p:cNvPr id="3" name="Marcador de contenido 2">
            <a:extLst>
              <a:ext uri="{FF2B5EF4-FFF2-40B4-BE49-F238E27FC236}">
                <a16:creationId xmlns:a16="http://schemas.microsoft.com/office/drawing/2014/main" id="{A9F62312-3F06-46A5-BDC6-B40077545AED}"/>
              </a:ext>
            </a:extLst>
          </p:cNvPr>
          <p:cNvSpPr>
            <a:spLocks noGrp="1"/>
          </p:cNvSpPr>
          <p:nvPr>
            <p:ph idx="1"/>
          </p:nvPr>
        </p:nvSpPr>
        <p:spPr>
          <a:xfrm>
            <a:off x="639056" y="2039284"/>
            <a:ext cx="9127797" cy="4583851"/>
          </a:xfrm>
        </p:spPr>
        <p:txBody>
          <a:bodyPr>
            <a:normAutofit/>
          </a:bodyPr>
          <a:lstStyle/>
          <a:p>
            <a:r>
              <a:rPr lang="es-MX" dirty="0"/>
              <a:t>Los cuerpos de inclusión de Chlamydia son frecuentes aparecen en esas preparaciones como partículas color púrpura oscuro o masas citoplasmáticas azules que cubren el núcleo de la célula epitelial. MG</a:t>
            </a:r>
          </a:p>
          <a:p>
            <a:r>
              <a:rPr lang="es-MX" dirty="0"/>
              <a:t>Método de Giemsa y reacción en cadena de la polimerasa (PCR, por sus siglas en inglés)</a:t>
            </a:r>
          </a:p>
          <a:p>
            <a:r>
              <a:rPr lang="es-MX" dirty="0"/>
              <a:t>El agente del tracoma se parece al de </a:t>
            </a:r>
            <a:r>
              <a:rPr lang="es-MX" dirty="0">
                <a:solidFill>
                  <a:srgbClr val="FF0000"/>
                </a:solidFill>
              </a:rPr>
              <a:t>inclusión de la conjuntivitis, pero ambos pueden ser diferenciados serológicamente por </a:t>
            </a:r>
            <a:r>
              <a:rPr lang="es-MX" dirty="0" err="1">
                <a:solidFill>
                  <a:srgbClr val="FF0000"/>
                </a:solidFill>
              </a:rPr>
              <a:t>microinmunofluorescencia</a:t>
            </a:r>
            <a:r>
              <a:rPr lang="es-MX" dirty="0"/>
              <a:t>. </a:t>
            </a:r>
          </a:p>
          <a:p>
            <a:r>
              <a:rPr lang="es-MX" dirty="0"/>
              <a:t>Por lo general, el tracoma es causado por C. </a:t>
            </a:r>
            <a:r>
              <a:rPr lang="es-MX" dirty="0" err="1"/>
              <a:t>trachomatis</a:t>
            </a:r>
            <a:r>
              <a:rPr lang="es-MX" dirty="0"/>
              <a:t> serotipos A, B, Ba y C.</a:t>
            </a:r>
          </a:p>
          <a:p>
            <a:endParaRPr lang="es-MX" dirty="0"/>
          </a:p>
        </p:txBody>
      </p:sp>
      <p:pic>
        <p:nvPicPr>
          <p:cNvPr id="5" name="Imagen 4">
            <a:extLst>
              <a:ext uri="{FF2B5EF4-FFF2-40B4-BE49-F238E27FC236}">
                <a16:creationId xmlns:a16="http://schemas.microsoft.com/office/drawing/2014/main" id="{DF3ADE83-397F-461C-9675-E9DE234E8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329" y="438548"/>
            <a:ext cx="2552700" cy="1781175"/>
          </a:xfrm>
          <a:prstGeom prst="rect">
            <a:avLst/>
          </a:prstGeom>
        </p:spPr>
      </p:pic>
    </p:spTree>
    <p:extLst>
      <p:ext uri="{BB962C8B-B14F-4D97-AF65-F5344CB8AC3E}">
        <p14:creationId xmlns:p14="http://schemas.microsoft.com/office/powerpoint/2010/main" val="108600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4DF57-7C41-4FB0-89E8-1DC25518CDB0}"/>
              </a:ext>
            </a:extLst>
          </p:cNvPr>
          <p:cNvSpPr>
            <a:spLocks noGrp="1"/>
          </p:cNvSpPr>
          <p:nvPr>
            <p:ph type="title"/>
          </p:nvPr>
        </p:nvSpPr>
        <p:spPr/>
        <p:txBody>
          <a:bodyPr/>
          <a:lstStyle/>
          <a:p>
            <a:r>
              <a:rPr lang="es-MX" b="1" dirty="0"/>
              <a:t>Complicaciones y secuelas</a:t>
            </a:r>
            <a:br>
              <a:rPr lang="es-MX" dirty="0"/>
            </a:br>
            <a:endParaRPr lang="es-MX" dirty="0"/>
          </a:p>
        </p:txBody>
      </p:sp>
      <p:sp>
        <p:nvSpPr>
          <p:cNvPr id="3" name="Marcador de contenido 2">
            <a:extLst>
              <a:ext uri="{FF2B5EF4-FFF2-40B4-BE49-F238E27FC236}">
                <a16:creationId xmlns:a16="http://schemas.microsoft.com/office/drawing/2014/main" id="{73FF3BAE-C933-4659-A3FC-EBAABE343ACE}"/>
              </a:ext>
            </a:extLst>
          </p:cNvPr>
          <p:cNvSpPr>
            <a:spLocks noGrp="1"/>
          </p:cNvSpPr>
          <p:nvPr>
            <p:ph idx="1"/>
          </p:nvPr>
        </p:nvSpPr>
        <p:spPr>
          <a:xfrm>
            <a:off x="1451579" y="2015732"/>
            <a:ext cx="9603275" cy="3868233"/>
          </a:xfrm>
        </p:spPr>
        <p:txBody>
          <a:bodyPr>
            <a:normAutofit/>
          </a:bodyPr>
          <a:lstStyle/>
          <a:p>
            <a:r>
              <a:rPr lang="es-MX" dirty="0">
                <a:solidFill>
                  <a:srgbClr val="FF0000"/>
                </a:solidFill>
              </a:rPr>
              <a:t>La cicatrización conjuntival </a:t>
            </a:r>
            <a:r>
              <a:rPr lang="es-MX" dirty="0"/>
              <a:t>es una complicación frecuente del tracoma que puede destruir las glándulas lagrimales accesorias y obliterar los conductos de la glándula lagrimal.</a:t>
            </a:r>
          </a:p>
          <a:p>
            <a:r>
              <a:rPr lang="es-MX" b="1" dirty="0"/>
              <a:t>La </a:t>
            </a:r>
            <a:r>
              <a:rPr lang="es-MX" b="1" dirty="0" err="1"/>
              <a:t>ptosis</a:t>
            </a:r>
            <a:r>
              <a:rPr lang="es-MX" b="1" dirty="0"/>
              <a:t>, obstrucción del conducto </a:t>
            </a:r>
            <a:r>
              <a:rPr lang="es-MX" b="1" dirty="0" err="1"/>
              <a:t>nasolagrimal</a:t>
            </a:r>
            <a:r>
              <a:rPr lang="es-MX" b="1" dirty="0"/>
              <a:t> y dacriocistitis </a:t>
            </a:r>
            <a:r>
              <a:rPr lang="es-MX" dirty="0"/>
              <a:t>son otras complicaciones comunes del tracoma. </a:t>
            </a:r>
          </a:p>
          <a:p>
            <a:endParaRPr lang="es-MX" dirty="0"/>
          </a:p>
          <a:p>
            <a:endParaRPr lang="es-MX" dirty="0"/>
          </a:p>
        </p:txBody>
      </p:sp>
      <p:pic>
        <p:nvPicPr>
          <p:cNvPr id="5" name="Imagen 4">
            <a:extLst>
              <a:ext uri="{FF2B5EF4-FFF2-40B4-BE49-F238E27FC236}">
                <a16:creationId xmlns:a16="http://schemas.microsoft.com/office/drawing/2014/main" id="{ED0A6783-EFFC-4391-B8F1-B716C66FEAF1}"/>
              </a:ext>
            </a:extLst>
          </p:cNvPr>
          <p:cNvPicPr>
            <a:picLocks noChangeAspect="1"/>
          </p:cNvPicPr>
          <p:nvPr/>
        </p:nvPicPr>
        <p:blipFill rotWithShape="1">
          <a:blip r:embed="rId2">
            <a:extLst>
              <a:ext uri="{28A0092B-C50C-407E-A947-70E740481C1C}">
                <a14:useLocalDpi xmlns:a14="http://schemas.microsoft.com/office/drawing/2010/main" val="0"/>
              </a:ext>
            </a:extLst>
          </a:blip>
          <a:srcRect b="35583"/>
          <a:stretch/>
        </p:blipFill>
        <p:spPr>
          <a:xfrm>
            <a:off x="1137145" y="4605680"/>
            <a:ext cx="3236071" cy="1440263"/>
          </a:xfrm>
          <a:prstGeom prst="rect">
            <a:avLst/>
          </a:prstGeom>
        </p:spPr>
      </p:pic>
      <p:pic>
        <p:nvPicPr>
          <p:cNvPr id="7" name="Imagen 6">
            <a:extLst>
              <a:ext uri="{FF2B5EF4-FFF2-40B4-BE49-F238E27FC236}">
                <a16:creationId xmlns:a16="http://schemas.microsoft.com/office/drawing/2014/main" id="{7BC800C0-0DD2-47F5-B35A-D6BAB7068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552" y="4524692"/>
            <a:ext cx="3238684" cy="1440262"/>
          </a:xfrm>
          <a:prstGeom prst="rect">
            <a:avLst/>
          </a:prstGeom>
        </p:spPr>
      </p:pic>
      <p:pic>
        <p:nvPicPr>
          <p:cNvPr id="9" name="Imagen 8">
            <a:extLst>
              <a:ext uri="{FF2B5EF4-FFF2-40B4-BE49-F238E27FC236}">
                <a16:creationId xmlns:a16="http://schemas.microsoft.com/office/drawing/2014/main" id="{C2413DB4-F820-4C0A-AE01-7F94DF310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611" y="4524692"/>
            <a:ext cx="2700545" cy="1489158"/>
          </a:xfrm>
          <a:prstGeom prst="rect">
            <a:avLst/>
          </a:prstGeom>
        </p:spPr>
      </p:pic>
    </p:spTree>
    <p:extLst>
      <p:ext uri="{BB962C8B-B14F-4D97-AF65-F5344CB8AC3E}">
        <p14:creationId xmlns:p14="http://schemas.microsoft.com/office/powerpoint/2010/main" val="3044865893"/>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654</TotalTime>
  <Words>1512</Words>
  <Application>Microsoft Office PowerPoint</Application>
  <PresentationFormat>Panorámica</PresentationFormat>
  <Paragraphs>89</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Gill Sans MT</vt:lpstr>
      <vt:lpstr>Galería</vt:lpstr>
      <vt:lpstr>CONJUNTIVITIS POR CHLAMYDIA</vt:lpstr>
      <vt:lpstr>TRACOMA </vt:lpstr>
      <vt:lpstr>Síntomas y signos</vt:lpstr>
      <vt:lpstr>Presentación de PowerPoint</vt:lpstr>
      <vt:lpstr>Presentación de PowerPoint</vt:lpstr>
      <vt:lpstr>Presentación de PowerPoint</vt:lpstr>
      <vt:lpstr>Presentación de PowerPoint</vt:lpstr>
      <vt:lpstr> Hallazgos de laboratorio </vt:lpstr>
      <vt:lpstr>Complicaciones y secuelas </vt:lpstr>
      <vt:lpstr>Tratamiento </vt:lpstr>
      <vt:lpstr>CONJUNTIVITIS DE INCLUSIÓN </vt:lpstr>
      <vt:lpstr>Presentación de PowerPoint</vt:lpstr>
      <vt:lpstr>Hallazgos de laboratorio  </vt:lpstr>
      <vt:lpstr>Presentación de PowerPoint</vt:lpstr>
      <vt:lpstr>Tratamiento </vt:lpstr>
      <vt:lpstr>CONJUNTIVITIS CAUSADA (Por otros agentes chlamydia)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CONJUNTIVITIS POR CHLAMYDIA</dc:title>
  <dc:creator>Isabel Avila</dc:creator>
  <cp:lastModifiedBy>Isabel Avila</cp:lastModifiedBy>
  <cp:revision>18</cp:revision>
  <dcterms:created xsi:type="dcterms:W3CDTF">2019-01-09T02:43:09Z</dcterms:created>
  <dcterms:modified xsi:type="dcterms:W3CDTF">2019-01-10T13:11:55Z</dcterms:modified>
</cp:coreProperties>
</file>