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65" r:id="rId2"/>
    <p:sldId id="259" r:id="rId3"/>
    <p:sldId id="260" r:id="rId4"/>
    <p:sldId id="261" r:id="rId5"/>
    <p:sldId id="257" r:id="rId6"/>
    <p:sldId id="258" r:id="rId7"/>
    <p:sldId id="263" r:id="rId8"/>
    <p:sldId id="266" r:id="rId9"/>
    <p:sldId id="262" r:id="rId10"/>
    <p:sldId id="264" r:id="rId11"/>
    <p:sldId id="25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43" autoAdjust="0"/>
  </p:normalViewPr>
  <p:slideViewPr>
    <p:cSldViewPr snapToGrid="0">
      <p:cViewPr>
        <p:scale>
          <a:sx n="77" d="100"/>
          <a:sy n="77" d="100"/>
        </p:scale>
        <p:origin x="49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2675B2AB-CA49-4CE2-B1F3-7925D6F7DE9F}" type="datetimeFigureOut">
              <a:rPr lang="es-ES" smtClean="0"/>
              <a:t>21/11/2018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7345834-A8CD-463E-A93A-0FD5BED12670}" type="slidenum">
              <a:rPr lang="es-ES" smtClean="0"/>
              <a:t>‹Nº›</a:t>
            </a:fld>
            <a:endParaRPr lang="es-E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116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75B2AB-CA49-4CE2-B1F3-7925D6F7DE9F}" type="datetimeFigureOut">
              <a:rPr lang="es-ES" smtClean="0"/>
              <a:t>21/11/2018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7345834-A8CD-463E-A93A-0FD5BED12670}" type="slidenum">
              <a:rPr lang="es-ES" smtClean="0"/>
              <a:t>‹Nº›</a:t>
            </a:fld>
            <a:endParaRPr lang="es-ES"/>
          </a:p>
        </p:txBody>
      </p:sp>
    </p:spTree>
    <p:extLst>
      <p:ext uri="{BB962C8B-B14F-4D97-AF65-F5344CB8AC3E}">
        <p14:creationId xmlns:p14="http://schemas.microsoft.com/office/powerpoint/2010/main" val="251422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75B2AB-CA49-4CE2-B1F3-7925D6F7DE9F}" type="datetimeFigureOut">
              <a:rPr lang="es-ES" smtClean="0"/>
              <a:t>21/11/2018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7345834-A8CD-463E-A93A-0FD5BED12670}" type="slidenum">
              <a:rPr lang="es-ES" smtClean="0"/>
              <a:t>‹Nº›</a:t>
            </a:fld>
            <a:endParaRPr lang="es-E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365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75B2AB-CA49-4CE2-B1F3-7925D6F7DE9F}" type="datetimeFigureOut">
              <a:rPr lang="es-ES" smtClean="0"/>
              <a:t>21/11/2018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7345834-A8CD-463E-A93A-0FD5BED12670}" type="slidenum">
              <a:rPr lang="es-ES" smtClean="0"/>
              <a:t>‹Nº›</a:t>
            </a:fld>
            <a:endParaRPr lang="es-ES"/>
          </a:p>
        </p:txBody>
      </p:sp>
    </p:spTree>
    <p:extLst>
      <p:ext uri="{BB962C8B-B14F-4D97-AF65-F5344CB8AC3E}">
        <p14:creationId xmlns:p14="http://schemas.microsoft.com/office/powerpoint/2010/main" val="331578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675B2AB-CA49-4CE2-B1F3-7925D6F7DE9F}" type="datetimeFigureOut">
              <a:rPr lang="es-ES" smtClean="0"/>
              <a:t>21/11/2018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7345834-A8CD-463E-A93A-0FD5BED12670}" type="slidenum">
              <a:rPr lang="es-ES" smtClean="0"/>
              <a:t>‹Nº›</a:t>
            </a:fld>
            <a:endParaRPr lang="es-E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051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675B2AB-CA49-4CE2-B1F3-7925D6F7DE9F}" type="datetimeFigureOut">
              <a:rPr lang="es-ES" smtClean="0"/>
              <a:t>21/11/2018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7345834-A8CD-463E-A93A-0FD5BED12670}" type="slidenum">
              <a:rPr lang="es-ES" smtClean="0"/>
              <a:t>‹Nº›</a:t>
            </a:fld>
            <a:endParaRPr lang="es-ES"/>
          </a:p>
        </p:txBody>
      </p:sp>
    </p:spTree>
    <p:extLst>
      <p:ext uri="{BB962C8B-B14F-4D97-AF65-F5344CB8AC3E}">
        <p14:creationId xmlns:p14="http://schemas.microsoft.com/office/powerpoint/2010/main" val="350432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smtClean="0"/>
              <a:t>Editar el estilo de texto del patrón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675B2AB-CA49-4CE2-B1F3-7925D6F7DE9F}" type="datetimeFigureOut">
              <a:rPr lang="es-ES" smtClean="0"/>
              <a:t>21/11/2018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7345834-A8CD-463E-A93A-0FD5BED12670}" type="slidenum">
              <a:rPr lang="es-ES" smtClean="0"/>
              <a:t>‹Nº›</a:t>
            </a:fld>
            <a:endParaRPr lang="es-ES"/>
          </a:p>
        </p:txBody>
      </p:sp>
    </p:spTree>
    <p:extLst>
      <p:ext uri="{BB962C8B-B14F-4D97-AF65-F5344CB8AC3E}">
        <p14:creationId xmlns:p14="http://schemas.microsoft.com/office/powerpoint/2010/main" val="3556518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675B2AB-CA49-4CE2-B1F3-7925D6F7DE9F}" type="datetimeFigureOut">
              <a:rPr lang="es-ES" smtClean="0"/>
              <a:t>21/11/2018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7345834-A8CD-463E-A93A-0FD5BED12670}" type="slidenum">
              <a:rPr lang="es-ES" smtClean="0"/>
              <a:t>‹Nº›</a:t>
            </a:fld>
            <a:endParaRPr lang="es-ES"/>
          </a:p>
        </p:txBody>
      </p:sp>
    </p:spTree>
    <p:extLst>
      <p:ext uri="{BB962C8B-B14F-4D97-AF65-F5344CB8AC3E}">
        <p14:creationId xmlns:p14="http://schemas.microsoft.com/office/powerpoint/2010/main" val="196813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5B2AB-CA49-4CE2-B1F3-7925D6F7DE9F}" type="datetimeFigureOut">
              <a:rPr lang="es-ES" smtClean="0"/>
              <a:t>21/11/2018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7345834-A8CD-463E-A93A-0FD5BED12670}" type="slidenum">
              <a:rPr lang="es-ES" smtClean="0"/>
              <a:t>‹Nº›</a:t>
            </a:fld>
            <a:endParaRPr lang="es-ES"/>
          </a:p>
        </p:txBody>
      </p:sp>
    </p:spTree>
    <p:extLst>
      <p:ext uri="{BB962C8B-B14F-4D97-AF65-F5344CB8AC3E}">
        <p14:creationId xmlns:p14="http://schemas.microsoft.com/office/powerpoint/2010/main" val="5493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675B2AB-CA49-4CE2-B1F3-7925D6F7DE9F}" type="datetimeFigureOut">
              <a:rPr lang="es-ES" smtClean="0"/>
              <a:t>21/11/2018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7345834-A8CD-463E-A93A-0FD5BED12670}" type="slidenum">
              <a:rPr lang="es-ES" smtClean="0"/>
              <a:t>‹Nº›</a:t>
            </a:fld>
            <a:endParaRPr lang="es-ES"/>
          </a:p>
        </p:txBody>
      </p:sp>
    </p:spTree>
    <p:extLst>
      <p:ext uri="{BB962C8B-B14F-4D97-AF65-F5344CB8AC3E}">
        <p14:creationId xmlns:p14="http://schemas.microsoft.com/office/powerpoint/2010/main" val="3915692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675B2AB-CA49-4CE2-B1F3-7925D6F7DE9F}" type="datetimeFigureOut">
              <a:rPr lang="es-ES" smtClean="0"/>
              <a:t>21/11/2018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7345834-A8CD-463E-A93A-0FD5BED12670}" type="slidenum">
              <a:rPr lang="es-ES" smtClean="0"/>
              <a:t>‹Nº›</a:t>
            </a:fld>
            <a:endParaRPr lang="es-E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889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2675B2AB-CA49-4CE2-B1F3-7925D6F7DE9F}" type="datetimeFigureOut">
              <a:rPr lang="es-ES" smtClean="0"/>
              <a:t>21/11/2018</a:t>
            </a:fld>
            <a:endParaRPr lang="es-E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s-E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E7345834-A8CD-463E-A93A-0FD5BED12670}" type="slidenum">
              <a:rPr lang="es-ES" smtClean="0"/>
              <a:t>‹Nº›</a:t>
            </a:fld>
            <a:endParaRPr lang="es-E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85005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radiologyinfo.org/sp/glossary/glossary1.cfm?gid=369" TargetMode="External"/><Relationship Id="rId2" Type="http://schemas.openxmlformats.org/officeDocument/2006/relationships/hyperlink" Target="http://bibliotecadigital.ilce.edu.mx/sites/ciencia/volumen2/ciencia3/094/htm/sec_9.htm" TargetMode="External"/><Relationship Id="rId1" Type="http://schemas.openxmlformats.org/officeDocument/2006/relationships/slideLayout" Target="../slideLayouts/slideLayout6.xml"/><Relationship Id="rId5" Type="http://schemas.openxmlformats.org/officeDocument/2006/relationships/hyperlink" Target="https://www.osakidetza.euskadi.eus/contenidos/informacion/hd_publicaciones/es_hdon/adjuntos/GuiaSL17c.pdf" TargetMode="External"/><Relationship Id="rId4" Type="http://schemas.openxmlformats.org/officeDocument/2006/relationships/hyperlink" Target="https://www.paho.org/hq/index.php?option=com_content&amp;view=article&amp;id=3365:2010-niveles-radiacion-optimos-pacientes&amp;Itemid=42232&amp;lang=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90427" y="811803"/>
            <a:ext cx="5429250" cy="539115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Título 2"/>
          <p:cNvSpPr>
            <a:spLocks noGrp="1"/>
          </p:cNvSpPr>
          <p:nvPr>
            <p:ph type="title"/>
          </p:nvPr>
        </p:nvSpPr>
        <p:spPr>
          <a:xfrm>
            <a:off x="6622868" y="4597173"/>
            <a:ext cx="5569132" cy="1242878"/>
          </a:xfrm>
        </p:spPr>
        <p:txBody>
          <a:bodyPr>
            <a:normAutofit fontScale="90000"/>
          </a:bodyPr>
          <a:lstStyle/>
          <a:p>
            <a:pPr algn="ctr"/>
            <a:r>
              <a:rPr lang="es-ES" b="1" dirty="0" smtClean="0">
                <a:solidFill>
                  <a:srgbClr val="FF0000"/>
                </a:solidFill>
                <a:latin typeface="Times New Roman" panose="02020603050405020304" pitchFamily="18" charset="0"/>
                <a:cs typeface="Times New Roman" panose="02020603050405020304" pitchFamily="18" charset="0"/>
              </a:rPr>
              <a:t>LIMITE DE DOSIS</a:t>
            </a:r>
            <a:br>
              <a:rPr lang="es-ES" b="1" dirty="0" smtClean="0">
                <a:solidFill>
                  <a:srgbClr val="FF0000"/>
                </a:solidFill>
                <a:latin typeface="Times New Roman" panose="02020603050405020304" pitchFamily="18" charset="0"/>
                <a:cs typeface="Times New Roman" panose="02020603050405020304" pitchFamily="18" charset="0"/>
              </a:rPr>
            </a:br>
            <a:r>
              <a:rPr lang="es-ES" b="1" dirty="0" smtClean="0">
                <a:solidFill>
                  <a:srgbClr val="FF0000"/>
                </a:solidFill>
                <a:latin typeface="Times New Roman" panose="02020603050405020304" pitchFamily="18" charset="0"/>
                <a:cs typeface="Times New Roman" panose="02020603050405020304" pitchFamily="18" charset="0"/>
              </a:rPr>
              <a:t/>
            </a:r>
            <a:br>
              <a:rPr lang="es-ES" b="1" dirty="0" smtClean="0">
                <a:solidFill>
                  <a:srgbClr val="FF0000"/>
                </a:solidFill>
                <a:latin typeface="Times New Roman" panose="02020603050405020304" pitchFamily="18" charset="0"/>
                <a:cs typeface="Times New Roman" panose="02020603050405020304" pitchFamily="18" charset="0"/>
              </a:rPr>
            </a:br>
            <a:r>
              <a:rPr lang="es-ES" b="1" dirty="0" smtClean="0">
                <a:solidFill>
                  <a:srgbClr val="00B0F0"/>
                </a:solidFill>
                <a:latin typeface="Times New Roman" panose="02020603050405020304" pitchFamily="18" charset="0"/>
                <a:cs typeface="Times New Roman" panose="02020603050405020304" pitchFamily="18" charset="0"/>
              </a:rPr>
              <a:t>POE</a:t>
            </a:r>
            <a:br>
              <a:rPr lang="es-ES" b="1" dirty="0" smtClean="0">
                <a:solidFill>
                  <a:srgbClr val="00B0F0"/>
                </a:solidFill>
                <a:latin typeface="Times New Roman" panose="02020603050405020304" pitchFamily="18" charset="0"/>
                <a:cs typeface="Times New Roman" panose="02020603050405020304" pitchFamily="18" charset="0"/>
              </a:rPr>
            </a:br>
            <a:r>
              <a:rPr lang="es-ES" b="1" dirty="0" smtClean="0">
                <a:solidFill>
                  <a:srgbClr val="00B0F0"/>
                </a:solidFill>
                <a:latin typeface="Times New Roman" panose="02020603050405020304" pitchFamily="18" charset="0"/>
                <a:cs typeface="Times New Roman" panose="02020603050405020304" pitchFamily="18" charset="0"/>
              </a:rPr>
              <a:t>PUBLICO</a:t>
            </a:r>
            <a:br>
              <a:rPr lang="es-ES" b="1" dirty="0" smtClean="0">
                <a:solidFill>
                  <a:srgbClr val="00B0F0"/>
                </a:solidFill>
                <a:latin typeface="Times New Roman" panose="02020603050405020304" pitchFamily="18" charset="0"/>
                <a:cs typeface="Times New Roman" panose="02020603050405020304" pitchFamily="18" charset="0"/>
              </a:rPr>
            </a:br>
            <a:r>
              <a:rPr lang="es-ES" b="1" dirty="0" smtClean="0">
                <a:solidFill>
                  <a:srgbClr val="00B0F0"/>
                </a:solidFill>
                <a:latin typeface="Times New Roman" panose="02020603050405020304" pitchFamily="18" charset="0"/>
                <a:cs typeface="Times New Roman" panose="02020603050405020304" pitchFamily="18" charset="0"/>
              </a:rPr>
              <a:t>PACIENTE</a:t>
            </a:r>
            <a:br>
              <a:rPr lang="es-ES" b="1" dirty="0" smtClean="0">
                <a:solidFill>
                  <a:srgbClr val="00B0F0"/>
                </a:solidFill>
                <a:latin typeface="Times New Roman" panose="02020603050405020304" pitchFamily="18" charset="0"/>
                <a:cs typeface="Times New Roman" panose="02020603050405020304" pitchFamily="18" charset="0"/>
              </a:rPr>
            </a:br>
            <a:r>
              <a:rPr lang="es-ES" b="1" dirty="0" smtClean="0">
                <a:solidFill>
                  <a:srgbClr val="00B0F0"/>
                </a:solidFill>
                <a:latin typeface="Times New Roman" panose="02020603050405020304" pitchFamily="18" charset="0"/>
                <a:cs typeface="Times New Roman" panose="02020603050405020304" pitchFamily="18" charset="0"/>
              </a:rPr>
              <a:t>EMBARAZADAS</a:t>
            </a:r>
            <a:br>
              <a:rPr lang="es-ES" b="1" dirty="0" smtClean="0">
                <a:solidFill>
                  <a:srgbClr val="00B0F0"/>
                </a:solidFill>
                <a:latin typeface="Times New Roman" panose="02020603050405020304" pitchFamily="18" charset="0"/>
                <a:cs typeface="Times New Roman" panose="02020603050405020304" pitchFamily="18" charset="0"/>
              </a:rPr>
            </a:br>
            <a:r>
              <a:rPr lang="es-ES" b="1" dirty="0">
                <a:solidFill>
                  <a:srgbClr val="00B0F0"/>
                </a:solidFill>
                <a:latin typeface="Times New Roman" panose="02020603050405020304" pitchFamily="18" charset="0"/>
                <a:cs typeface="Times New Roman" panose="02020603050405020304" pitchFamily="18" charset="0"/>
              </a:rPr>
              <a:t/>
            </a:r>
            <a:br>
              <a:rPr lang="es-ES" b="1" dirty="0">
                <a:solidFill>
                  <a:srgbClr val="00B0F0"/>
                </a:solidFill>
                <a:latin typeface="Times New Roman" panose="02020603050405020304" pitchFamily="18" charset="0"/>
                <a:cs typeface="Times New Roman" panose="02020603050405020304" pitchFamily="18" charset="0"/>
              </a:rPr>
            </a:br>
            <a:r>
              <a:rPr lang="es-ES" sz="2700" b="1" dirty="0" smtClean="0">
                <a:solidFill>
                  <a:srgbClr val="FF0000"/>
                </a:solidFill>
                <a:latin typeface="Times New Roman" panose="02020603050405020304" pitchFamily="18" charset="0"/>
                <a:cs typeface="Times New Roman" panose="02020603050405020304" pitchFamily="18" charset="0"/>
              </a:rPr>
              <a:t>RENE ROMERO ROJAS</a:t>
            </a:r>
            <a:br>
              <a:rPr lang="es-ES" sz="2700" b="1" dirty="0" smtClean="0">
                <a:solidFill>
                  <a:srgbClr val="FF0000"/>
                </a:solidFill>
                <a:latin typeface="Times New Roman" panose="02020603050405020304" pitchFamily="18" charset="0"/>
                <a:cs typeface="Times New Roman" panose="02020603050405020304" pitchFamily="18" charset="0"/>
              </a:rPr>
            </a:br>
            <a:r>
              <a:rPr lang="es-ES" sz="2700" b="1" dirty="0" smtClean="0">
                <a:solidFill>
                  <a:srgbClr val="FF0000"/>
                </a:solidFill>
                <a:latin typeface="Times New Roman" panose="02020603050405020304" pitchFamily="18" charset="0"/>
                <a:cs typeface="Times New Roman" panose="02020603050405020304" pitchFamily="18" charset="0"/>
              </a:rPr>
              <a:t>JOSE ANTONIO HERRERA GALICIA</a:t>
            </a:r>
            <a:r>
              <a:rPr lang="es-ES" b="1" dirty="0" smtClean="0">
                <a:solidFill>
                  <a:srgbClr val="FF0000"/>
                </a:solidFill>
                <a:latin typeface="Times New Roman" panose="02020603050405020304" pitchFamily="18" charset="0"/>
                <a:cs typeface="Times New Roman" panose="02020603050405020304" pitchFamily="18" charset="0"/>
              </a:rPr>
              <a:t/>
            </a:r>
            <a:br>
              <a:rPr lang="es-ES" b="1" dirty="0" smtClean="0">
                <a:solidFill>
                  <a:srgbClr val="FF0000"/>
                </a:solidFill>
                <a:latin typeface="Times New Roman" panose="02020603050405020304" pitchFamily="18" charset="0"/>
                <a:cs typeface="Times New Roman" panose="02020603050405020304" pitchFamily="18" charset="0"/>
              </a:rPr>
            </a:br>
            <a:r>
              <a:rPr lang="es-ES" b="1" dirty="0" smtClean="0">
                <a:solidFill>
                  <a:srgbClr val="FF0000"/>
                </a:solidFill>
                <a:latin typeface="Times New Roman" panose="02020603050405020304" pitchFamily="18" charset="0"/>
                <a:cs typeface="Times New Roman" panose="02020603050405020304" pitchFamily="18" charset="0"/>
              </a:rPr>
              <a:t/>
            </a:r>
            <a:br>
              <a:rPr lang="es-ES" b="1" dirty="0" smtClean="0">
                <a:solidFill>
                  <a:srgbClr val="FF0000"/>
                </a:solidFill>
                <a:latin typeface="Times New Roman" panose="02020603050405020304" pitchFamily="18" charset="0"/>
                <a:cs typeface="Times New Roman" panose="02020603050405020304" pitchFamily="18" charset="0"/>
              </a:rPr>
            </a:br>
            <a:r>
              <a:rPr lang="es-ES" b="1" dirty="0" smtClean="0">
                <a:solidFill>
                  <a:srgbClr val="FF0000"/>
                </a:solidFill>
                <a:latin typeface="Times New Roman" panose="02020603050405020304" pitchFamily="18" charset="0"/>
                <a:cs typeface="Times New Roman" panose="02020603050405020304" pitchFamily="18" charset="0"/>
              </a:rPr>
              <a:t/>
            </a:r>
            <a:br>
              <a:rPr lang="es-ES" b="1" dirty="0" smtClean="0">
                <a:solidFill>
                  <a:srgbClr val="FF0000"/>
                </a:solidFill>
                <a:latin typeface="Times New Roman" panose="02020603050405020304" pitchFamily="18" charset="0"/>
                <a:cs typeface="Times New Roman" panose="02020603050405020304" pitchFamily="18" charset="0"/>
              </a:rPr>
            </a:br>
            <a:r>
              <a:rPr lang="es-ES" b="1" dirty="0" smtClean="0">
                <a:solidFill>
                  <a:srgbClr val="FF0000"/>
                </a:solidFill>
                <a:latin typeface="Times New Roman" panose="02020603050405020304" pitchFamily="18" charset="0"/>
                <a:cs typeface="Times New Roman" panose="02020603050405020304" pitchFamily="18" charset="0"/>
              </a:rPr>
              <a:t/>
            </a:r>
            <a:br>
              <a:rPr lang="es-ES" b="1" dirty="0" smtClean="0">
                <a:solidFill>
                  <a:srgbClr val="FF0000"/>
                </a:solidFill>
                <a:latin typeface="Times New Roman" panose="02020603050405020304" pitchFamily="18" charset="0"/>
                <a:cs typeface="Times New Roman" panose="02020603050405020304" pitchFamily="18" charset="0"/>
              </a:rPr>
            </a:br>
            <a:r>
              <a:rPr lang="es-ES" b="1" dirty="0" smtClean="0">
                <a:solidFill>
                  <a:srgbClr val="FF0000"/>
                </a:solidFill>
                <a:latin typeface="Times New Roman" panose="02020603050405020304" pitchFamily="18" charset="0"/>
                <a:cs typeface="Times New Roman" panose="02020603050405020304" pitchFamily="18" charset="0"/>
              </a:rPr>
              <a:t/>
            </a:r>
            <a:br>
              <a:rPr lang="es-ES" b="1" dirty="0" smtClean="0">
                <a:solidFill>
                  <a:srgbClr val="FF0000"/>
                </a:solidFill>
                <a:latin typeface="Times New Roman" panose="02020603050405020304" pitchFamily="18" charset="0"/>
                <a:cs typeface="Times New Roman" panose="02020603050405020304" pitchFamily="18" charset="0"/>
              </a:rPr>
            </a:br>
            <a:endParaRPr lang="es-E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8101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358537" y="1345475"/>
            <a:ext cx="9614263" cy="5408023"/>
          </a:xfrm>
          <a:prstGeom prst="rect">
            <a:avLst/>
          </a:prstGeom>
        </p:spPr>
      </p:pic>
      <p:sp>
        <p:nvSpPr>
          <p:cNvPr id="4" name="Título 3"/>
          <p:cNvSpPr>
            <a:spLocks noGrp="1"/>
          </p:cNvSpPr>
          <p:nvPr>
            <p:ph type="title"/>
          </p:nvPr>
        </p:nvSpPr>
        <p:spPr>
          <a:xfrm>
            <a:off x="5023756" y="103868"/>
            <a:ext cx="2578827" cy="980350"/>
          </a:xfrm>
        </p:spPr>
        <p:txBody>
          <a:bodyPr>
            <a:normAutofit fontScale="90000"/>
          </a:bodyPr>
          <a:lstStyle/>
          <a:p>
            <a:pPr algn="ctr"/>
            <a:r>
              <a:rPr lang="es-ES" b="1" dirty="0" smtClean="0">
                <a:solidFill>
                  <a:srgbClr val="FF0000"/>
                </a:solidFill>
                <a:latin typeface="Times New Roman" panose="02020603050405020304" pitchFamily="18" charset="0"/>
                <a:cs typeface="Times New Roman" panose="02020603050405020304" pitchFamily="18" charset="0"/>
              </a:rPr>
              <a:t>GRACIAS</a:t>
            </a:r>
            <a:endParaRPr lang="es-E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057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18309" y="2008556"/>
            <a:ext cx="10998924" cy="3416320"/>
          </a:xfrm>
          <a:prstGeom prst="rect">
            <a:avLst/>
          </a:prstGeom>
        </p:spPr>
        <p:txBody>
          <a:bodyPr wrap="square">
            <a:spAutoFit/>
          </a:bodyPr>
          <a:lstStyle/>
          <a:p>
            <a:pPr algn="ctr"/>
            <a:r>
              <a:rPr lang="es-ES" dirty="0" smtClean="0">
                <a:hlinkClick r:id="rId2"/>
              </a:rPr>
              <a:t>http://bibliotecadigital.ilce.edu.mx/sites/ciencia/volumen2/ciencia3/094/htm/sec_9.htm</a:t>
            </a:r>
            <a:endParaRPr lang="es-ES" dirty="0" smtClean="0"/>
          </a:p>
          <a:p>
            <a:pPr algn="ctr"/>
            <a:endParaRPr lang="es-ES" dirty="0"/>
          </a:p>
          <a:p>
            <a:pPr algn="ctr"/>
            <a:r>
              <a:rPr lang="es-ES" dirty="0" smtClean="0">
                <a:hlinkClick r:id="rId3"/>
              </a:rPr>
              <a:t>www.radiologyinfo.org/sp/glossary/glossary1.cfm?gid=369</a:t>
            </a:r>
            <a:endParaRPr lang="es-ES" dirty="0" smtClean="0"/>
          </a:p>
          <a:p>
            <a:pPr algn="ctr"/>
            <a:endParaRPr lang="es-ES" dirty="0"/>
          </a:p>
          <a:p>
            <a:pPr algn="ctr"/>
            <a:r>
              <a:rPr lang="es-ES" dirty="0" smtClean="0">
                <a:hlinkClick r:id="rId4"/>
              </a:rPr>
              <a:t>https://www.paho.org/hq/index.php?option=com_content&amp;view=article&amp;id=3365:2010-niveles-radiacion-optimos-pacientes&amp;Itemid=42232&amp;lang=es</a:t>
            </a:r>
            <a:endParaRPr lang="es-ES" dirty="0" smtClean="0"/>
          </a:p>
          <a:p>
            <a:endParaRPr lang="es-ES" dirty="0" smtClean="0"/>
          </a:p>
          <a:p>
            <a:r>
              <a:rPr lang="es-ES" dirty="0" smtClean="0">
                <a:hlinkClick r:id="rId5"/>
              </a:rPr>
              <a:t>https://www.osakidetza.euskadi.eus/contenidos/informacion/hd_publicaciones/es_hdon/adjuntos/GuiaSL17c.pdf</a:t>
            </a:r>
            <a:endParaRPr lang="es-ES" dirty="0" smtClean="0"/>
          </a:p>
          <a:p>
            <a:endParaRPr lang="es-ES" dirty="0" smtClean="0"/>
          </a:p>
          <a:p>
            <a:endParaRPr lang="es-ES" dirty="0"/>
          </a:p>
          <a:p>
            <a:endParaRPr lang="es-ES" dirty="0" smtClean="0"/>
          </a:p>
          <a:p>
            <a:endParaRPr lang="es-ES" dirty="0"/>
          </a:p>
        </p:txBody>
      </p:sp>
      <p:sp>
        <p:nvSpPr>
          <p:cNvPr id="5" name="Título 4"/>
          <p:cNvSpPr>
            <a:spLocks noGrp="1"/>
          </p:cNvSpPr>
          <p:nvPr>
            <p:ph type="title"/>
          </p:nvPr>
        </p:nvSpPr>
        <p:spPr>
          <a:xfrm>
            <a:off x="3950425" y="365126"/>
            <a:ext cx="4334691" cy="901972"/>
          </a:xfrm>
        </p:spPr>
        <p:txBody>
          <a:bodyPr>
            <a:normAutofit fontScale="90000"/>
          </a:bodyPr>
          <a:lstStyle/>
          <a:p>
            <a:r>
              <a:rPr lang="es-ES" b="1" dirty="0" smtClean="0">
                <a:latin typeface="Times New Roman" panose="02020603050405020304" pitchFamily="18" charset="0"/>
                <a:cs typeface="Times New Roman" panose="02020603050405020304" pitchFamily="18" charset="0"/>
              </a:rPr>
              <a:t>REFERENCIAS</a:t>
            </a:r>
            <a:endParaRPr lang="es-E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3451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8194" y="287269"/>
            <a:ext cx="11691257" cy="6464911"/>
          </a:xfrm>
          <a:prstGeom prst="rect">
            <a:avLst/>
          </a:prstGeom>
        </p:spPr>
        <p:txBody>
          <a:bodyPr wrap="square">
            <a:spAutoFit/>
          </a:bodyPr>
          <a:lstStyle/>
          <a:p>
            <a:pPr algn="ctr">
              <a:lnSpc>
                <a:spcPct val="107000"/>
              </a:lnSpc>
              <a:spcAft>
                <a:spcPts val="800"/>
              </a:spcAft>
            </a:pPr>
            <a:r>
              <a:rPr lang="es-ES" sz="2800" b="1" dirty="0" smtClean="0">
                <a:effectLst/>
                <a:latin typeface="Times New Roman" panose="02020603050405020304" pitchFamily="18" charset="0"/>
                <a:ea typeface="Calibri" panose="020F0502020204030204" pitchFamily="34" charset="0"/>
                <a:cs typeface="Times New Roman" panose="02020603050405020304" pitchFamily="18" charset="0"/>
              </a:rPr>
              <a:t>LÍMITE DE DOSIS</a:t>
            </a:r>
          </a:p>
          <a:p>
            <a:pPr algn="just">
              <a:lnSpc>
                <a:spcPct val="107000"/>
              </a:lnSpc>
              <a:spcAft>
                <a:spcPts val="800"/>
              </a:spcAft>
            </a:pP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LA COMISIÓN INTERNACIONAL DE PROTECCIÓN RADIOLÓGICA (CIPR) es un organismo establecido para recomendar prácticas seguras sobre el uso de radiación. En diversas ocasiones ha emitido recomendaciones, las cuales han ido variando según se ha obtenido más experiencia sobre el tema. En la actualidad se aceptan las siguientes recomendaciones de tipo general:</a:t>
            </a:r>
          </a:p>
          <a:p>
            <a:pPr algn="just">
              <a:lnSpc>
                <a:spcPct val="107000"/>
              </a:lnSpc>
              <a:spcAft>
                <a:spcPts val="800"/>
              </a:spcAft>
            </a:pPr>
            <a:r>
              <a:rPr lang="es-ES" sz="2800" b="1" i="1" dirty="0" smtClean="0">
                <a:effectLst/>
                <a:latin typeface="Times New Roman" panose="02020603050405020304" pitchFamily="18" charset="0"/>
                <a:ea typeface="Calibri" panose="020F0502020204030204" pitchFamily="34" charset="0"/>
                <a:cs typeface="Times New Roman" panose="02020603050405020304" pitchFamily="18" charset="0"/>
              </a:rPr>
              <a:t>a</a:t>
            </a:r>
            <a:r>
              <a:rPr lang="es-E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No debe adoptarse ninguna práctica que involucre radiación a menos que produzca un beneficio neto.</a:t>
            </a:r>
          </a:p>
          <a:p>
            <a:pPr algn="just">
              <a:lnSpc>
                <a:spcPct val="107000"/>
              </a:lnSpc>
              <a:spcAft>
                <a:spcPts val="800"/>
              </a:spcAft>
            </a:pPr>
            <a:r>
              <a:rPr lang="es-ES" sz="2800" b="1" i="1" dirty="0" smtClean="0">
                <a:effectLst/>
                <a:latin typeface="Times New Roman" panose="02020603050405020304" pitchFamily="18" charset="0"/>
                <a:ea typeface="Calibri" panose="020F0502020204030204" pitchFamily="34" charset="0"/>
                <a:cs typeface="Times New Roman" panose="02020603050405020304" pitchFamily="18" charset="0"/>
              </a:rPr>
              <a:t>b</a:t>
            </a:r>
            <a:r>
              <a:rPr lang="es-E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Las exposiciones a la radiación deben mantenerse tan bajas como sea razonablemente posible (en idioma inglés se usan las siglas ALARA, que vienen de</a:t>
            </a:r>
            <a:r>
              <a:rPr lang="es-ES" sz="2800" i="1" dirty="0" smtClean="0">
                <a:effectLst/>
                <a:latin typeface="Times New Roman" panose="02020603050405020304" pitchFamily="18" charset="0"/>
                <a:ea typeface="Calibri" panose="020F0502020204030204" pitchFamily="34" charset="0"/>
                <a:cs typeface="Times New Roman" panose="02020603050405020304" pitchFamily="18" charset="0"/>
              </a:rPr>
              <a:t> As Low As Reasonably Achievable</a:t>
            </a: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s-ES" sz="2800" b="1" i="1" dirty="0" smtClean="0">
                <a:effectLst/>
                <a:latin typeface="Times New Roman" panose="02020603050405020304" pitchFamily="18" charset="0"/>
                <a:ea typeface="Calibri" panose="020F0502020204030204" pitchFamily="34" charset="0"/>
                <a:cs typeface="Times New Roman" panose="02020603050405020304" pitchFamily="18" charset="0"/>
              </a:rPr>
              <a:t>c</a:t>
            </a:r>
            <a:r>
              <a:rPr lang="es-E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El equivalente de dosis que reciba cualquier individuo no debe exceder los límites determinados por la CIPR para cada circunstancia.</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34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45326" y="1143561"/>
            <a:ext cx="9818914" cy="4401205"/>
          </a:xfrm>
          <a:prstGeom prst="rect">
            <a:avLst/>
          </a:prstGeom>
        </p:spPr>
        <p:txBody>
          <a:bodyPr wrap="square">
            <a:spAutoFit/>
          </a:bodyPr>
          <a:lstStyle/>
          <a:p>
            <a:pPr algn="just"/>
            <a:r>
              <a:rPr lang="es-ES" sz="2800" dirty="0" smtClean="0">
                <a:latin typeface="Times New Roman" panose="02020603050405020304" pitchFamily="18" charset="0"/>
                <a:cs typeface="Times New Roman" panose="02020603050405020304" pitchFamily="18" charset="0"/>
              </a:rPr>
              <a:t>En todo uso de la radiación conviene adoptar estas recomendaciones cuyo énfasis está en mantener las exposiciones tan bajas como sea posible, en vista de los efectos biológicos identificados como producto de la radiación, no excediendo los umbrales definidos en cada caso.</a:t>
            </a:r>
          </a:p>
          <a:p>
            <a:pPr algn="just"/>
            <a:endParaRPr lang="es-ES" sz="2800" dirty="0" smtClean="0">
              <a:latin typeface="Times New Roman" panose="02020603050405020304" pitchFamily="18" charset="0"/>
              <a:cs typeface="Times New Roman" panose="02020603050405020304" pitchFamily="18" charset="0"/>
            </a:endParaRPr>
          </a:p>
          <a:p>
            <a:pPr algn="just"/>
            <a:r>
              <a:rPr lang="es-ES" sz="2800" dirty="0" smtClean="0">
                <a:latin typeface="Times New Roman" panose="02020603050405020304" pitchFamily="18" charset="0"/>
                <a:cs typeface="Times New Roman" panose="02020603050405020304" pitchFamily="18" charset="0"/>
              </a:rPr>
              <a:t>Para el POE se ha definido el concepto de dosis máxima permitida, aunque en la actualidad se prefiere el término límite recomendado de dosis equivalente, el cual se ha fijado en 50 mSv (5 rem) por año.</a:t>
            </a:r>
            <a:endParaRPr lang="es-E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3819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67096" y="1214847"/>
            <a:ext cx="9980023" cy="3108543"/>
          </a:xfrm>
          <a:prstGeom prst="rect">
            <a:avLst/>
          </a:prstGeom>
        </p:spPr>
        <p:txBody>
          <a:bodyPr wrap="square">
            <a:spAutoFit/>
          </a:bodyPr>
          <a:lstStyle/>
          <a:p>
            <a:pPr algn="just"/>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Usaremos el límite de dosis equivalente (LDE) de 50 mSv (5 rem) / año para POE. Esta dosis, promediada sobre 50 semanas, da el valor de 1 mSv (100 mrem) / semana. Considerando 40 horas de trabajo por semana, esto equivale a</a:t>
            </a:r>
            <a:r>
              <a:rPr lang="es-ES" sz="2800" b="1" dirty="0" smtClean="0">
                <a:effectLst/>
                <a:latin typeface="Times New Roman" panose="02020603050405020304" pitchFamily="18" charset="0"/>
                <a:ea typeface="Calibri" panose="020F0502020204030204" pitchFamily="34" charset="0"/>
                <a:cs typeface="Times New Roman" panose="02020603050405020304" pitchFamily="18" charset="0"/>
              </a:rPr>
              <a:t> 25 m SV</a:t>
            </a:r>
            <a:r>
              <a:rPr lang="es-ES" sz="2800" i="1" dirty="0" smtClean="0">
                <a:effectLst/>
                <a:latin typeface="Times New Roman" panose="02020603050405020304" pitchFamily="18" charset="0"/>
                <a:ea typeface="Calibri" panose="020F0502020204030204" pitchFamily="34" charset="0"/>
                <a:cs typeface="Times New Roman" panose="02020603050405020304" pitchFamily="18" charset="0"/>
              </a:rPr>
              <a:t> (2.5 mrem) / hora</a:t>
            </a: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 Se recomienda no exceder estas dosis. De hecho, es de esperarse que la dosis recibida siempre sea considerablemente menor que estos límites. </a:t>
            </a:r>
            <a:endParaRPr lang="es-ES" sz="2800" dirty="0">
              <a:latin typeface="Times New Roman" panose="02020603050405020304" pitchFamily="18" charset="0"/>
              <a:cs typeface="Times New Roman" panose="02020603050405020304" pitchFamily="18" charset="0"/>
            </a:endParaRPr>
          </a:p>
        </p:txBody>
      </p:sp>
      <p:sp>
        <p:nvSpPr>
          <p:cNvPr id="3" name="Título 2"/>
          <p:cNvSpPr>
            <a:spLocks noGrp="1"/>
          </p:cNvSpPr>
          <p:nvPr>
            <p:ph type="title"/>
          </p:nvPr>
        </p:nvSpPr>
        <p:spPr>
          <a:xfrm>
            <a:off x="4051663" y="260623"/>
            <a:ext cx="4661263" cy="836658"/>
          </a:xfrm>
        </p:spPr>
        <p:txBody>
          <a:bodyPr>
            <a:normAutofit fontScale="90000"/>
          </a:bodyPr>
          <a:lstStyle/>
          <a:p>
            <a:r>
              <a:rPr lang="es-ES" b="1" dirty="0" smtClean="0">
                <a:latin typeface="Times New Roman" panose="02020603050405020304" pitchFamily="18" charset="0"/>
                <a:cs typeface="Times New Roman" panose="02020603050405020304" pitchFamily="18" charset="0"/>
              </a:rPr>
              <a:t>DOSIS AL POE</a:t>
            </a:r>
            <a:endParaRPr lang="es-ES" b="1"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rotWithShape="1">
          <a:blip r:embed="rId2"/>
          <a:srcRect b="32293"/>
          <a:stretch/>
        </p:blipFill>
        <p:spPr>
          <a:xfrm>
            <a:off x="4009208" y="3925389"/>
            <a:ext cx="5260661" cy="2671354"/>
          </a:xfrm>
          <a:prstGeom prst="rect">
            <a:avLst/>
          </a:prstGeom>
        </p:spPr>
      </p:pic>
    </p:spTree>
    <p:extLst>
      <p:ext uri="{BB962C8B-B14F-4D97-AF65-F5344CB8AC3E}">
        <p14:creationId xmlns:p14="http://schemas.microsoft.com/office/powerpoint/2010/main" val="105537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8168" t="3189" r="2624" b="67321"/>
          <a:stretch/>
        </p:blipFill>
        <p:spPr>
          <a:xfrm>
            <a:off x="2561459" y="509451"/>
            <a:ext cx="7421099" cy="1841864"/>
          </a:xfrm>
          <a:prstGeom prst="rect">
            <a:avLst/>
          </a:prstGeom>
        </p:spPr>
      </p:pic>
      <p:pic>
        <p:nvPicPr>
          <p:cNvPr id="3" name="Imagen 2"/>
          <p:cNvPicPr>
            <a:picLocks noChangeAspect="1"/>
          </p:cNvPicPr>
          <p:nvPr/>
        </p:nvPicPr>
        <p:blipFill>
          <a:blip r:embed="rId3"/>
          <a:stretch>
            <a:fillRect/>
          </a:stretch>
        </p:blipFill>
        <p:spPr>
          <a:xfrm>
            <a:off x="1371400" y="2795451"/>
            <a:ext cx="9801216" cy="3735977"/>
          </a:xfrm>
          <a:prstGeom prst="rect">
            <a:avLst/>
          </a:prstGeom>
        </p:spPr>
      </p:pic>
    </p:spTree>
    <p:extLst>
      <p:ext uri="{BB962C8B-B14F-4D97-AF65-F5344CB8AC3E}">
        <p14:creationId xmlns:p14="http://schemas.microsoft.com/office/powerpoint/2010/main" val="4259251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70559" y="1613990"/>
            <a:ext cx="10641874" cy="1815882"/>
          </a:xfrm>
          <a:prstGeom prst="rect">
            <a:avLst/>
          </a:prstGeom>
        </p:spPr>
        <p:txBody>
          <a:bodyPr wrap="square">
            <a:spAutoFit/>
          </a:bodyPr>
          <a:lstStyle/>
          <a:p>
            <a:r>
              <a:rPr lang="es-ES" sz="2800" dirty="0" smtClean="0">
                <a:latin typeface="Times New Roman" panose="02020603050405020304" pitchFamily="18" charset="0"/>
                <a:cs typeface="Times New Roman" panose="02020603050405020304" pitchFamily="18" charset="0"/>
              </a:rPr>
              <a:t>La exposición del público no deberá exceder los siguientes límites: </a:t>
            </a:r>
          </a:p>
          <a:p>
            <a:pPr marL="514350" indent="-514350">
              <a:buAutoNum type="alphaLcParenR"/>
            </a:pPr>
            <a:r>
              <a:rPr lang="es-ES" sz="2800" dirty="0" smtClean="0">
                <a:latin typeface="Times New Roman" panose="02020603050405020304" pitchFamily="18" charset="0"/>
                <a:cs typeface="Times New Roman" panose="02020603050405020304" pitchFamily="18" charset="0"/>
              </a:rPr>
              <a:t>Dosis efectiva de 1 mSv en un año.</a:t>
            </a:r>
          </a:p>
          <a:p>
            <a:pPr marL="514350" indent="-514350">
              <a:buAutoNum type="alphaLcParenR"/>
            </a:pPr>
            <a:r>
              <a:rPr lang="es-ES" sz="2800" dirty="0" smtClean="0">
                <a:latin typeface="Times New Roman" panose="02020603050405020304" pitchFamily="18" charset="0"/>
                <a:cs typeface="Times New Roman" panose="02020603050405020304" pitchFamily="18" charset="0"/>
              </a:rPr>
              <a:t>Dosis equivalente al cristalino de 15 mSv en un año.</a:t>
            </a:r>
          </a:p>
          <a:p>
            <a:r>
              <a:rPr lang="es-ES" sz="2800" dirty="0" smtClean="0">
                <a:latin typeface="Times New Roman" panose="02020603050405020304" pitchFamily="18" charset="0"/>
                <a:cs typeface="Times New Roman" panose="02020603050405020304" pitchFamily="18" charset="0"/>
              </a:rPr>
              <a:t>c)  Dosis equivalente a las extremidades o a la piel de 50 mSv en un año</a:t>
            </a:r>
            <a:r>
              <a:rPr lang="es-ES" dirty="0" smtClean="0"/>
              <a:t>.</a:t>
            </a:r>
            <a:endParaRPr lang="es-ES" dirty="0"/>
          </a:p>
        </p:txBody>
      </p:sp>
      <p:sp>
        <p:nvSpPr>
          <p:cNvPr id="4" name="Título 3"/>
          <p:cNvSpPr>
            <a:spLocks noGrp="1"/>
          </p:cNvSpPr>
          <p:nvPr>
            <p:ph type="title"/>
          </p:nvPr>
        </p:nvSpPr>
        <p:spPr>
          <a:xfrm>
            <a:off x="3151412" y="299812"/>
            <a:ext cx="5680166" cy="901972"/>
          </a:xfrm>
        </p:spPr>
        <p:txBody>
          <a:bodyPr>
            <a:normAutofit fontScale="90000"/>
          </a:bodyPr>
          <a:lstStyle/>
          <a:p>
            <a:pPr algn="ctr"/>
            <a:r>
              <a:rPr lang="es-ES" b="1" dirty="0" smtClean="0">
                <a:latin typeface="Times New Roman" panose="02020603050405020304" pitchFamily="18" charset="0"/>
                <a:cs typeface="Times New Roman" panose="02020603050405020304" pitchFamily="18" charset="0"/>
              </a:rPr>
              <a:t>DOSIS AL PÚBLICO  </a:t>
            </a:r>
            <a:endParaRPr lang="es-ES" b="1"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3641405" y="3429872"/>
            <a:ext cx="5071521" cy="33277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72423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96789" y="4511068"/>
            <a:ext cx="4400186" cy="2236435"/>
          </a:xfrm>
          <a:prstGeom prst="rect">
            <a:avLst/>
          </a:prstGeom>
          <a:ln>
            <a:noFill/>
          </a:ln>
          <a:effectLst>
            <a:softEdge rad="112500"/>
          </a:effectLst>
        </p:spPr>
      </p:pic>
      <p:sp>
        <p:nvSpPr>
          <p:cNvPr id="3" name="Título 2"/>
          <p:cNvSpPr>
            <a:spLocks noGrp="1"/>
          </p:cNvSpPr>
          <p:nvPr>
            <p:ph type="title"/>
          </p:nvPr>
        </p:nvSpPr>
        <p:spPr>
          <a:xfrm>
            <a:off x="3157944" y="312874"/>
            <a:ext cx="5876109" cy="967286"/>
          </a:xfrm>
        </p:spPr>
        <p:txBody>
          <a:bodyPr>
            <a:normAutofit fontScale="90000"/>
          </a:bodyPr>
          <a:lstStyle/>
          <a:p>
            <a:r>
              <a:rPr lang="es-ES" b="1" dirty="0" smtClean="0">
                <a:latin typeface="Times New Roman" panose="02020603050405020304" pitchFamily="18" charset="0"/>
                <a:cs typeface="Times New Roman" panose="02020603050405020304" pitchFamily="18" charset="0"/>
              </a:rPr>
              <a:t>DOSIS AL PACIENTE</a:t>
            </a:r>
            <a:endParaRPr lang="es-ES" b="1" dirty="0">
              <a:latin typeface="Times New Roman" panose="02020603050405020304" pitchFamily="18" charset="0"/>
              <a:cs typeface="Times New Roman" panose="02020603050405020304" pitchFamily="18" charset="0"/>
            </a:endParaRPr>
          </a:p>
        </p:txBody>
      </p:sp>
      <p:sp>
        <p:nvSpPr>
          <p:cNvPr id="4" name="Rectángulo 3"/>
          <p:cNvSpPr/>
          <p:nvPr/>
        </p:nvSpPr>
        <p:spPr>
          <a:xfrm>
            <a:off x="222070" y="1556786"/>
            <a:ext cx="11756570" cy="2677656"/>
          </a:xfrm>
          <a:prstGeom prst="rect">
            <a:avLst/>
          </a:prstGeom>
        </p:spPr>
        <p:txBody>
          <a:bodyPr wrap="square">
            <a:spAutoFit/>
          </a:bodyPr>
          <a:lstStyle/>
          <a:p>
            <a:pPr algn="just"/>
            <a:r>
              <a:rPr lang="es-ES" sz="2800" dirty="0" smtClean="0">
                <a:latin typeface="Times New Roman" panose="02020603050405020304" pitchFamily="18" charset="0"/>
                <a:cs typeface="Times New Roman" panose="02020603050405020304" pitchFamily="18" charset="0"/>
              </a:rPr>
              <a:t>Los pacientes tienen derecho a esperar que la radiación se use de una manera efectiva y segura. Cuando hablamos de exposición médica, se debe enfatizar que no existen límites para las dosis de radiación que reciben los pacientes. Esto significa que ninguna cantidad de radiación se considera excesiva para un paciente, siempre que el procedimiento esté justificado por un facultativo médico. Los médicos valorarán los beneficios contra los riesgos.</a:t>
            </a:r>
            <a:endParaRPr lang="es-E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7937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7383" y="1229643"/>
            <a:ext cx="11534503" cy="4401205"/>
          </a:xfrm>
          <a:prstGeom prst="rect">
            <a:avLst/>
          </a:prstGeom>
        </p:spPr>
        <p:txBody>
          <a:bodyPr wrap="square">
            <a:spAutoFit/>
          </a:bodyPr>
          <a:lstStyle/>
          <a:p>
            <a:pPr algn="just"/>
            <a:r>
              <a:rPr lang="es-ES" sz="2800" dirty="0" smtClean="0">
                <a:latin typeface="Times New Roman" panose="02020603050405020304" pitchFamily="18" charset="0"/>
                <a:cs typeface="Times New Roman" panose="02020603050405020304" pitchFamily="18" charset="0"/>
              </a:rPr>
              <a:t>En las aplicaciones médicas, las dosis de radiación deben ser suficientes para obtener la información diagnóstica adecuada o el tratamiento efectivo. Por otro lado, un examen que no contribuya al manejo médico del paciente es inapropiado, independientemente de cuan pequeña haya sido la dosis impartida.</a:t>
            </a:r>
          </a:p>
          <a:p>
            <a:pPr algn="just"/>
            <a:endParaRPr lang="es-ES" sz="2800" dirty="0" smtClean="0">
              <a:latin typeface="Times New Roman" panose="02020603050405020304" pitchFamily="18" charset="0"/>
              <a:cs typeface="Times New Roman" panose="02020603050405020304" pitchFamily="18" charset="0"/>
            </a:endParaRPr>
          </a:p>
          <a:p>
            <a:pPr algn="just"/>
            <a:r>
              <a:rPr lang="es-ES" sz="2800" dirty="0" smtClean="0">
                <a:latin typeface="Times New Roman" panose="02020603050405020304" pitchFamily="18" charset="0"/>
                <a:cs typeface="Times New Roman" panose="02020603050405020304" pitchFamily="18" charset="0"/>
              </a:rPr>
              <a:t>Las dosis de radiación que reciben los pacientes durante los procedimientos diagnósticos son muy pequeñas y generalmente no producen efectos adversos. Sin embargo, resulta importante reducir las dosis a los menores niveles que son necesarios para producir la calidad de imagen que se requiere para un diagnóstico.</a:t>
            </a:r>
            <a:endParaRPr lang="es-E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178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8493" y="500986"/>
            <a:ext cx="6226628" cy="4832092"/>
          </a:xfrm>
          <a:prstGeom prst="rect">
            <a:avLst/>
          </a:prstGeom>
        </p:spPr>
        <p:txBody>
          <a:bodyPr wrap="square">
            <a:spAutoFit/>
          </a:bodyPr>
          <a:lstStyle/>
          <a:p>
            <a:pPr algn="just"/>
            <a:r>
              <a:rPr lang="es-ES" sz="2800" dirty="0" smtClean="0">
                <a:latin typeface="Times New Roman" panose="02020603050405020304" pitchFamily="18" charset="0"/>
                <a:cs typeface="Times New Roman" panose="02020603050405020304" pitchFamily="18" charset="0"/>
              </a:rPr>
              <a:t>Durante el embarazo, la dosis umbral para la que el feto puede sufrir algún daño varía según la fase de desarrollo en la que se encuentre (edad gestacional). Se ha demostrado que, en el caso de las radiaciones ionizantes, no se producen efectos deterministas por debajo de los 100 mSv para ninguna fase del embarazo. Son efectos deterministas el aborto, las malformaciones congénitas y el retraso mental.</a:t>
            </a:r>
            <a:endParaRPr lang="es-ES" sz="280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6962503" y="1058092"/>
            <a:ext cx="4820469" cy="4754880"/>
          </a:xfrm>
          <a:prstGeom prst="rect">
            <a:avLst/>
          </a:prstGeom>
        </p:spPr>
      </p:pic>
    </p:spTree>
    <p:extLst>
      <p:ext uri="{BB962C8B-B14F-4D97-AF65-F5344CB8AC3E}">
        <p14:creationId xmlns:p14="http://schemas.microsoft.com/office/powerpoint/2010/main" val="19195201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
  <TotalTime>416</TotalTime>
  <Words>535</Words>
  <Application>Microsoft Office PowerPoint</Application>
  <PresentationFormat>Panorámica</PresentationFormat>
  <Paragraphs>33</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Calibri</vt:lpstr>
      <vt:lpstr>Times New Roman</vt:lpstr>
      <vt:lpstr>Tw Cen MT</vt:lpstr>
      <vt:lpstr>Tw Cen MT Condensed</vt:lpstr>
      <vt:lpstr>Wingdings 3</vt:lpstr>
      <vt:lpstr>Integral</vt:lpstr>
      <vt:lpstr>LIMITE DE DOSIS  POE PUBLICO PACIENTE EMBARAZADAS  RENE ROMERO ROJAS JOSE ANTONIO HERRERA GALICIA     </vt:lpstr>
      <vt:lpstr>Presentación de PowerPoint</vt:lpstr>
      <vt:lpstr>Presentación de PowerPoint</vt:lpstr>
      <vt:lpstr>DOSIS AL POE</vt:lpstr>
      <vt:lpstr>Presentación de PowerPoint</vt:lpstr>
      <vt:lpstr>DOSIS AL PÚBLICO  </vt:lpstr>
      <vt:lpstr>DOSIS AL PACIENTE</vt:lpstr>
      <vt:lpstr>Presentación de PowerPoint</vt:lpstr>
      <vt:lpstr>Presentación de PowerPoint</vt:lpstr>
      <vt:lpstr>GRACIAS</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yadira ochoa</dc:creator>
  <cp:lastModifiedBy>yadira ochoa</cp:lastModifiedBy>
  <cp:revision>17</cp:revision>
  <dcterms:created xsi:type="dcterms:W3CDTF">2018-11-18T21:00:21Z</dcterms:created>
  <dcterms:modified xsi:type="dcterms:W3CDTF">2018-11-21T21:48:26Z</dcterms:modified>
</cp:coreProperties>
</file>