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56" r:id="rId2"/>
    <p:sldId id="257" r:id="rId3"/>
    <p:sldId id="258" r:id="rId4"/>
    <p:sldId id="259" r:id="rId5"/>
    <p:sldId id="264" r:id="rId6"/>
    <p:sldId id="260" r:id="rId7"/>
    <p:sldId id="261" r:id="rId8"/>
    <p:sldId id="269" r:id="rId9"/>
    <p:sldId id="270" r:id="rId10"/>
    <p:sldId id="272" r:id="rId11"/>
    <p:sldId id="265" r:id="rId12"/>
    <p:sldId id="331" r:id="rId13"/>
    <p:sldId id="276" r:id="rId14"/>
    <p:sldId id="275" r:id="rId15"/>
    <p:sldId id="262" r:id="rId16"/>
    <p:sldId id="263" r:id="rId17"/>
    <p:sldId id="266" r:id="rId18"/>
    <p:sldId id="330" r:id="rId19"/>
    <p:sldId id="267" r:id="rId20"/>
    <p:sldId id="277" r:id="rId21"/>
    <p:sldId id="278" r:id="rId22"/>
    <p:sldId id="279" r:id="rId23"/>
    <p:sldId id="317" r:id="rId24"/>
    <p:sldId id="324" r:id="rId25"/>
    <p:sldId id="318" r:id="rId26"/>
    <p:sldId id="319" r:id="rId27"/>
    <p:sldId id="320" r:id="rId28"/>
    <p:sldId id="292" r:id="rId29"/>
    <p:sldId id="291" r:id="rId30"/>
    <p:sldId id="321" r:id="rId31"/>
    <p:sldId id="286" r:id="rId32"/>
    <p:sldId id="287" r:id="rId33"/>
    <p:sldId id="289" r:id="rId34"/>
    <p:sldId id="295" r:id="rId35"/>
    <p:sldId id="296" r:id="rId36"/>
    <p:sldId id="297" r:id="rId37"/>
    <p:sldId id="301" r:id="rId38"/>
    <p:sldId id="293" r:id="rId39"/>
    <p:sldId id="325" r:id="rId40"/>
    <p:sldId id="302" r:id="rId41"/>
    <p:sldId id="303" r:id="rId42"/>
    <p:sldId id="304" r:id="rId43"/>
    <p:sldId id="305" r:id="rId44"/>
    <p:sldId id="332" r:id="rId45"/>
    <p:sldId id="333" r:id="rId46"/>
    <p:sldId id="335" r:id="rId47"/>
    <p:sldId id="336" r:id="rId48"/>
    <p:sldId id="337" r:id="rId49"/>
    <p:sldId id="338" r:id="rId50"/>
    <p:sldId id="339" r:id="rId51"/>
    <p:sldId id="340" r:id="rId52"/>
    <p:sldId id="342" r:id="rId53"/>
    <p:sldId id="343" r:id="rId54"/>
    <p:sldId id="344" r:id="rId55"/>
    <p:sldId id="345" r:id="rId56"/>
    <p:sldId id="306" r:id="rId57"/>
    <p:sldId id="307" r:id="rId58"/>
    <p:sldId id="322" r:id="rId59"/>
    <p:sldId id="313" r:id="rId60"/>
    <p:sldId id="314" r:id="rId61"/>
    <p:sldId id="315" r:id="rId62"/>
    <p:sldId id="326" r:id="rId63"/>
    <p:sldId id="329" r:id="rId64"/>
    <p:sldId id="316" r:id="rId65"/>
    <p:sldId id="323" r:id="rId66"/>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8223" autoAdjust="0"/>
  </p:normalViewPr>
  <p:slideViewPr>
    <p:cSldViewPr snapToGrid="0">
      <p:cViewPr varScale="1">
        <p:scale>
          <a:sx n="51" d="100"/>
          <a:sy n="51" d="100"/>
        </p:scale>
        <p:origin x="145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C487C6-A8AE-4F51-9A24-6E4D24F29404}"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s-MX"/>
        </a:p>
      </dgm:t>
    </dgm:pt>
    <dgm:pt modelId="{5F37382E-DE8E-4FF6-8A5D-5AEDCB828262}">
      <dgm:prSet phldrT="[Texto]"/>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s-MX" dirty="0" smtClean="0"/>
            <a:t>Músculos</a:t>
          </a:r>
        </a:p>
        <a:p>
          <a:pPr defTabSz="2889250">
            <a:lnSpc>
              <a:spcPct val="90000"/>
            </a:lnSpc>
            <a:spcBef>
              <a:spcPct val="0"/>
            </a:spcBef>
            <a:spcAft>
              <a:spcPct val="35000"/>
            </a:spcAft>
          </a:pPr>
          <a:endParaRPr lang="es-MX" dirty="0"/>
        </a:p>
      </dgm:t>
    </dgm:pt>
    <dgm:pt modelId="{24BC48AC-2C97-40B6-92B0-2DBE570F4E5F}" type="parTrans" cxnId="{7D0E69F9-6D11-4566-BCAB-A839E1A12811}">
      <dgm:prSet/>
      <dgm:spPr/>
      <dgm:t>
        <a:bodyPr/>
        <a:lstStyle/>
        <a:p>
          <a:endParaRPr lang="es-MX"/>
        </a:p>
      </dgm:t>
    </dgm:pt>
    <dgm:pt modelId="{F2A66D35-9CB5-4845-BC64-C1EF81AF85C6}" type="sibTrans" cxnId="{7D0E69F9-6D11-4566-BCAB-A839E1A12811}">
      <dgm:prSet/>
      <dgm:spPr/>
      <dgm:t>
        <a:bodyPr/>
        <a:lstStyle/>
        <a:p>
          <a:endParaRPr lang="es-MX"/>
        </a:p>
      </dgm:t>
    </dgm:pt>
    <dgm:pt modelId="{CCFC3ED3-7182-40B1-ADAC-204270599A0A}">
      <dgm:prSet phldrT="[Texto]"/>
      <dgm:spPr/>
      <dgm:t>
        <a:bodyPr/>
        <a:lstStyle/>
        <a:p>
          <a:r>
            <a:rPr lang="es-MX" dirty="0" smtClean="0"/>
            <a:t>Anterior</a:t>
          </a:r>
        </a:p>
      </dgm:t>
    </dgm:pt>
    <dgm:pt modelId="{E031CD39-AD83-47F4-A053-FBF9842ED8D8}" type="parTrans" cxnId="{0758F9ED-81BE-4E5D-8EF2-8D8EC4E5F385}">
      <dgm:prSet/>
      <dgm:spPr/>
      <dgm:t>
        <a:bodyPr/>
        <a:lstStyle/>
        <a:p>
          <a:endParaRPr lang="es-MX"/>
        </a:p>
      </dgm:t>
    </dgm:pt>
    <dgm:pt modelId="{E430E982-8DB4-4B8B-9E27-91A3239C9890}" type="sibTrans" cxnId="{0758F9ED-81BE-4E5D-8EF2-8D8EC4E5F385}">
      <dgm:prSet/>
      <dgm:spPr/>
      <dgm:t>
        <a:bodyPr/>
        <a:lstStyle/>
        <a:p>
          <a:endParaRPr lang="es-MX"/>
        </a:p>
      </dgm:t>
    </dgm:pt>
    <dgm:pt modelId="{9D727038-26C4-44D9-9254-3E98D0A0B083}">
      <dgm:prSet phldrT="[Texto]"/>
      <dgm:spPr/>
      <dgm:t>
        <a:bodyPr/>
        <a:lstStyle/>
        <a:p>
          <a:r>
            <a:rPr lang="es-MX" dirty="0" smtClean="0"/>
            <a:t>Posterior / glútea </a:t>
          </a:r>
          <a:endParaRPr lang="es-MX" dirty="0"/>
        </a:p>
      </dgm:t>
    </dgm:pt>
    <dgm:pt modelId="{24F3C3BC-B763-4D90-90B2-B75ACA36EA90}" type="parTrans" cxnId="{7CF1DBE2-564F-475A-A234-0D1E2DC6AF58}">
      <dgm:prSet/>
      <dgm:spPr/>
      <dgm:t>
        <a:bodyPr/>
        <a:lstStyle/>
        <a:p>
          <a:endParaRPr lang="es-MX"/>
        </a:p>
      </dgm:t>
    </dgm:pt>
    <dgm:pt modelId="{A5C20E18-0A9C-49C2-BA98-1093AC77EA81}" type="sibTrans" cxnId="{7CF1DBE2-564F-475A-A234-0D1E2DC6AF58}">
      <dgm:prSet/>
      <dgm:spPr/>
      <dgm:t>
        <a:bodyPr/>
        <a:lstStyle/>
        <a:p>
          <a:endParaRPr lang="es-MX"/>
        </a:p>
      </dgm:t>
    </dgm:pt>
    <dgm:pt modelId="{2A317A8B-10F7-4192-85BE-6F67356BC501}">
      <dgm:prSet phldrT="[Texto]"/>
      <dgm:spPr/>
      <dgm:t>
        <a:bodyPr/>
        <a:lstStyle/>
        <a:p>
          <a:r>
            <a:rPr lang="es-MX" dirty="0" smtClean="0"/>
            <a:t>Interno </a:t>
          </a:r>
          <a:endParaRPr lang="es-MX" dirty="0"/>
        </a:p>
      </dgm:t>
    </dgm:pt>
    <dgm:pt modelId="{5BC3CE7C-BB15-43E9-97E6-CD94998273EF}" type="parTrans" cxnId="{75ABE4AC-16FD-4F14-BEFD-8AB1784D6A33}">
      <dgm:prSet/>
      <dgm:spPr/>
      <dgm:t>
        <a:bodyPr/>
        <a:lstStyle/>
        <a:p>
          <a:endParaRPr lang="es-MX"/>
        </a:p>
      </dgm:t>
    </dgm:pt>
    <dgm:pt modelId="{39EA86D2-33BC-4BCF-ADC0-0A5D102134C0}" type="sibTrans" cxnId="{75ABE4AC-16FD-4F14-BEFD-8AB1784D6A33}">
      <dgm:prSet/>
      <dgm:spPr/>
      <dgm:t>
        <a:bodyPr/>
        <a:lstStyle/>
        <a:p>
          <a:endParaRPr lang="es-MX"/>
        </a:p>
      </dgm:t>
    </dgm:pt>
    <dgm:pt modelId="{010EF842-6D0B-4E55-B29B-99AD4AAC0E7B}">
      <dgm:prSet phldrT="[Texto]"/>
      <dgm:spPr/>
      <dgm:t>
        <a:bodyPr/>
        <a:lstStyle/>
        <a:p>
          <a:r>
            <a:rPr lang="es-MX" dirty="0" smtClean="0"/>
            <a:t>Externo </a:t>
          </a:r>
          <a:endParaRPr lang="es-MX" dirty="0"/>
        </a:p>
      </dgm:t>
    </dgm:pt>
    <dgm:pt modelId="{876F8745-80C4-45EE-9B93-81F0E7B34C9E}" type="parTrans" cxnId="{D99FFC28-1BA4-4DC0-BFD6-7CD7C9A38031}">
      <dgm:prSet/>
      <dgm:spPr/>
      <dgm:t>
        <a:bodyPr/>
        <a:lstStyle/>
        <a:p>
          <a:endParaRPr lang="es-MX"/>
        </a:p>
      </dgm:t>
    </dgm:pt>
    <dgm:pt modelId="{B4FBFCE3-B4C8-40DE-A128-F79E796488E9}" type="sibTrans" cxnId="{D99FFC28-1BA4-4DC0-BFD6-7CD7C9A38031}">
      <dgm:prSet/>
      <dgm:spPr/>
      <dgm:t>
        <a:bodyPr/>
        <a:lstStyle/>
        <a:p>
          <a:endParaRPr lang="es-MX"/>
        </a:p>
      </dgm:t>
    </dgm:pt>
    <dgm:pt modelId="{48F4948A-7C30-42BA-927B-027A5606759B}" type="pres">
      <dgm:prSet presAssocID="{6EC487C6-A8AE-4F51-9A24-6E4D24F29404}" presName="composite" presStyleCnt="0">
        <dgm:presLayoutVars>
          <dgm:chMax val="1"/>
          <dgm:dir/>
          <dgm:resizeHandles val="exact"/>
        </dgm:presLayoutVars>
      </dgm:prSet>
      <dgm:spPr/>
      <dgm:t>
        <a:bodyPr/>
        <a:lstStyle/>
        <a:p>
          <a:endParaRPr lang="es-MX"/>
        </a:p>
      </dgm:t>
    </dgm:pt>
    <dgm:pt modelId="{8042FEC7-7EE5-4973-A6AA-A8B8537E7F06}" type="pres">
      <dgm:prSet presAssocID="{6EC487C6-A8AE-4F51-9A24-6E4D24F29404}" presName="radial" presStyleCnt="0">
        <dgm:presLayoutVars>
          <dgm:animLvl val="ctr"/>
        </dgm:presLayoutVars>
      </dgm:prSet>
      <dgm:spPr/>
      <dgm:t>
        <a:bodyPr/>
        <a:lstStyle/>
        <a:p>
          <a:endParaRPr lang="es-MX"/>
        </a:p>
      </dgm:t>
    </dgm:pt>
    <dgm:pt modelId="{0C4E493B-C2AC-4E30-BFB6-124EF6B1EBC4}" type="pres">
      <dgm:prSet presAssocID="{5F37382E-DE8E-4FF6-8A5D-5AEDCB828262}" presName="centerShape" presStyleLbl="vennNode1" presStyleIdx="0" presStyleCnt="5"/>
      <dgm:spPr/>
      <dgm:t>
        <a:bodyPr/>
        <a:lstStyle/>
        <a:p>
          <a:endParaRPr lang="es-MX"/>
        </a:p>
      </dgm:t>
    </dgm:pt>
    <dgm:pt modelId="{8FD7220B-0B5B-4CB4-92A3-7268181E8BF5}" type="pres">
      <dgm:prSet presAssocID="{CCFC3ED3-7182-40B1-ADAC-204270599A0A}" presName="node" presStyleLbl="vennNode1" presStyleIdx="1" presStyleCnt="5">
        <dgm:presLayoutVars>
          <dgm:bulletEnabled val="1"/>
        </dgm:presLayoutVars>
      </dgm:prSet>
      <dgm:spPr/>
      <dgm:t>
        <a:bodyPr/>
        <a:lstStyle/>
        <a:p>
          <a:endParaRPr lang="es-MX"/>
        </a:p>
      </dgm:t>
    </dgm:pt>
    <dgm:pt modelId="{277E4854-76FF-4690-9EE3-2DFF677636E4}" type="pres">
      <dgm:prSet presAssocID="{9D727038-26C4-44D9-9254-3E98D0A0B083}" presName="node" presStyleLbl="vennNode1" presStyleIdx="2" presStyleCnt="5">
        <dgm:presLayoutVars>
          <dgm:bulletEnabled val="1"/>
        </dgm:presLayoutVars>
      </dgm:prSet>
      <dgm:spPr/>
      <dgm:t>
        <a:bodyPr/>
        <a:lstStyle/>
        <a:p>
          <a:endParaRPr lang="es-MX"/>
        </a:p>
      </dgm:t>
    </dgm:pt>
    <dgm:pt modelId="{DA8BC7BC-66DA-4D3B-8FCB-D3E3CA257B92}" type="pres">
      <dgm:prSet presAssocID="{2A317A8B-10F7-4192-85BE-6F67356BC501}" presName="node" presStyleLbl="vennNode1" presStyleIdx="3" presStyleCnt="5">
        <dgm:presLayoutVars>
          <dgm:bulletEnabled val="1"/>
        </dgm:presLayoutVars>
      </dgm:prSet>
      <dgm:spPr/>
      <dgm:t>
        <a:bodyPr/>
        <a:lstStyle/>
        <a:p>
          <a:endParaRPr lang="es-MX"/>
        </a:p>
      </dgm:t>
    </dgm:pt>
    <dgm:pt modelId="{08E17737-157A-420B-B8A3-77BA57F1A5A2}" type="pres">
      <dgm:prSet presAssocID="{010EF842-6D0B-4E55-B29B-99AD4AAC0E7B}" presName="node" presStyleLbl="vennNode1" presStyleIdx="4" presStyleCnt="5">
        <dgm:presLayoutVars>
          <dgm:bulletEnabled val="1"/>
        </dgm:presLayoutVars>
      </dgm:prSet>
      <dgm:spPr/>
      <dgm:t>
        <a:bodyPr/>
        <a:lstStyle/>
        <a:p>
          <a:endParaRPr lang="es-MX"/>
        </a:p>
      </dgm:t>
    </dgm:pt>
  </dgm:ptLst>
  <dgm:cxnLst>
    <dgm:cxn modelId="{6B310114-141F-4C25-886F-9F711D0821E5}" type="presOf" srcId="{6EC487C6-A8AE-4F51-9A24-6E4D24F29404}" destId="{48F4948A-7C30-42BA-927B-027A5606759B}" srcOrd="0" destOrd="0" presId="urn:microsoft.com/office/officeart/2005/8/layout/radial3"/>
    <dgm:cxn modelId="{1735F321-E750-4600-A5AE-43F1931C51DC}" type="presOf" srcId="{9D727038-26C4-44D9-9254-3E98D0A0B083}" destId="{277E4854-76FF-4690-9EE3-2DFF677636E4}" srcOrd="0" destOrd="0" presId="urn:microsoft.com/office/officeart/2005/8/layout/radial3"/>
    <dgm:cxn modelId="{ECB963C9-2403-4D33-8DF0-52AA8D7DBFF9}" type="presOf" srcId="{CCFC3ED3-7182-40B1-ADAC-204270599A0A}" destId="{8FD7220B-0B5B-4CB4-92A3-7268181E8BF5}" srcOrd="0" destOrd="0" presId="urn:microsoft.com/office/officeart/2005/8/layout/radial3"/>
    <dgm:cxn modelId="{4D091423-B613-4273-AAD9-B4AE8C19CD00}" type="presOf" srcId="{010EF842-6D0B-4E55-B29B-99AD4AAC0E7B}" destId="{08E17737-157A-420B-B8A3-77BA57F1A5A2}" srcOrd="0" destOrd="0" presId="urn:microsoft.com/office/officeart/2005/8/layout/radial3"/>
    <dgm:cxn modelId="{7CF1DBE2-564F-475A-A234-0D1E2DC6AF58}" srcId="{5F37382E-DE8E-4FF6-8A5D-5AEDCB828262}" destId="{9D727038-26C4-44D9-9254-3E98D0A0B083}" srcOrd="1" destOrd="0" parTransId="{24F3C3BC-B763-4D90-90B2-B75ACA36EA90}" sibTransId="{A5C20E18-0A9C-49C2-BA98-1093AC77EA81}"/>
    <dgm:cxn modelId="{75ABE4AC-16FD-4F14-BEFD-8AB1784D6A33}" srcId="{5F37382E-DE8E-4FF6-8A5D-5AEDCB828262}" destId="{2A317A8B-10F7-4192-85BE-6F67356BC501}" srcOrd="2" destOrd="0" parTransId="{5BC3CE7C-BB15-43E9-97E6-CD94998273EF}" sibTransId="{39EA86D2-33BC-4BCF-ADC0-0A5D102134C0}"/>
    <dgm:cxn modelId="{D99FFC28-1BA4-4DC0-BFD6-7CD7C9A38031}" srcId="{5F37382E-DE8E-4FF6-8A5D-5AEDCB828262}" destId="{010EF842-6D0B-4E55-B29B-99AD4AAC0E7B}" srcOrd="3" destOrd="0" parTransId="{876F8745-80C4-45EE-9B93-81F0E7B34C9E}" sibTransId="{B4FBFCE3-B4C8-40DE-A128-F79E796488E9}"/>
    <dgm:cxn modelId="{2BD4CBBC-18FE-4EE0-8C5F-0353B7B6D942}" type="presOf" srcId="{5F37382E-DE8E-4FF6-8A5D-5AEDCB828262}" destId="{0C4E493B-C2AC-4E30-BFB6-124EF6B1EBC4}" srcOrd="0" destOrd="0" presId="urn:microsoft.com/office/officeart/2005/8/layout/radial3"/>
    <dgm:cxn modelId="{0758F9ED-81BE-4E5D-8EF2-8D8EC4E5F385}" srcId="{5F37382E-DE8E-4FF6-8A5D-5AEDCB828262}" destId="{CCFC3ED3-7182-40B1-ADAC-204270599A0A}" srcOrd="0" destOrd="0" parTransId="{E031CD39-AD83-47F4-A053-FBF9842ED8D8}" sibTransId="{E430E982-8DB4-4B8B-9E27-91A3239C9890}"/>
    <dgm:cxn modelId="{76697A78-5B08-49E4-AA9E-0EEBC4C3C706}" type="presOf" srcId="{2A317A8B-10F7-4192-85BE-6F67356BC501}" destId="{DA8BC7BC-66DA-4D3B-8FCB-D3E3CA257B92}" srcOrd="0" destOrd="0" presId="urn:microsoft.com/office/officeart/2005/8/layout/radial3"/>
    <dgm:cxn modelId="{7D0E69F9-6D11-4566-BCAB-A839E1A12811}" srcId="{6EC487C6-A8AE-4F51-9A24-6E4D24F29404}" destId="{5F37382E-DE8E-4FF6-8A5D-5AEDCB828262}" srcOrd="0" destOrd="0" parTransId="{24BC48AC-2C97-40B6-92B0-2DBE570F4E5F}" sibTransId="{F2A66D35-9CB5-4845-BC64-C1EF81AF85C6}"/>
    <dgm:cxn modelId="{1ADF7007-DFD1-4F89-AF7F-B9249F9978C0}" type="presParOf" srcId="{48F4948A-7C30-42BA-927B-027A5606759B}" destId="{8042FEC7-7EE5-4973-A6AA-A8B8537E7F06}" srcOrd="0" destOrd="0" presId="urn:microsoft.com/office/officeart/2005/8/layout/radial3"/>
    <dgm:cxn modelId="{132AE31F-3C8A-40F8-9099-5670F28568A3}" type="presParOf" srcId="{8042FEC7-7EE5-4973-A6AA-A8B8537E7F06}" destId="{0C4E493B-C2AC-4E30-BFB6-124EF6B1EBC4}" srcOrd="0" destOrd="0" presId="urn:microsoft.com/office/officeart/2005/8/layout/radial3"/>
    <dgm:cxn modelId="{AB18CE2A-05E2-487B-B133-B2C5677ACCC4}" type="presParOf" srcId="{8042FEC7-7EE5-4973-A6AA-A8B8537E7F06}" destId="{8FD7220B-0B5B-4CB4-92A3-7268181E8BF5}" srcOrd="1" destOrd="0" presId="urn:microsoft.com/office/officeart/2005/8/layout/radial3"/>
    <dgm:cxn modelId="{4EE9ED1F-40EE-4EE0-9E94-6173D610A088}" type="presParOf" srcId="{8042FEC7-7EE5-4973-A6AA-A8B8537E7F06}" destId="{277E4854-76FF-4690-9EE3-2DFF677636E4}" srcOrd="2" destOrd="0" presId="urn:microsoft.com/office/officeart/2005/8/layout/radial3"/>
    <dgm:cxn modelId="{CE9AE2AB-59A7-4EBF-8D4A-6981DFEDEDE7}" type="presParOf" srcId="{8042FEC7-7EE5-4973-A6AA-A8B8537E7F06}" destId="{DA8BC7BC-66DA-4D3B-8FCB-D3E3CA257B92}" srcOrd="3" destOrd="0" presId="urn:microsoft.com/office/officeart/2005/8/layout/radial3"/>
    <dgm:cxn modelId="{54863860-073A-4768-AA99-C358E3B08686}" type="presParOf" srcId="{8042FEC7-7EE5-4973-A6AA-A8B8537E7F06}" destId="{08E17737-157A-420B-B8A3-77BA57F1A5A2}"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88166A-1A36-42CD-BFF8-D57C19ACCAA9}" type="doc">
      <dgm:prSet loTypeId="urn:microsoft.com/office/officeart/2005/8/layout/default" loCatId="list" qsTypeId="urn:microsoft.com/office/officeart/2005/8/quickstyle/simple5" qsCatId="simple" csTypeId="urn:microsoft.com/office/officeart/2005/8/colors/colorful3" csCatId="colorful" phldr="1"/>
      <dgm:spPr/>
      <dgm:t>
        <a:bodyPr/>
        <a:lstStyle/>
        <a:p>
          <a:endParaRPr lang="es-ES"/>
        </a:p>
      </dgm:t>
    </dgm:pt>
    <dgm:pt modelId="{A91CE1DA-74C3-4D45-B33C-2119161BFC54}">
      <dgm:prSet/>
      <dgm:spPr/>
      <dgm:t>
        <a:bodyPr/>
        <a:lstStyle/>
        <a:p>
          <a:r>
            <a:rPr lang="es-MX"/>
            <a:t>RADIOGRAFÍA</a:t>
          </a:r>
        </a:p>
      </dgm:t>
    </dgm:pt>
    <dgm:pt modelId="{E038C0BE-8246-4951-B49E-B27DFA254E27}" type="parTrans" cxnId="{57175BB1-DA52-4B00-9454-CFD8192937F2}">
      <dgm:prSet/>
      <dgm:spPr/>
      <dgm:t>
        <a:bodyPr/>
        <a:lstStyle/>
        <a:p>
          <a:endParaRPr lang="es-ES"/>
        </a:p>
      </dgm:t>
    </dgm:pt>
    <dgm:pt modelId="{F0BD1221-B6C6-4400-AE19-411B8602885B}" type="sibTrans" cxnId="{57175BB1-DA52-4B00-9454-CFD8192937F2}">
      <dgm:prSet/>
      <dgm:spPr/>
      <dgm:t>
        <a:bodyPr/>
        <a:lstStyle/>
        <a:p>
          <a:endParaRPr lang="es-ES"/>
        </a:p>
      </dgm:t>
    </dgm:pt>
    <dgm:pt modelId="{4C38A817-E7AA-48FB-AC38-51F91D26EF3A}">
      <dgm:prSet/>
      <dgm:spPr/>
      <dgm:t>
        <a:bodyPr/>
        <a:lstStyle/>
        <a:p>
          <a:r>
            <a:rPr lang="es-MX"/>
            <a:t>ULTRASONIDO</a:t>
          </a:r>
        </a:p>
      </dgm:t>
    </dgm:pt>
    <dgm:pt modelId="{1F475F61-ADB4-431F-BFE9-812202475D8C}" type="parTrans" cxnId="{F52646C8-E143-43CD-8E34-A4AC18940CE1}">
      <dgm:prSet/>
      <dgm:spPr/>
      <dgm:t>
        <a:bodyPr/>
        <a:lstStyle/>
        <a:p>
          <a:endParaRPr lang="es-ES"/>
        </a:p>
      </dgm:t>
    </dgm:pt>
    <dgm:pt modelId="{90E63B88-99B7-4AA2-9B41-17039A00D18C}" type="sibTrans" cxnId="{F52646C8-E143-43CD-8E34-A4AC18940CE1}">
      <dgm:prSet/>
      <dgm:spPr/>
      <dgm:t>
        <a:bodyPr/>
        <a:lstStyle/>
        <a:p>
          <a:endParaRPr lang="es-ES"/>
        </a:p>
      </dgm:t>
    </dgm:pt>
    <dgm:pt modelId="{03CD71B9-8A91-41A1-80B1-CCC5E8A9B03B}">
      <dgm:prSet/>
      <dgm:spPr/>
      <dgm:t>
        <a:bodyPr/>
        <a:lstStyle/>
        <a:p>
          <a:r>
            <a:rPr lang="es-MX" dirty="0"/>
            <a:t>TOMOGRAFÍA</a:t>
          </a:r>
        </a:p>
      </dgm:t>
    </dgm:pt>
    <dgm:pt modelId="{11471820-7EDE-48C2-AE52-8AC07E5D361D}" type="parTrans" cxnId="{3AE8A766-7199-4702-A713-ECC68AB36DF1}">
      <dgm:prSet/>
      <dgm:spPr/>
      <dgm:t>
        <a:bodyPr/>
        <a:lstStyle/>
        <a:p>
          <a:endParaRPr lang="es-ES"/>
        </a:p>
      </dgm:t>
    </dgm:pt>
    <dgm:pt modelId="{A13F3502-0E93-4702-B137-400C4DBB74C3}" type="sibTrans" cxnId="{3AE8A766-7199-4702-A713-ECC68AB36DF1}">
      <dgm:prSet/>
      <dgm:spPr/>
      <dgm:t>
        <a:bodyPr/>
        <a:lstStyle/>
        <a:p>
          <a:endParaRPr lang="es-ES"/>
        </a:p>
      </dgm:t>
    </dgm:pt>
    <dgm:pt modelId="{0CAC99CB-47B8-4B17-93D0-86FF0B002D70}">
      <dgm:prSet/>
      <dgm:spPr>
        <a:solidFill>
          <a:srgbClr val="D862B1"/>
        </a:solidFill>
      </dgm:spPr>
      <dgm:t>
        <a:bodyPr/>
        <a:lstStyle/>
        <a:p>
          <a:r>
            <a:rPr lang="es-MX" dirty="0"/>
            <a:t>RESONANCIA MAGNÉTICA</a:t>
          </a:r>
        </a:p>
      </dgm:t>
    </dgm:pt>
    <dgm:pt modelId="{194C1B66-81BB-4BE8-97D5-1DCA17F79BD4}" type="parTrans" cxnId="{7019E35F-6A25-4AE5-9F0A-52BA542410CC}">
      <dgm:prSet/>
      <dgm:spPr/>
      <dgm:t>
        <a:bodyPr/>
        <a:lstStyle/>
        <a:p>
          <a:endParaRPr lang="es-ES"/>
        </a:p>
      </dgm:t>
    </dgm:pt>
    <dgm:pt modelId="{CF789B5B-BA28-4E1E-814F-E7406B31C9E2}" type="sibTrans" cxnId="{7019E35F-6A25-4AE5-9F0A-52BA542410CC}">
      <dgm:prSet/>
      <dgm:spPr/>
      <dgm:t>
        <a:bodyPr/>
        <a:lstStyle/>
        <a:p>
          <a:endParaRPr lang="es-ES"/>
        </a:p>
      </dgm:t>
    </dgm:pt>
    <dgm:pt modelId="{CE765B8B-A0EB-43E2-80A7-E27026440903}">
      <dgm:prSet/>
      <dgm:spPr>
        <a:solidFill>
          <a:schemeClr val="accent1">
            <a:lumMod val="75000"/>
          </a:schemeClr>
        </a:solidFill>
      </dgm:spPr>
      <dgm:t>
        <a:bodyPr/>
        <a:lstStyle/>
        <a:p>
          <a:r>
            <a:rPr lang="es-MX" dirty="0"/>
            <a:t>ARTRO-RM</a:t>
          </a:r>
        </a:p>
      </dgm:t>
    </dgm:pt>
    <dgm:pt modelId="{459981DF-A7F2-4F80-8411-7B10F4F6344F}" type="parTrans" cxnId="{55D03F2C-FE3C-4F81-A21C-F648678B0223}">
      <dgm:prSet/>
      <dgm:spPr/>
      <dgm:t>
        <a:bodyPr/>
        <a:lstStyle/>
        <a:p>
          <a:endParaRPr lang="es-ES"/>
        </a:p>
      </dgm:t>
    </dgm:pt>
    <dgm:pt modelId="{8E54D4F2-D6CC-4D60-8960-D5211D093E8D}" type="sibTrans" cxnId="{55D03F2C-FE3C-4F81-A21C-F648678B0223}">
      <dgm:prSet/>
      <dgm:spPr/>
      <dgm:t>
        <a:bodyPr/>
        <a:lstStyle/>
        <a:p>
          <a:endParaRPr lang="es-ES"/>
        </a:p>
      </dgm:t>
    </dgm:pt>
    <dgm:pt modelId="{85A52D18-7C77-4EB4-B5BE-E5CD5551878E}" type="pres">
      <dgm:prSet presAssocID="{E088166A-1A36-42CD-BFF8-D57C19ACCAA9}" presName="diagram" presStyleCnt="0">
        <dgm:presLayoutVars>
          <dgm:dir/>
          <dgm:resizeHandles val="exact"/>
        </dgm:presLayoutVars>
      </dgm:prSet>
      <dgm:spPr/>
      <dgm:t>
        <a:bodyPr/>
        <a:lstStyle/>
        <a:p>
          <a:endParaRPr lang="es-MX"/>
        </a:p>
      </dgm:t>
    </dgm:pt>
    <dgm:pt modelId="{4D7B49D1-EB4B-47CA-B1AB-F57B1B242986}" type="pres">
      <dgm:prSet presAssocID="{A91CE1DA-74C3-4D45-B33C-2119161BFC54}" presName="node" presStyleLbl="node1" presStyleIdx="0" presStyleCnt="5">
        <dgm:presLayoutVars>
          <dgm:bulletEnabled val="1"/>
        </dgm:presLayoutVars>
      </dgm:prSet>
      <dgm:spPr/>
      <dgm:t>
        <a:bodyPr/>
        <a:lstStyle/>
        <a:p>
          <a:endParaRPr lang="es-MX"/>
        </a:p>
      </dgm:t>
    </dgm:pt>
    <dgm:pt modelId="{FDC098F3-18EA-4E06-959C-C7A4D5B78A15}" type="pres">
      <dgm:prSet presAssocID="{F0BD1221-B6C6-4400-AE19-411B8602885B}" presName="sibTrans" presStyleCnt="0"/>
      <dgm:spPr/>
    </dgm:pt>
    <dgm:pt modelId="{48DEAF37-7928-4622-911E-A34408128552}" type="pres">
      <dgm:prSet presAssocID="{4C38A817-E7AA-48FB-AC38-51F91D26EF3A}" presName="node" presStyleLbl="node1" presStyleIdx="1" presStyleCnt="5">
        <dgm:presLayoutVars>
          <dgm:bulletEnabled val="1"/>
        </dgm:presLayoutVars>
      </dgm:prSet>
      <dgm:spPr/>
      <dgm:t>
        <a:bodyPr/>
        <a:lstStyle/>
        <a:p>
          <a:endParaRPr lang="es-MX"/>
        </a:p>
      </dgm:t>
    </dgm:pt>
    <dgm:pt modelId="{BD5F42B1-E7C7-4FB7-855C-419F2229A15F}" type="pres">
      <dgm:prSet presAssocID="{90E63B88-99B7-4AA2-9B41-17039A00D18C}" presName="sibTrans" presStyleCnt="0"/>
      <dgm:spPr/>
    </dgm:pt>
    <dgm:pt modelId="{5F709DD3-BA08-498B-A6B1-50F981BE7BC5}" type="pres">
      <dgm:prSet presAssocID="{03CD71B9-8A91-41A1-80B1-CCC5E8A9B03B}" presName="node" presStyleLbl="node1" presStyleIdx="2" presStyleCnt="5">
        <dgm:presLayoutVars>
          <dgm:bulletEnabled val="1"/>
        </dgm:presLayoutVars>
      </dgm:prSet>
      <dgm:spPr/>
      <dgm:t>
        <a:bodyPr/>
        <a:lstStyle/>
        <a:p>
          <a:endParaRPr lang="es-MX"/>
        </a:p>
      </dgm:t>
    </dgm:pt>
    <dgm:pt modelId="{BFE059CD-BB8B-4F01-B0AC-67077877E3F4}" type="pres">
      <dgm:prSet presAssocID="{A13F3502-0E93-4702-B137-400C4DBB74C3}" presName="sibTrans" presStyleCnt="0"/>
      <dgm:spPr/>
    </dgm:pt>
    <dgm:pt modelId="{CE96399E-240C-4D8B-8324-D6117E962F23}" type="pres">
      <dgm:prSet presAssocID="{0CAC99CB-47B8-4B17-93D0-86FF0B002D70}" presName="node" presStyleLbl="node1" presStyleIdx="3" presStyleCnt="5">
        <dgm:presLayoutVars>
          <dgm:bulletEnabled val="1"/>
        </dgm:presLayoutVars>
      </dgm:prSet>
      <dgm:spPr/>
      <dgm:t>
        <a:bodyPr/>
        <a:lstStyle/>
        <a:p>
          <a:endParaRPr lang="es-MX"/>
        </a:p>
      </dgm:t>
    </dgm:pt>
    <dgm:pt modelId="{64BD0CD0-DF4B-47F0-8195-99D959277A8B}" type="pres">
      <dgm:prSet presAssocID="{CF789B5B-BA28-4E1E-814F-E7406B31C9E2}" presName="sibTrans" presStyleCnt="0"/>
      <dgm:spPr/>
    </dgm:pt>
    <dgm:pt modelId="{BBEE375F-D5D3-48F3-A5A1-F6F82A97DB3D}" type="pres">
      <dgm:prSet presAssocID="{CE765B8B-A0EB-43E2-80A7-E27026440903}" presName="node" presStyleLbl="node1" presStyleIdx="4" presStyleCnt="5">
        <dgm:presLayoutVars>
          <dgm:bulletEnabled val="1"/>
        </dgm:presLayoutVars>
      </dgm:prSet>
      <dgm:spPr/>
      <dgm:t>
        <a:bodyPr/>
        <a:lstStyle/>
        <a:p>
          <a:endParaRPr lang="es-MX"/>
        </a:p>
      </dgm:t>
    </dgm:pt>
  </dgm:ptLst>
  <dgm:cxnLst>
    <dgm:cxn modelId="{21861135-D21A-4A44-A21A-20E90F7C79EB}" type="presOf" srcId="{03CD71B9-8A91-41A1-80B1-CCC5E8A9B03B}" destId="{5F709DD3-BA08-498B-A6B1-50F981BE7BC5}" srcOrd="0" destOrd="0" presId="urn:microsoft.com/office/officeart/2005/8/layout/default"/>
    <dgm:cxn modelId="{57175BB1-DA52-4B00-9454-CFD8192937F2}" srcId="{E088166A-1A36-42CD-BFF8-D57C19ACCAA9}" destId="{A91CE1DA-74C3-4D45-B33C-2119161BFC54}" srcOrd="0" destOrd="0" parTransId="{E038C0BE-8246-4951-B49E-B27DFA254E27}" sibTransId="{F0BD1221-B6C6-4400-AE19-411B8602885B}"/>
    <dgm:cxn modelId="{879AF968-A4CB-4DE7-9B9E-B4D1A1179D5B}" type="presOf" srcId="{CE765B8B-A0EB-43E2-80A7-E27026440903}" destId="{BBEE375F-D5D3-48F3-A5A1-F6F82A97DB3D}" srcOrd="0" destOrd="0" presId="urn:microsoft.com/office/officeart/2005/8/layout/default"/>
    <dgm:cxn modelId="{F52646C8-E143-43CD-8E34-A4AC18940CE1}" srcId="{E088166A-1A36-42CD-BFF8-D57C19ACCAA9}" destId="{4C38A817-E7AA-48FB-AC38-51F91D26EF3A}" srcOrd="1" destOrd="0" parTransId="{1F475F61-ADB4-431F-BFE9-812202475D8C}" sibTransId="{90E63B88-99B7-4AA2-9B41-17039A00D18C}"/>
    <dgm:cxn modelId="{55D03F2C-FE3C-4F81-A21C-F648678B0223}" srcId="{E088166A-1A36-42CD-BFF8-D57C19ACCAA9}" destId="{CE765B8B-A0EB-43E2-80A7-E27026440903}" srcOrd="4" destOrd="0" parTransId="{459981DF-A7F2-4F80-8411-7B10F4F6344F}" sibTransId="{8E54D4F2-D6CC-4D60-8960-D5211D093E8D}"/>
    <dgm:cxn modelId="{8FB682DC-7016-468E-92F2-D2204DCFB325}" type="presOf" srcId="{E088166A-1A36-42CD-BFF8-D57C19ACCAA9}" destId="{85A52D18-7C77-4EB4-B5BE-E5CD5551878E}" srcOrd="0" destOrd="0" presId="urn:microsoft.com/office/officeart/2005/8/layout/default"/>
    <dgm:cxn modelId="{3AE8A766-7199-4702-A713-ECC68AB36DF1}" srcId="{E088166A-1A36-42CD-BFF8-D57C19ACCAA9}" destId="{03CD71B9-8A91-41A1-80B1-CCC5E8A9B03B}" srcOrd="2" destOrd="0" parTransId="{11471820-7EDE-48C2-AE52-8AC07E5D361D}" sibTransId="{A13F3502-0E93-4702-B137-400C4DBB74C3}"/>
    <dgm:cxn modelId="{1C235A52-2767-46DA-AB51-873E944A9354}" type="presOf" srcId="{0CAC99CB-47B8-4B17-93D0-86FF0B002D70}" destId="{CE96399E-240C-4D8B-8324-D6117E962F23}" srcOrd="0" destOrd="0" presId="urn:microsoft.com/office/officeart/2005/8/layout/default"/>
    <dgm:cxn modelId="{1E3D900C-6D3B-4DF4-9E43-BB7F884D9859}" type="presOf" srcId="{A91CE1DA-74C3-4D45-B33C-2119161BFC54}" destId="{4D7B49D1-EB4B-47CA-B1AB-F57B1B242986}" srcOrd="0" destOrd="0" presId="urn:microsoft.com/office/officeart/2005/8/layout/default"/>
    <dgm:cxn modelId="{B35CBCDB-1B96-4EDB-BA2D-6A21EEB78D39}" type="presOf" srcId="{4C38A817-E7AA-48FB-AC38-51F91D26EF3A}" destId="{48DEAF37-7928-4622-911E-A34408128552}" srcOrd="0" destOrd="0" presId="urn:microsoft.com/office/officeart/2005/8/layout/default"/>
    <dgm:cxn modelId="{7019E35F-6A25-4AE5-9F0A-52BA542410CC}" srcId="{E088166A-1A36-42CD-BFF8-D57C19ACCAA9}" destId="{0CAC99CB-47B8-4B17-93D0-86FF0B002D70}" srcOrd="3" destOrd="0" parTransId="{194C1B66-81BB-4BE8-97D5-1DCA17F79BD4}" sibTransId="{CF789B5B-BA28-4E1E-814F-E7406B31C9E2}"/>
    <dgm:cxn modelId="{15F40A8E-4FDA-4BEE-B69E-2E98E1900664}" type="presParOf" srcId="{85A52D18-7C77-4EB4-B5BE-E5CD5551878E}" destId="{4D7B49D1-EB4B-47CA-B1AB-F57B1B242986}" srcOrd="0" destOrd="0" presId="urn:microsoft.com/office/officeart/2005/8/layout/default"/>
    <dgm:cxn modelId="{9A44C3B4-93A4-4C4B-B0E3-C8F2D6EF632A}" type="presParOf" srcId="{85A52D18-7C77-4EB4-B5BE-E5CD5551878E}" destId="{FDC098F3-18EA-4E06-959C-C7A4D5B78A15}" srcOrd="1" destOrd="0" presId="urn:microsoft.com/office/officeart/2005/8/layout/default"/>
    <dgm:cxn modelId="{F3590FB0-DD13-49C3-9BB7-B4317D99164F}" type="presParOf" srcId="{85A52D18-7C77-4EB4-B5BE-E5CD5551878E}" destId="{48DEAF37-7928-4622-911E-A34408128552}" srcOrd="2" destOrd="0" presId="urn:microsoft.com/office/officeart/2005/8/layout/default"/>
    <dgm:cxn modelId="{691F407C-583C-4DBB-B7F1-B8BD0F519F9E}" type="presParOf" srcId="{85A52D18-7C77-4EB4-B5BE-E5CD5551878E}" destId="{BD5F42B1-E7C7-4FB7-855C-419F2229A15F}" srcOrd="3" destOrd="0" presId="urn:microsoft.com/office/officeart/2005/8/layout/default"/>
    <dgm:cxn modelId="{AEE3E1CC-36B2-4969-A229-0C2191F59A8D}" type="presParOf" srcId="{85A52D18-7C77-4EB4-B5BE-E5CD5551878E}" destId="{5F709DD3-BA08-498B-A6B1-50F981BE7BC5}" srcOrd="4" destOrd="0" presId="urn:microsoft.com/office/officeart/2005/8/layout/default"/>
    <dgm:cxn modelId="{DA4CB2F1-6937-4B69-B776-BBFD7FB9D888}" type="presParOf" srcId="{85A52D18-7C77-4EB4-B5BE-E5CD5551878E}" destId="{BFE059CD-BB8B-4F01-B0AC-67077877E3F4}" srcOrd="5" destOrd="0" presId="urn:microsoft.com/office/officeart/2005/8/layout/default"/>
    <dgm:cxn modelId="{CFB86F19-7415-4DED-A131-39A6B610B4DE}" type="presParOf" srcId="{85A52D18-7C77-4EB4-B5BE-E5CD5551878E}" destId="{CE96399E-240C-4D8B-8324-D6117E962F23}" srcOrd="6" destOrd="0" presId="urn:microsoft.com/office/officeart/2005/8/layout/default"/>
    <dgm:cxn modelId="{DA4DCBB9-0F6D-4826-876F-12AC1684F57E}" type="presParOf" srcId="{85A52D18-7C77-4EB4-B5BE-E5CD5551878E}" destId="{64BD0CD0-DF4B-47F0-8195-99D959277A8B}" srcOrd="7" destOrd="0" presId="urn:microsoft.com/office/officeart/2005/8/layout/default"/>
    <dgm:cxn modelId="{F26FBCAB-DC91-42E6-B9DB-C175E6821B94}" type="presParOf" srcId="{85A52D18-7C77-4EB4-B5BE-E5CD5551878E}" destId="{BBEE375F-D5D3-48F3-A5A1-F6F82A97DB3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7C13FB-01D9-48D9-BE6D-417FB513E9E7}"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s-MX"/>
        </a:p>
      </dgm:t>
    </dgm:pt>
    <dgm:pt modelId="{5AD70F1F-AD77-4D9F-BB9C-1CFBCF0B9E36}">
      <dgm:prSet phldrT="[Texto]" custT="1"/>
      <dgm:spPr/>
      <dgm:t>
        <a:bodyPr/>
        <a:lstStyle/>
        <a:p>
          <a:r>
            <a:rPr lang="es-MX" sz="1600" dirty="0" smtClean="0"/>
            <a:t>Línea </a:t>
          </a:r>
          <a:r>
            <a:rPr lang="es-MX" sz="1600" dirty="0" err="1" smtClean="0"/>
            <a:t>iliopectínea</a:t>
          </a:r>
          <a:endParaRPr lang="es-MX" sz="1600" dirty="0"/>
        </a:p>
      </dgm:t>
    </dgm:pt>
    <dgm:pt modelId="{C66E843C-44D7-4C9F-BC67-4A3D5C6EBEA7}" type="parTrans" cxnId="{FF902446-EC10-43D0-AE21-693FF76D55BC}">
      <dgm:prSet/>
      <dgm:spPr/>
      <dgm:t>
        <a:bodyPr/>
        <a:lstStyle/>
        <a:p>
          <a:endParaRPr lang="es-MX"/>
        </a:p>
      </dgm:t>
    </dgm:pt>
    <dgm:pt modelId="{69529553-C3C9-420B-A41D-764998080DFE}" type="sibTrans" cxnId="{FF902446-EC10-43D0-AE21-693FF76D55BC}">
      <dgm:prSet/>
      <dgm:spPr/>
      <dgm:t>
        <a:bodyPr/>
        <a:lstStyle/>
        <a:p>
          <a:endParaRPr lang="es-MX"/>
        </a:p>
      </dgm:t>
    </dgm:pt>
    <dgm:pt modelId="{4B693A58-96CA-4C3B-9B2A-9C88FD12DDC5}">
      <dgm:prSet phldrT="[Texto]" custT="1"/>
      <dgm:spPr/>
      <dgm:t>
        <a:bodyPr/>
        <a:lstStyle/>
        <a:p>
          <a:r>
            <a:rPr lang="es-MX" sz="1600" dirty="0" smtClean="0"/>
            <a:t>Línea </a:t>
          </a:r>
          <a:r>
            <a:rPr lang="es-MX" sz="1600" dirty="0" err="1" smtClean="0"/>
            <a:t>ilioisquiática</a:t>
          </a:r>
          <a:endParaRPr lang="es-MX" sz="1600" dirty="0"/>
        </a:p>
      </dgm:t>
    </dgm:pt>
    <dgm:pt modelId="{DD5F7949-7F33-4F45-8903-6A2E34D9A336}" type="parTrans" cxnId="{88211037-9F78-45CE-B0A7-E0AA4415E5EA}">
      <dgm:prSet/>
      <dgm:spPr/>
      <dgm:t>
        <a:bodyPr/>
        <a:lstStyle/>
        <a:p>
          <a:endParaRPr lang="es-MX"/>
        </a:p>
      </dgm:t>
    </dgm:pt>
    <dgm:pt modelId="{041DC4FF-5A31-4470-A1F3-A11892EB8EF9}" type="sibTrans" cxnId="{88211037-9F78-45CE-B0A7-E0AA4415E5EA}">
      <dgm:prSet/>
      <dgm:spPr/>
      <dgm:t>
        <a:bodyPr/>
        <a:lstStyle/>
        <a:p>
          <a:endParaRPr lang="es-MX"/>
        </a:p>
      </dgm:t>
    </dgm:pt>
    <dgm:pt modelId="{745C3660-6B22-4D1A-9CA2-65036AE1F604}">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MX" sz="1600" dirty="0" smtClean="0"/>
            <a:t>Techo acetabular.</a:t>
          </a:r>
          <a:endParaRPr lang="es-MX" sz="1600" dirty="0"/>
        </a:p>
      </dgm:t>
    </dgm:pt>
    <dgm:pt modelId="{9E803772-D920-49F3-8536-06FB9B432EAE}" type="parTrans" cxnId="{937ECB52-E123-488C-8978-5D0AFE8C2D67}">
      <dgm:prSet/>
      <dgm:spPr/>
      <dgm:t>
        <a:bodyPr/>
        <a:lstStyle/>
        <a:p>
          <a:endParaRPr lang="es-MX"/>
        </a:p>
      </dgm:t>
    </dgm:pt>
    <dgm:pt modelId="{CA4227CE-35A1-4F51-BB58-B7593BD54254}" type="sibTrans" cxnId="{937ECB52-E123-488C-8978-5D0AFE8C2D67}">
      <dgm:prSet/>
      <dgm:spPr/>
      <dgm:t>
        <a:bodyPr/>
        <a:lstStyle/>
        <a:p>
          <a:endParaRPr lang="es-MX"/>
        </a:p>
      </dgm:t>
    </dgm:pt>
    <dgm:pt modelId="{61C9E32A-F85A-45F3-B1D8-6B458F5BFACC}">
      <dgm:prSet custT="1"/>
      <dgm:spPr/>
      <dgm:t>
        <a:bodyPr/>
        <a:lstStyle/>
        <a:p>
          <a:r>
            <a:rPr lang="es-MX" sz="1600" dirty="0" smtClean="0"/>
            <a:t>marca de referencia de la columna acetabular anterior</a:t>
          </a:r>
          <a:endParaRPr lang="es-MX" sz="1600" dirty="0"/>
        </a:p>
      </dgm:t>
    </dgm:pt>
    <dgm:pt modelId="{6E3661F3-93E1-42E8-857B-207B14D40854}" type="parTrans" cxnId="{5BAB4EC8-C05C-486D-93AA-72EBE2FBA312}">
      <dgm:prSet/>
      <dgm:spPr/>
      <dgm:t>
        <a:bodyPr/>
        <a:lstStyle/>
        <a:p>
          <a:endParaRPr lang="es-MX"/>
        </a:p>
      </dgm:t>
    </dgm:pt>
    <dgm:pt modelId="{C9FA26E2-0DA7-4A2E-A7C3-F89F9787C106}" type="sibTrans" cxnId="{5BAB4EC8-C05C-486D-93AA-72EBE2FBA312}">
      <dgm:prSet/>
      <dgm:spPr/>
      <dgm:t>
        <a:bodyPr/>
        <a:lstStyle/>
        <a:p>
          <a:endParaRPr lang="es-MX"/>
        </a:p>
      </dgm:t>
    </dgm:pt>
    <dgm:pt modelId="{B773A296-3578-4550-A707-4FAC37E1ED19}">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MX" sz="1600" dirty="0" smtClean="0"/>
            <a:t>marca de referencia de la columna acetabular posterior.</a:t>
          </a:r>
          <a:endParaRPr lang="es-MX" sz="1600" dirty="0"/>
        </a:p>
      </dgm:t>
    </dgm:pt>
    <dgm:pt modelId="{DC5ADDA6-1A54-4C2A-BAEC-E90A13E2E4BF}" type="parTrans" cxnId="{AF5BEB4F-07AB-45B5-86CE-672BB5AFEFCB}">
      <dgm:prSet/>
      <dgm:spPr/>
      <dgm:t>
        <a:bodyPr/>
        <a:lstStyle/>
        <a:p>
          <a:endParaRPr lang="es-MX"/>
        </a:p>
      </dgm:t>
    </dgm:pt>
    <dgm:pt modelId="{39683B7E-DAB4-404D-B22E-C5EEB1290C89}" type="sibTrans" cxnId="{AF5BEB4F-07AB-45B5-86CE-672BB5AFEFCB}">
      <dgm:prSet/>
      <dgm:spPr/>
      <dgm:t>
        <a:bodyPr/>
        <a:lstStyle/>
        <a:p>
          <a:endParaRPr lang="es-MX"/>
        </a:p>
      </dgm:t>
    </dgm:pt>
    <dgm:pt modelId="{85C2BD2A-CD88-45A0-B3EC-10E4A7C7DF99}">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MX" sz="1600" dirty="0" smtClean="0"/>
            <a:t>Imagen en gota de lágrima de </a:t>
          </a:r>
          <a:r>
            <a:rPr lang="es-MX" sz="1600" dirty="0" err="1" smtClean="0"/>
            <a:t>Kohler</a:t>
          </a:r>
          <a:r>
            <a:rPr lang="es-MX" sz="1600" dirty="0" smtClean="0"/>
            <a:t> (o "U" radiográfica): </a:t>
          </a:r>
          <a:endParaRPr lang="es-MX" sz="1600" dirty="0"/>
        </a:p>
      </dgm:t>
    </dgm:pt>
    <dgm:pt modelId="{7C89B0A9-E250-4151-A6B8-0883FFA5CBDF}" type="parTrans" cxnId="{9ADEE1DC-340E-45DD-89C2-A5966EC43352}">
      <dgm:prSet/>
      <dgm:spPr/>
      <dgm:t>
        <a:bodyPr/>
        <a:lstStyle/>
        <a:p>
          <a:endParaRPr lang="es-MX"/>
        </a:p>
      </dgm:t>
    </dgm:pt>
    <dgm:pt modelId="{FC34904B-1D85-4E4B-B185-F1C795CCB153}" type="sibTrans" cxnId="{9ADEE1DC-340E-45DD-89C2-A5966EC43352}">
      <dgm:prSet/>
      <dgm:spPr/>
      <dgm:t>
        <a:bodyPr/>
        <a:lstStyle/>
        <a:p>
          <a:endParaRPr lang="es-MX"/>
        </a:p>
      </dgm:t>
    </dgm:pt>
    <dgm:pt modelId="{8745C2FC-FC48-4C29-81F9-8F602B1C3823}">
      <dgm:prSet custT="1"/>
      <dgm:spPr/>
      <dgm:t>
        <a:bodyPr/>
        <a:lstStyle/>
        <a:p>
          <a:r>
            <a:rPr lang="es-MX" sz="1600" dirty="0" smtClean="0"/>
            <a:t>se forma a partir de la porción medial del acetábulo y  de la porción anteroinferior de la lámina cuadrilátera.</a:t>
          </a:r>
          <a:endParaRPr lang="es-MX" sz="1600" dirty="0"/>
        </a:p>
      </dgm:t>
    </dgm:pt>
    <dgm:pt modelId="{DDE489BA-D18D-407D-9CBB-8F32E420D9E9}" type="parTrans" cxnId="{9DF71C39-B89F-40C0-9FED-8FDD206F47F2}">
      <dgm:prSet/>
      <dgm:spPr/>
      <dgm:t>
        <a:bodyPr/>
        <a:lstStyle/>
        <a:p>
          <a:endParaRPr lang="es-MX"/>
        </a:p>
      </dgm:t>
    </dgm:pt>
    <dgm:pt modelId="{896ACBF7-29C2-44E5-97F2-4DCDD8374D73}" type="sibTrans" cxnId="{9DF71C39-B89F-40C0-9FED-8FDD206F47F2}">
      <dgm:prSet/>
      <dgm:spPr/>
      <dgm:t>
        <a:bodyPr/>
        <a:lstStyle/>
        <a:p>
          <a:endParaRPr lang="es-MX"/>
        </a:p>
      </dgm:t>
    </dgm:pt>
    <dgm:pt modelId="{40A784C3-A41B-47E5-9949-CF9D50CBA5FA}">
      <dgm:prSet custT="1"/>
      <dgm:spPr/>
      <dgm:t>
        <a:bodyPr/>
        <a:lstStyle/>
        <a:p>
          <a:r>
            <a:rPr lang="es-MX" sz="1600" dirty="0" smtClean="0"/>
            <a:t>Borde acetabular anterior</a:t>
          </a:r>
          <a:endParaRPr lang="es-MX" sz="1600" dirty="0"/>
        </a:p>
      </dgm:t>
    </dgm:pt>
    <dgm:pt modelId="{FD963510-14B8-4E6D-B2E1-2A065572C726}" type="parTrans" cxnId="{6259A0F0-7493-4CCF-8F63-C3EB97AEC6AE}">
      <dgm:prSet/>
      <dgm:spPr/>
      <dgm:t>
        <a:bodyPr/>
        <a:lstStyle/>
        <a:p>
          <a:endParaRPr lang="es-MX"/>
        </a:p>
      </dgm:t>
    </dgm:pt>
    <dgm:pt modelId="{46DD68C3-8E8C-4E5E-8599-50A7C767D0B7}" type="sibTrans" cxnId="{6259A0F0-7493-4CCF-8F63-C3EB97AEC6AE}">
      <dgm:prSet/>
      <dgm:spPr/>
      <dgm:t>
        <a:bodyPr/>
        <a:lstStyle/>
        <a:p>
          <a:endParaRPr lang="es-MX"/>
        </a:p>
      </dgm:t>
    </dgm:pt>
    <dgm:pt modelId="{AB6B46B8-F34F-47D6-B5E8-EC4697A628E3}">
      <dgm:prSet custT="1"/>
      <dgm:spPr/>
      <dgm:t>
        <a:bodyPr/>
        <a:lstStyle/>
        <a:p>
          <a:r>
            <a:rPr lang="es-MX" sz="1600" dirty="0" smtClean="0"/>
            <a:t>Borde acetabular. posterior</a:t>
          </a:r>
          <a:endParaRPr lang="es-MX" sz="1600" dirty="0"/>
        </a:p>
      </dgm:t>
    </dgm:pt>
    <dgm:pt modelId="{10C65C13-29CE-45D5-A79B-DE4DC761B858}" type="parTrans" cxnId="{F911FACD-6CD3-47BE-B2CC-5DF047E8EC7A}">
      <dgm:prSet/>
      <dgm:spPr/>
      <dgm:t>
        <a:bodyPr/>
        <a:lstStyle/>
        <a:p>
          <a:endParaRPr lang="es-MX"/>
        </a:p>
      </dgm:t>
    </dgm:pt>
    <dgm:pt modelId="{56E1DB62-72C3-4955-B377-B9F4FCC9B701}" type="sibTrans" cxnId="{F911FACD-6CD3-47BE-B2CC-5DF047E8EC7A}">
      <dgm:prSet/>
      <dgm:spPr/>
      <dgm:t>
        <a:bodyPr/>
        <a:lstStyle/>
        <a:p>
          <a:endParaRPr lang="es-MX"/>
        </a:p>
      </dgm:t>
    </dgm:pt>
    <dgm:pt modelId="{469E720A-347A-415F-980A-923CA1DF1AB1}" type="pres">
      <dgm:prSet presAssocID="{927C13FB-01D9-48D9-BE6D-417FB513E9E7}" presName="linear" presStyleCnt="0">
        <dgm:presLayoutVars>
          <dgm:dir/>
          <dgm:animLvl val="lvl"/>
          <dgm:resizeHandles val="exact"/>
        </dgm:presLayoutVars>
      </dgm:prSet>
      <dgm:spPr/>
      <dgm:t>
        <a:bodyPr/>
        <a:lstStyle/>
        <a:p>
          <a:endParaRPr lang="es-MX"/>
        </a:p>
      </dgm:t>
    </dgm:pt>
    <dgm:pt modelId="{BC64962C-5E15-4924-B1ED-677AFD9B6C07}" type="pres">
      <dgm:prSet presAssocID="{5AD70F1F-AD77-4D9F-BB9C-1CFBCF0B9E36}" presName="parentLin" presStyleCnt="0"/>
      <dgm:spPr/>
    </dgm:pt>
    <dgm:pt modelId="{BD0EA178-1DA0-4795-8D68-278D1140A468}" type="pres">
      <dgm:prSet presAssocID="{5AD70F1F-AD77-4D9F-BB9C-1CFBCF0B9E36}" presName="parentLeftMargin" presStyleLbl="node1" presStyleIdx="0" presStyleCnt="6"/>
      <dgm:spPr/>
      <dgm:t>
        <a:bodyPr/>
        <a:lstStyle/>
        <a:p>
          <a:endParaRPr lang="es-MX"/>
        </a:p>
      </dgm:t>
    </dgm:pt>
    <dgm:pt modelId="{2DB6E34C-8478-4027-B014-0502BF277F86}" type="pres">
      <dgm:prSet presAssocID="{5AD70F1F-AD77-4D9F-BB9C-1CFBCF0B9E36}" presName="parentText" presStyleLbl="node1" presStyleIdx="0" presStyleCnt="6">
        <dgm:presLayoutVars>
          <dgm:chMax val="0"/>
          <dgm:bulletEnabled val="1"/>
        </dgm:presLayoutVars>
      </dgm:prSet>
      <dgm:spPr/>
      <dgm:t>
        <a:bodyPr/>
        <a:lstStyle/>
        <a:p>
          <a:endParaRPr lang="es-MX"/>
        </a:p>
      </dgm:t>
    </dgm:pt>
    <dgm:pt modelId="{A7C86490-6757-4ECD-A294-3570C411AD3B}" type="pres">
      <dgm:prSet presAssocID="{5AD70F1F-AD77-4D9F-BB9C-1CFBCF0B9E36}" presName="negativeSpace" presStyleCnt="0"/>
      <dgm:spPr/>
    </dgm:pt>
    <dgm:pt modelId="{9EC0EDD3-5540-4BDD-A49C-D45BD9199FEF}" type="pres">
      <dgm:prSet presAssocID="{5AD70F1F-AD77-4D9F-BB9C-1CFBCF0B9E36}" presName="childText" presStyleLbl="conFgAcc1" presStyleIdx="0" presStyleCnt="6">
        <dgm:presLayoutVars>
          <dgm:bulletEnabled val="1"/>
        </dgm:presLayoutVars>
      </dgm:prSet>
      <dgm:spPr/>
      <dgm:t>
        <a:bodyPr/>
        <a:lstStyle/>
        <a:p>
          <a:endParaRPr lang="es-MX"/>
        </a:p>
      </dgm:t>
    </dgm:pt>
    <dgm:pt modelId="{93EC6760-70A7-4FE0-B718-D16F7E945E0C}" type="pres">
      <dgm:prSet presAssocID="{69529553-C3C9-420B-A41D-764998080DFE}" presName="spaceBetweenRectangles" presStyleCnt="0"/>
      <dgm:spPr/>
    </dgm:pt>
    <dgm:pt modelId="{F097EED7-4438-4CB1-9717-C55F12C74A1E}" type="pres">
      <dgm:prSet presAssocID="{4B693A58-96CA-4C3B-9B2A-9C88FD12DDC5}" presName="parentLin" presStyleCnt="0"/>
      <dgm:spPr/>
    </dgm:pt>
    <dgm:pt modelId="{0A3B6613-6CAA-4A88-BCDB-8EE758A5D89C}" type="pres">
      <dgm:prSet presAssocID="{4B693A58-96CA-4C3B-9B2A-9C88FD12DDC5}" presName="parentLeftMargin" presStyleLbl="node1" presStyleIdx="0" presStyleCnt="6"/>
      <dgm:spPr/>
      <dgm:t>
        <a:bodyPr/>
        <a:lstStyle/>
        <a:p>
          <a:endParaRPr lang="es-MX"/>
        </a:p>
      </dgm:t>
    </dgm:pt>
    <dgm:pt modelId="{707C834A-DCC6-43FB-AD73-B2842E3B2416}" type="pres">
      <dgm:prSet presAssocID="{4B693A58-96CA-4C3B-9B2A-9C88FD12DDC5}" presName="parentText" presStyleLbl="node1" presStyleIdx="1" presStyleCnt="6">
        <dgm:presLayoutVars>
          <dgm:chMax val="0"/>
          <dgm:bulletEnabled val="1"/>
        </dgm:presLayoutVars>
      </dgm:prSet>
      <dgm:spPr/>
      <dgm:t>
        <a:bodyPr/>
        <a:lstStyle/>
        <a:p>
          <a:endParaRPr lang="es-MX"/>
        </a:p>
      </dgm:t>
    </dgm:pt>
    <dgm:pt modelId="{C28E85E8-600E-4D82-B5A5-009B0D055314}" type="pres">
      <dgm:prSet presAssocID="{4B693A58-96CA-4C3B-9B2A-9C88FD12DDC5}" presName="negativeSpace" presStyleCnt="0"/>
      <dgm:spPr/>
    </dgm:pt>
    <dgm:pt modelId="{7D8F534A-956B-4A07-846E-5A74E322D8A8}" type="pres">
      <dgm:prSet presAssocID="{4B693A58-96CA-4C3B-9B2A-9C88FD12DDC5}" presName="childText" presStyleLbl="conFgAcc1" presStyleIdx="1" presStyleCnt="6">
        <dgm:presLayoutVars>
          <dgm:bulletEnabled val="1"/>
        </dgm:presLayoutVars>
      </dgm:prSet>
      <dgm:spPr/>
      <dgm:t>
        <a:bodyPr/>
        <a:lstStyle/>
        <a:p>
          <a:endParaRPr lang="es-MX"/>
        </a:p>
      </dgm:t>
    </dgm:pt>
    <dgm:pt modelId="{7243C4AA-74EE-4483-B5C1-AD5B0270FDBC}" type="pres">
      <dgm:prSet presAssocID="{041DC4FF-5A31-4470-A1F3-A11892EB8EF9}" presName="spaceBetweenRectangles" presStyleCnt="0"/>
      <dgm:spPr/>
    </dgm:pt>
    <dgm:pt modelId="{5A7D92B3-8D08-40F6-901E-EFAC70B6AFD8}" type="pres">
      <dgm:prSet presAssocID="{745C3660-6B22-4D1A-9CA2-65036AE1F604}" presName="parentLin" presStyleCnt="0"/>
      <dgm:spPr/>
    </dgm:pt>
    <dgm:pt modelId="{DD9B9D70-A086-4BA4-9118-5EF158774127}" type="pres">
      <dgm:prSet presAssocID="{745C3660-6B22-4D1A-9CA2-65036AE1F604}" presName="parentLeftMargin" presStyleLbl="node1" presStyleIdx="1" presStyleCnt="6"/>
      <dgm:spPr/>
      <dgm:t>
        <a:bodyPr/>
        <a:lstStyle/>
        <a:p>
          <a:endParaRPr lang="es-MX"/>
        </a:p>
      </dgm:t>
    </dgm:pt>
    <dgm:pt modelId="{949925AC-9541-4191-B711-3DD1E632D1CC}" type="pres">
      <dgm:prSet presAssocID="{745C3660-6B22-4D1A-9CA2-65036AE1F604}" presName="parentText" presStyleLbl="node1" presStyleIdx="2" presStyleCnt="6">
        <dgm:presLayoutVars>
          <dgm:chMax val="0"/>
          <dgm:bulletEnabled val="1"/>
        </dgm:presLayoutVars>
      </dgm:prSet>
      <dgm:spPr/>
      <dgm:t>
        <a:bodyPr/>
        <a:lstStyle/>
        <a:p>
          <a:endParaRPr lang="es-MX"/>
        </a:p>
      </dgm:t>
    </dgm:pt>
    <dgm:pt modelId="{4E43F3AA-FCA5-41B3-B881-3ED6E664CC57}" type="pres">
      <dgm:prSet presAssocID="{745C3660-6B22-4D1A-9CA2-65036AE1F604}" presName="negativeSpace" presStyleCnt="0"/>
      <dgm:spPr/>
    </dgm:pt>
    <dgm:pt modelId="{937B0397-3072-400F-B9B5-D8CB8FAD37AC}" type="pres">
      <dgm:prSet presAssocID="{745C3660-6B22-4D1A-9CA2-65036AE1F604}" presName="childText" presStyleLbl="conFgAcc1" presStyleIdx="2" presStyleCnt="6">
        <dgm:presLayoutVars>
          <dgm:bulletEnabled val="1"/>
        </dgm:presLayoutVars>
      </dgm:prSet>
      <dgm:spPr/>
    </dgm:pt>
    <dgm:pt modelId="{5ABD55BE-512A-4CE0-A7DA-93A850212803}" type="pres">
      <dgm:prSet presAssocID="{CA4227CE-35A1-4F51-BB58-B7593BD54254}" presName="spaceBetweenRectangles" presStyleCnt="0"/>
      <dgm:spPr/>
    </dgm:pt>
    <dgm:pt modelId="{52485108-CEB2-4D77-8589-6E6949CADC2A}" type="pres">
      <dgm:prSet presAssocID="{85C2BD2A-CD88-45A0-B3EC-10E4A7C7DF99}" presName="parentLin" presStyleCnt="0"/>
      <dgm:spPr/>
    </dgm:pt>
    <dgm:pt modelId="{38164A2D-9036-4EEE-B3EB-E02AD284ACB1}" type="pres">
      <dgm:prSet presAssocID="{85C2BD2A-CD88-45A0-B3EC-10E4A7C7DF99}" presName="parentLeftMargin" presStyleLbl="node1" presStyleIdx="2" presStyleCnt="6"/>
      <dgm:spPr/>
      <dgm:t>
        <a:bodyPr/>
        <a:lstStyle/>
        <a:p>
          <a:endParaRPr lang="es-MX"/>
        </a:p>
      </dgm:t>
    </dgm:pt>
    <dgm:pt modelId="{D8557554-293D-410E-8CFA-B94BB25700AC}" type="pres">
      <dgm:prSet presAssocID="{85C2BD2A-CD88-45A0-B3EC-10E4A7C7DF99}" presName="parentText" presStyleLbl="node1" presStyleIdx="3" presStyleCnt="6">
        <dgm:presLayoutVars>
          <dgm:chMax val="0"/>
          <dgm:bulletEnabled val="1"/>
        </dgm:presLayoutVars>
      </dgm:prSet>
      <dgm:spPr/>
      <dgm:t>
        <a:bodyPr/>
        <a:lstStyle/>
        <a:p>
          <a:endParaRPr lang="es-MX"/>
        </a:p>
      </dgm:t>
    </dgm:pt>
    <dgm:pt modelId="{56C8F713-79E5-429C-AEB2-610E3D5726E2}" type="pres">
      <dgm:prSet presAssocID="{85C2BD2A-CD88-45A0-B3EC-10E4A7C7DF99}" presName="negativeSpace" presStyleCnt="0"/>
      <dgm:spPr/>
    </dgm:pt>
    <dgm:pt modelId="{24CD7976-C5F2-451E-ADA3-C55D6ADB7123}" type="pres">
      <dgm:prSet presAssocID="{85C2BD2A-CD88-45A0-B3EC-10E4A7C7DF99}" presName="childText" presStyleLbl="conFgAcc1" presStyleIdx="3" presStyleCnt="6">
        <dgm:presLayoutVars>
          <dgm:bulletEnabled val="1"/>
        </dgm:presLayoutVars>
      </dgm:prSet>
      <dgm:spPr/>
      <dgm:t>
        <a:bodyPr/>
        <a:lstStyle/>
        <a:p>
          <a:endParaRPr lang="es-MX"/>
        </a:p>
      </dgm:t>
    </dgm:pt>
    <dgm:pt modelId="{053ECA5D-769F-45F1-9166-F776889C566D}" type="pres">
      <dgm:prSet presAssocID="{FC34904B-1D85-4E4B-B185-F1C795CCB153}" presName="spaceBetweenRectangles" presStyleCnt="0"/>
      <dgm:spPr/>
    </dgm:pt>
    <dgm:pt modelId="{1B066D20-2050-4A03-A2FC-1E0ED6C32EBA}" type="pres">
      <dgm:prSet presAssocID="{40A784C3-A41B-47E5-9949-CF9D50CBA5FA}" presName="parentLin" presStyleCnt="0"/>
      <dgm:spPr/>
    </dgm:pt>
    <dgm:pt modelId="{51A38B60-882E-4240-9E0B-719CAD859C66}" type="pres">
      <dgm:prSet presAssocID="{40A784C3-A41B-47E5-9949-CF9D50CBA5FA}" presName="parentLeftMargin" presStyleLbl="node1" presStyleIdx="3" presStyleCnt="6"/>
      <dgm:spPr/>
      <dgm:t>
        <a:bodyPr/>
        <a:lstStyle/>
        <a:p>
          <a:endParaRPr lang="es-MX"/>
        </a:p>
      </dgm:t>
    </dgm:pt>
    <dgm:pt modelId="{A871E55C-0296-4009-9577-D15514599808}" type="pres">
      <dgm:prSet presAssocID="{40A784C3-A41B-47E5-9949-CF9D50CBA5FA}" presName="parentText" presStyleLbl="node1" presStyleIdx="4" presStyleCnt="6">
        <dgm:presLayoutVars>
          <dgm:chMax val="0"/>
          <dgm:bulletEnabled val="1"/>
        </dgm:presLayoutVars>
      </dgm:prSet>
      <dgm:spPr/>
      <dgm:t>
        <a:bodyPr/>
        <a:lstStyle/>
        <a:p>
          <a:endParaRPr lang="es-MX"/>
        </a:p>
      </dgm:t>
    </dgm:pt>
    <dgm:pt modelId="{D796EC8A-5D40-49E3-8717-1AE5E801AAF7}" type="pres">
      <dgm:prSet presAssocID="{40A784C3-A41B-47E5-9949-CF9D50CBA5FA}" presName="negativeSpace" presStyleCnt="0"/>
      <dgm:spPr/>
    </dgm:pt>
    <dgm:pt modelId="{15773753-455C-4FEC-8D9D-09AC5F8D6ADA}" type="pres">
      <dgm:prSet presAssocID="{40A784C3-A41B-47E5-9949-CF9D50CBA5FA}" presName="childText" presStyleLbl="conFgAcc1" presStyleIdx="4" presStyleCnt="6">
        <dgm:presLayoutVars>
          <dgm:bulletEnabled val="1"/>
        </dgm:presLayoutVars>
      </dgm:prSet>
      <dgm:spPr/>
    </dgm:pt>
    <dgm:pt modelId="{EDCBEB9E-5FB0-47AA-858A-85998E05A22C}" type="pres">
      <dgm:prSet presAssocID="{46DD68C3-8E8C-4E5E-8599-50A7C767D0B7}" presName="spaceBetweenRectangles" presStyleCnt="0"/>
      <dgm:spPr/>
    </dgm:pt>
    <dgm:pt modelId="{6AA4E5DE-6CD6-48B3-A842-516E0CE58FB2}" type="pres">
      <dgm:prSet presAssocID="{AB6B46B8-F34F-47D6-B5E8-EC4697A628E3}" presName="parentLin" presStyleCnt="0"/>
      <dgm:spPr/>
    </dgm:pt>
    <dgm:pt modelId="{A97EB88C-17BA-4348-B93A-55D9FA8FCE72}" type="pres">
      <dgm:prSet presAssocID="{AB6B46B8-F34F-47D6-B5E8-EC4697A628E3}" presName="parentLeftMargin" presStyleLbl="node1" presStyleIdx="4" presStyleCnt="6"/>
      <dgm:spPr/>
      <dgm:t>
        <a:bodyPr/>
        <a:lstStyle/>
        <a:p>
          <a:endParaRPr lang="es-MX"/>
        </a:p>
      </dgm:t>
    </dgm:pt>
    <dgm:pt modelId="{5982DCF4-57F1-423C-9BED-8E4DBD2E849B}" type="pres">
      <dgm:prSet presAssocID="{AB6B46B8-F34F-47D6-B5E8-EC4697A628E3}" presName="parentText" presStyleLbl="node1" presStyleIdx="5" presStyleCnt="6">
        <dgm:presLayoutVars>
          <dgm:chMax val="0"/>
          <dgm:bulletEnabled val="1"/>
        </dgm:presLayoutVars>
      </dgm:prSet>
      <dgm:spPr/>
      <dgm:t>
        <a:bodyPr/>
        <a:lstStyle/>
        <a:p>
          <a:endParaRPr lang="es-MX"/>
        </a:p>
      </dgm:t>
    </dgm:pt>
    <dgm:pt modelId="{E43C089A-89FA-4EBE-8C94-2E514F3114F5}" type="pres">
      <dgm:prSet presAssocID="{AB6B46B8-F34F-47D6-B5E8-EC4697A628E3}" presName="negativeSpace" presStyleCnt="0"/>
      <dgm:spPr/>
    </dgm:pt>
    <dgm:pt modelId="{5064FB37-C784-4486-BB20-DCD583A99C29}" type="pres">
      <dgm:prSet presAssocID="{AB6B46B8-F34F-47D6-B5E8-EC4697A628E3}" presName="childText" presStyleLbl="conFgAcc1" presStyleIdx="5" presStyleCnt="6">
        <dgm:presLayoutVars>
          <dgm:bulletEnabled val="1"/>
        </dgm:presLayoutVars>
      </dgm:prSet>
      <dgm:spPr/>
    </dgm:pt>
  </dgm:ptLst>
  <dgm:cxnLst>
    <dgm:cxn modelId="{F5E0876C-585B-4EE7-8D7F-D4A53A33F348}" type="presOf" srcId="{927C13FB-01D9-48D9-BE6D-417FB513E9E7}" destId="{469E720A-347A-415F-980A-923CA1DF1AB1}" srcOrd="0" destOrd="0" presId="urn:microsoft.com/office/officeart/2005/8/layout/list1"/>
    <dgm:cxn modelId="{B8EA49DC-E627-4EFC-9A0C-98A85998954A}" type="presOf" srcId="{AB6B46B8-F34F-47D6-B5E8-EC4697A628E3}" destId="{A97EB88C-17BA-4348-B93A-55D9FA8FCE72}" srcOrd="0" destOrd="0" presId="urn:microsoft.com/office/officeart/2005/8/layout/list1"/>
    <dgm:cxn modelId="{9C653B9B-69F6-4ED6-80AF-89FE8554663D}" type="presOf" srcId="{B773A296-3578-4550-A707-4FAC37E1ED19}" destId="{7D8F534A-956B-4A07-846E-5A74E322D8A8}" srcOrd="0" destOrd="0" presId="urn:microsoft.com/office/officeart/2005/8/layout/list1"/>
    <dgm:cxn modelId="{9ADEE1DC-340E-45DD-89C2-A5966EC43352}" srcId="{927C13FB-01D9-48D9-BE6D-417FB513E9E7}" destId="{85C2BD2A-CD88-45A0-B3EC-10E4A7C7DF99}" srcOrd="3" destOrd="0" parTransId="{7C89B0A9-E250-4151-A6B8-0883FFA5CBDF}" sibTransId="{FC34904B-1D85-4E4B-B185-F1C795CCB153}"/>
    <dgm:cxn modelId="{79F78544-4315-4DD6-A6C3-27D79FACF453}" type="presOf" srcId="{4B693A58-96CA-4C3B-9B2A-9C88FD12DDC5}" destId="{707C834A-DCC6-43FB-AD73-B2842E3B2416}" srcOrd="1" destOrd="0" presId="urn:microsoft.com/office/officeart/2005/8/layout/list1"/>
    <dgm:cxn modelId="{88211037-9F78-45CE-B0A7-E0AA4415E5EA}" srcId="{927C13FB-01D9-48D9-BE6D-417FB513E9E7}" destId="{4B693A58-96CA-4C3B-9B2A-9C88FD12DDC5}" srcOrd="1" destOrd="0" parTransId="{DD5F7949-7F33-4F45-8903-6A2E34D9A336}" sibTransId="{041DC4FF-5A31-4470-A1F3-A11892EB8EF9}"/>
    <dgm:cxn modelId="{F911FACD-6CD3-47BE-B2CC-5DF047E8EC7A}" srcId="{927C13FB-01D9-48D9-BE6D-417FB513E9E7}" destId="{AB6B46B8-F34F-47D6-B5E8-EC4697A628E3}" srcOrd="5" destOrd="0" parTransId="{10C65C13-29CE-45D5-A79B-DE4DC761B858}" sibTransId="{56E1DB62-72C3-4955-B377-B9F4FCC9B701}"/>
    <dgm:cxn modelId="{9DF71C39-B89F-40C0-9FED-8FDD206F47F2}" srcId="{85C2BD2A-CD88-45A0-B3EC-10E4A7C7DF99}" destId="{8745C2FC-FC48-4C29-81F9-8F602B1C3823}" srcOrd="0" destOrd="0" parTransId="{DDE489BA-D18D-407D-9CBB-8F32E420D9E9}" sibTransId="{896ACBF7-29C2-44E5-97F2-4DCDD8374D73}"/>
    <dgm:cxn modelId="{AF5BEB4F-07AB-45B5-86CE-672BB5AFEFCB}" srcId="{4B693A58-96CA-4C3B-9B2A-9C88FD12DDC5}" destId="{B773A296-3578-4550-A707-4FAC37E1ED19}" srcOrd="0" destOrd="0" parTransId="{DC5ADDA6-1A54-4C2A-BAEC-E90A13E2E4BF}" sibTransId="{39683B7E-DAB4-404D-B22E-C5EEB1290C89}"/>
    <dgm:cxn modelId="{FF902446-EC10-43D0-AE21-693FF76D55BC}" srcId="{927C13FB-01D9-48D9-BE6D-417FB513E9E7}" destId="{5AD70F1F-AD77-4D9F-BB9C-1CFBCF0B9E36}" srcOrd="0" destOrd="0" parTransId="{C66E843C-44D7-4C9F-BC67-4A3D5C6EBEA7}" sibTransId="{69529553-C3C9-420B-A41D-764998080DFE}"/>
    <dgm:cxn modelId="{E481D330-81DD-400B-A968-CE03C39CFF0C}" type="presOf" srcId="{8745C2FC-FC48-4C29-81F9-8F602B1C3823}" destId="{24CD7976-C5F2-451E-ADA3-C55D6ADB7123}" srcOrd="0" destOrd="0" presId="urn:microsoft.com/office/officeart/2005/8/layout/list1"/>
    <dgm:cxn modelId="{3315B54E-9A19-42A3-881F-3757CC7231BD}" type="presOf" srcId="{61C9E32A-F85A-45F3-B1D8-6B458F5BFACC}" destId="{9EC0EDD3-5540-4BDD-A49C-D45BD9199FEF}" srcOrd="0" destOrd="0" presId="urn:microsoft.com/office/officeart/2005/8/layout/list1"/>
    <dgm:cxn modelId="{FF0A73B5-7CFE-4A1B-9F59-B24760F1B86B}" type="presOf" srcId="{5AD70F1F-AD77-4D9F-BB9C-1CFBCF0B9E36}" destId="{2DB6E34C-8478-4027-B014-0502BF277F86}" srcOrd="1" destOrd="0" presId="urn:microsoft.com/office/officeart/2005/8/layout/list1"/>
    <dgm:cxn modelId="{094B6013-9874-48F8-967E-E191CB4A0C65}" type="presOf" srcId="{5AD70F1F-AD77-4D9F-BB9C-1CFBCF0B9E36}" destId="{BD0EA178-1DA0-4795-8D68-278D1140A468}" srcOrd="0" destOrd="0" presId="urn:microsoft.com/office/officeart/2005/8/layout/list1"/>
    <dgm:cxn modelId="{F33DA90C-AA00-4438-9D42-1ECD56D55213}" type="presOf" srcId="{40A784C3-A41B-47E5-9949-CF9D50CBA5FA}" destId="{51A38B60-882E-4240-9E0B-719CAD859C66}" srcOrd="0" destOrd="0" presId="urn:microsoft.com/office/officeart/2005/8/layout/list1"/>
    <dgm:cxn modelId="{5BAB4EC8-C05C-486D-93AA-72EBE2FBA312}" srcId="{5AD70F1F-AD77-4D9F-BB9C-1CFBCF0B9E36}" destId="{61C9E32A-F85A-45F3-B1D8-6B458F5BFACC}" srcOrd="0" destOrd="0" parTransId="{6E3661F3-93E1-42E8-857B-207B14D40854}" sibTransId="{C9FA26E2-0DA7-4A2E-A7C3-F89F9787C106}"/>
    <dgm:cxn modelId="{937ECB52-E123-488C-8978-5D0AFE8C2D67}" srcId="{927C13FB-01D9-48D9-BE6D-417FB513E9E7}" destId="{745C3660-6B22-4D1A-9CA2-65036AE1F604}" srcOrd="2" destOrd="0" parTransId="{9E803772-D920-49F3-8536-06FB9B432EAE}" sibTransId="{CA4227CE-35A1-4F51-BB58-B7593BD54254}"/>
    <dgm:cxn modelId="{FA7FA371-482B-4D24-800B-326FF1377695}" type="presOf" srcId="{745C3660-6B22-4D1A-9CA2-65036AE1F604}" destId="{DD9B9D70-A086-4BA4-9118-5EF158774127}" srcOrd="0" destOrd="0" presId="urn:microsoft.com/office/officeart/2005/8/layout/list1"/>
    <dgm:cxn modelId="{A4904156-9E77-4010-AC7F-3730474B33E5}" type="presOf" srcId="{40A784C3-A41B-47E5-9949-CF9D50CBA5FA}" destId="{A871E55C-0296-4009-9577-D15514599808}" srcOrd="1" destOrd="0" presId="urn:microsoft.com/office/officeart/2005/8/layout/list1"/>
    <dgm:cxn modelId="{F4CD0866-6EE1-4ED8-845C-243F196BF451}" type="presOf" srcId="{745C3660-6B22-4D1A-9CA2-65036AE1F604}" destId="{949925AC-9541-4191-B711-3DD1E632D1CC}" srcOrd="1" destOrd="0" presId="urn:microsoft.com/office/officeart/2005/8/layout/list1"/>
    <dgm:cxn modelId="{429ED113-E91F-438D-8E70-40C42B8B9FD5}" type="presOf" srcId="{4B693A58-96CA-4C3B-9B2A-9C88FD12DDC5}" destId="{0A3B6613-6CAA-4A88-BCDB-8EE758A5D89C}" srcOrd="0" destOrd="0" presId="urn:microsoft.com/office/officeart/2005/8/layout/list1"/>
    <dgm:cxn modelId="{BE1F35F5-531F-400D-9452-651130485A10}" type="presOf" srcId="{85C2BD2A-CD88-45A0-B3EC-10E4A7C7DF99}" destId="{D8557554-293D-410E-8CFA-B94BB25700AC}" srcOrd="1" destOrd="0" presId="urn:microsoft.com/office/officeart/2005/8/layout/list1"/>
    <dgm:cxn modelId="{6259A0F0-7493-4CCF-8F63-C3EB97AEC6AE}" srcId="{927C13FB-01D9-48D9-BE6D-417FB513E9E7}" destId="{40A784C3-A41B-47E5-9949-CF9D50CBA5FA}" srcOrd="4" destOrd="0" parTransId="{FD963510-14B8-4E6D-B2E1-2A065572C726}" sibTransId="{46DD68C3-8E8C-4E5E-8599-50A7C767D0B7}"/>
    <dgm:cxn modelId="{63BE2FE5-889C-4323-B118-55D0A3912625}" type="presOf" srcId="{85C2BD2A-CD88-45A0-B3EC-10E4A7C7DF99}" destId="{38164A2D-9036-4EEE-B3EB-E02AD284ACB1}" srcOrd="0" destOrd="0" presId="urn:microsoft.com/office/officeart/2005/8/layout/list1"/>
    <dgm:cxn modelId="{B2D9EF22-D571-425F-A00E-82F2E021D565}" type="presOf" srcId="{AB6B46B8-F34F-47D6-B5E8-EC4697A628E3}" destId="{5982DCF4-57F1-423C-9BED-8E4DBD2E849B}" srcOrd="1" destOrd="0" presId="urn:microsoft.com/office/officeart/2005/8/layout/list1"/>
    <dgm:cxn modelId="{771990A4-C8A7-4B61-944A-2A1E242FB5A3}" type="presParOf" srcId="{469E720A-347A-415F-980A-923CA1DF1AB1}" destId="{BC64962C-5E15-4924-B1ED-677AFD9B6C07}" srcOrd="0" destOrd="0" presId="urn:microsoft.com/office/officeart/2005/8/layout/list1"/>
    <dgm:cxn modelId="{5C1C9C97-2D96-4677-8519-B2B457A3D03C}" type="presParOf" srcId="{BC64962C-5E15-4924-B1ED-677AFD9B6C07}" destId="{BD0EA178-1DA0-4795-8D68-278D1140A468}" srcOrd="0" destOrd="0" presId="urn:microsoft.com/office/officeart/2005/8/layout/list1"/>
    <dgm:cxn modelId="{65825242-550A-4DC3-95C1-DA39AF29197A}" type="presParOf" srcId="{BC64962C-5E15-4924-B1ED-677AFD9B6C07}" destId="{2DB6E34C-8478-4027-B014-0502BF277F86}" srcOrd="1" destOrd="0" presId="urn:microsoft.com/office/officeart/2005/8/layout/list1"/>
    <dgm:cxn modelId="{CC58DD4E-4BCA-41AC-A764-7F4AC9AD4A2E}" type="presParOf" srcId="{469E720A-347A-415F-980A-923CA1DF1AB1}" destId="{A7C86490-6757-4ECD-A294-3570C411AD3B}" srcOrd="1" destOrd="0" presId="urn:microsoft.com/office/officeart/2005/8/layout/list1"/>
    <dgm:cxn modelId="{11E249B1-2257-4EED-9979-E41D71007B46}" type="presParOf" srcId="{469E720A-347A-415F-980A-923CA1DF1AB1}" destId="{9EC0EDD3-5540-4BDD-A49C-D45BD9199FEF}" srcOrd="2" destOrd="0" presId="urn:microsoft.com/office/officeart/2005/8/layout/list1"/>
    <dgm:cxn modelId="{BFB38B95-02BB-41BC-B31A-8F83BD1A0F7D}" type="presParOf" srcId="{469E720A-347A-415F-980A-923CA1DF1AB1}" destId="{93EC6760-70A7-4FE0-B718-D16F7E945E0C}" srcOrd="3" destOrd="0" presId="urn:microsoft.com/office/officeart/2005/8/layout/list1"/>
    <dgm:cxn modelId="{DD934622-D223-4287-B106-DB68363B84EE}" type="presParOf" srcId="{469E720A-347A-415F-980A-923CA1DF1AB1}" destId="{F097EED7-4438-4CB1-9717-C55F12C74A1E}" srcOrd="4" destOrd="0" presId="urn:microsoft.com/office/officeart/2005/8/layout/list1"/>
    <dgm:cxn modelId="{E9C5D7D3-4FBF-465D-A9D5-A963F4DAEC2D}" type="presParOf" srcId="{F097EED7-4438-4CB1-9717-C55F12C74A1E}" destId="{0A3B6613-6CAA-4A88-BCDB-8EE758A5D89C}" srcOrd="0" destOrd="0" presId="urn:microsoft.com/office/officeart/2005/8/layout/list1"/>
    <dgm:cxn modelId="{99744D71-113B-4641-9D0C-A67E1DD9AF48}" type="presParOf" srcId="{F097EED7-4438-4CB1-9717-C55F12C74A1E}" destId="{707C834A-DCC6-43FB-AD73-B2842E3B2416}" srcOrd="1" destOrd="0" presId="urn:microsoft.com/office/officeart/2005/8/layout/list1"/>
    <dgm:cxn modelId="{BE787657-8D79-4D44-B525-F2A8F621E753}" type="presParOf" srcId="{469E720A-347A-415F-980A-923CA1DF1AB1}" destId="{C28E85E8-600E-4D82-B5A5-009B0D055314}" srcOrd="5" destOrd="0" presId="urn:microsoft.com/office/officeart/2005/8/layout/list1"/>
    <dgm:cxn modelId="{926B2919-A363-4731-9DFE-3FF84564F183}" type="presParOf" srcId="{469E720A-347A-415F-980A-923CA1DF1AB1}" destId="{7D8F534A-956B-4A07-846E-5A74E322D8A8}" srcOrd="6" destOrd="0" presId="urn:microsoft.com/office/officeart/2005/8/layout/list1"/>
    <dgm:cxn modelId="{F179930E-8D87-4C46-875F-343283FF18EF}" type="presParOf" srcId="{469E720A-347A-415F-980A-923CA1DF1AB1}" destId="{7243C4AA-74EE-4483-B5C1-AD5B0270FDBC}" srcOrd="7" destOrd="0" presId="urn:microsoft.com/office/officeart/2005/8/layout/list1"/>
    <dgm:cxn modelId="{6875022B-DEF1-4AA6-A5A6-C78E2AC7C019}" type="presParOf" srcId="{469E720A-347A-415F-980A-923CA1DF1AB1}" destId="{5A7D92B3-8D08-40F6-901E-EFAC70B6AFD8}" srcOrd="8" destOrd="0" presId="urn:microsoft.com/office/officeart/2005/8/layout/list1"/>
    <dgm:cxn modelId="{3EF488E6-0C55-44CA-86F0-EF1990AD6B3B}" type="presParOf" srcId="{5A7D92B3-8D08-40F6-901E-EFAC70B6AFD8}" destId="{DD9B9D70-A086-4BA4-9118-5EF158774127}" srcOrd="0" destOrd="0" presId="urn:microsoft.com/office/officeart/2005/8/layout/list1"/>
    <dgm:cxn modelId="{073DCD76-C6F9-449F-8A7B-9F1577287B08}" type="presParOf" srcId="{5A7D92B3-8D08-40F6-901E-EFAC70B6AFD8}" destId="{949925AC-9541-4191-B711-3DD1E632D1CC}" srcOrd="1" destOrd="0" presId="urn:microsoft.com/office/officeart/2005/8/layout/list1"/>
    <dgm:cxn modelId="{02990F94-47C6-4CCB-ABF6-E2A305FD629C}" type="presParOf" srcId="{469E720A-347A-415F-980A-923CA1DF1AB1}" destId="{4E43F3AA-FCA5-41B3-B881-3ED6E664CC57}" srcOrd="9" destOrd="0" presId="urn:microsoft.com/office/officeart/2005/8/layout/list1"/>
    <dgm:cxn modelId="{AFCC6850-377C-425C-8C74-8F9E25ABCB0F}" type="presParOf" srcId="{469E720A-347A-415F-980A-923CA1DF1AB1}" destId="{937B0397-3072-400F-B9B5-D8CB8FAD37AC}" srcOrd="10" destOrd="0" presId="urn:microsoft.com/office/officeart/2005/8/layout/list1"/>
    <dgm:cxn modelId="{369D11BD-C7D2-4AB7-9B89-228EC6FD578F}" type="presParOf" srcId="{469E720A-347A-415F-980A-923CA1DF1AB1}" destId="{5ABD55BE-512A-4CE0-A7DA-93A850212803}" srcOrd="11" destOrd="0" presId="urn:microsoft.com/office/officeart/2005/8/layout/list1"/>
    <dgm:cxn modelId="{ECC65C43-46DA-4A8A-B3A7-04467EC81495}" type="presParOf" srcId="{469E720A-347A-415F-980A-923CA1DF1AB1}" destId="{52485108-CEB2-4D77-8589-6E6949CADC2A}" srcOrd="12" destOrd="0" presId="urn:microsoft.com/office/officeart/2005/8/layout/list1"/>
    <dgm:cxn modelId="{1C2D8CB8-6C51-466A-87B1-43E172E324D2}" type="presParOf" srcId="{52485108-CEB2-4D77-8589-6E6949CADC2A}" destId="{38164A2D-9036-4EEE-B3EB-E02AD284ACB1}" srcOrd="0" destOrd="0" presId="urn:microsoft.com/office/officeart/2005/8/layout/list1"/>
    <dgm:cxn modelId="{E597299B-DA64-4B77-B4F4-2FF74397D11A}" type="presParOf" srcId="{52485108-CEB2-4D77-8589-6E6949CADC2A}" destId="{D8557554-293D-410E-8CFA-B94BB25700AC}" srcOrd="1" destOrd="0" presId="urn:microsoft.com/office/officeart/2005/8/layout/list1"/>
    <dgm:cxn modelId="{7943DB5A-EF49-49F6-A1C8-B40661AA4016}" type="presParOf" srcId="{469E720A-347A-415F-980A-923CA1DF1AB1}" destId="{56C8F713-79E5-429C-AEB2-610E3D5726E2}" srcOrd="13" destOrd="0" presId="urn:microsoft.com/office/officeart/2005/8/layout/list1"/>
    <dgm:cxn modelId="{273325CB-43A7-48B8-9011-D9BEF3670BF6}" type="presParOf" srcId="{469E720A-347A-415F-980A-923CA1DF1AB1}" destId="{24CD7976-C5F2-451E-ADA3-C55D6ADB7123}" srcOrd="14" destOrd="0" presId="urn:microsoft.com/office/officeart/2005/8/layout/list1"/>
    <dgm:cxn modelId="{BDC05D4E-3B97-4ECD-A88C-61F29BAB1C95}" type="presParOf" srcId="{469E720A-347A-415F-980A-923CA1DF1AB1}" destId="{053ECA5D-769F-45F1-9166-F776889C566D}" srcOrd="15" destOrd="0" presId="urn:microsoft.com/office/officeart/2005/8/layout/list1"/>
    <dgm:cxn modelId="{364925B2-2DF5-460F-BF50-DEAAD8C63930}" type="presParOf" srcId="{469E720A-347A-415F-980A-923CA1DF1AB1}" destId="{1B066D20-2050-4A03-A2FC-1E0ED6C32EBA}" srcOrd="16" destOrd="0" presId="urn:microsoft.com/office/officeart/2005/8/layout/list1"/>
    <dgm:cxn modelId="{90C2D8B6-E76E-4EB3-A88F-574714970362}" type="presParOf" srcId="{1B066D20-2050-4A03-A2FC-1E0ED6C32EBA}" destId="{51A38B60-882E-4240-9E0B-719CAD859C66}" srcOrd="0" destOrd="0" presId="urn:microsoft.com/office/officeart/2005/8/layout/list1"/>
    <dgm:cxn modelId="{C885B9A0-AA50-41FB-AA64-A11CCAD38E2C}" type="presParOf" srcId="{1B066D20-2050-4A03-A2FC-1E0ED6C32EBA}" destId="{A871E55C-0296-4009-9577-D15514599808}" srcOrd="1" destOrd="0" presId="urn:microsoft.com/office/officeart/2005/8/layout/list1"/>
    <dgm:cxn modelId="{A1B0BF8F-3DFD-45C6-A2A0-0AF4F13BF234}" type="presParOf" srcId="{469E720A-347A-415F-980A-923CA1DF1AB1}" destId="{D796EC8A-5D40-49E3-8717-1AE5E801AAF7}" srcOrd="17" destOrd="0" presId="urn:microsoft.com/office/officeart/2005/8/layout/list1"/>
    <dgm:cxn modelId="{E64EB11D-EAAD-4209-9076-2F93A72FA132}" type="presParOf" srcId="{469E720A-347A-415F-980A-923CA1DF1AB1}" destId="{15773753-455C-4FEC-8D9D-09AC5F8D6ADA}" srcOrd="18" destOrd="0" presId="urn:microsoft.com/office/officeart/2005/8/layout/list1"/>
    <dgm:cxn modelId="{21CB0063-A9F5-456E-8C91-63929993F21D}" type="presParOf" srcId="{469E720A-347A-415F-980A-923CA1DF1AB1}" destId="{EDCBEB9E-5FB0-47AA-858A-85998E05A22C}" srcOrd="19" destOrd="0" presId="urn:microsoft.com/office/officeart/2005/8/layout/list1"/>
    <dgm:cxn modelId="{BC228077-7786-4C03-9BE0-6265A5CF412A}" type="presParOf" srcId="{469E720A-347A-415F-980A-923CA1DF1AB1}" destId="{6AA4E5DE-6CD6-48B3-A842-516E0CE58FB2}" srcOrd="20" destOrd="0" presId="urn:microsoft.com/office/officeart/2005/8/layout/list1"/>
    <dgm:cxn modelId="{B4103828-CE17-445F-925A-C9CA6B8E997E}" type="presParOf" srcId="{6AA4E5DE-6CD6-48B3-A842-516E0CE58FB2}" destId="{A97EB88C-17BA-4348-B93A-55D9FA8FCE72}" srcOrd="0" destOrd="0" presId="urn:microsoft.com/office/officeart/2005/8/layout/list1"/>
    <dgm:cxn modelId="{956D3BDC-957F-4501-9666-9912ECAE2A81}" type="presParOf" srcId="{6AA4E5DE-6CD6-48B3-A842-516E0CE58FB2}" destId="{5982DCF4-57F1-423C-9BED-8E4DBD2E849B}" srcOrd="1" destOrd="0" presId="urn:microsoft.com/office/officeart/2005/8/layout/list1"/>
    <dgm:cxn modelId="{0A03E59B-D4BD-4325-8C0F-43472F1FDF05}" type="presParOf" srcId="{469E720A-347A-415F-980A-923CA1DF1AB1}" destId="{E43C089A-89FA-4EBE-8C94-2E514F3114F5}" srcOrd="21" destOrd="0" presId="urn:microsoft.com/office/officeart/2005/8/layout/list1"/>
    <dgm:cxn modelId="{68BBDA31-624E-4B7B-943B-411E2C1D9B90}" type="presParOf" srcId="{469E720A-347A-415F-980A-923CA1DF1AB1}" destId="{5064FB37-C784-4486-BB20-DCD583A99C29}"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BF101-D251-4FE0-A0B1-87673F3AADF5}" type="datetimeFigureOut">
              <a:rPr lang="es-MX" smtClean="0"/>
              <a:t>20/02/2018</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3CDB-E980-44D4-B148-59108F190BF4}" type="slidenum">
              <a:rPr lang="es-MX" smtClean="0"/>
              <a:t>‹Nº›</a:t>
            </a:fld>
            <a:endParaRPr lang="es-MX"/>
          </a:p>
        </p:txBody>
      </p:sp>
    </p:spTree>
    <p:extLst>
      <p:ext uri="{BB962C8B-B14F-4D97-AF65-F5344CB8AC3E}">
        <p14:creationId xmlns:p14="http://schemas.microsoft.com/office/powerpoint/2010/main" val="1277635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elsevier.es/es-revista-revista-argentina-radiologia-383-articulo-modificaciones-estructura-osea-del-femur-S0048761914700389#bib0050"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www.elsevier.es/es-revista-revista-argentina-radiologia-383-articulo-modificaciones-estructura-osea-del-femur-S0048761914700389#bib0010" TargetMode="External"/><Relationship Id="rId4" Type="http://schemas.openxmlformats.org/officeDocument/2006/relationships/hyperlink" Target="http://www.elsevier.es/es-revista-revista-argentina-radiologia-383-articulo-modificaciones-estructura-osea-del-femur-S0048761914700389#bib0065"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err="1" smtClean="0"/>
              <a:t>Linea</a:t>
            </a:r>
            <a:r>
              <a:rPr lang="es-MX" dirty="0" smtClean="0"/>
              <a:t> oblicua</a:t>
            </a:r>
            <a:r>
              <a:rPr lang="es-MX" baseline="0" dirty="0" smtClean="0"/>
              <a:t> en la superficie medial del hueso divide pelvis mayor y menor</a:t>
            </a:r>
            <a:endParaRPr lang="es-MX" dirty="0"/>
          </a:p>
        </p:txBody>
      </p:sp>
      <p:sp>
        <p:nvSpPr>
          <p:cNvPr id="4" name="Marcador de número de diapositiva 3"/>
          <p:cNvSpPr>
            <a:spLocks noGrp="1"/>
          </p:cNvSpPr>
          <p:nvPr>
            <p:ph type="sldNum" sz="quarter" idx="10"/>
          </p:nvPr>
        </p:nvSpPr>
        <p:spPr/>
        <p:txBody>
          <a:bodyPr/>
          <a:lstStyle/>
          <a:p>
            <a:fld id="{18383CDB-E980-44D4-B148-59108F190BF4}" type="slidenum">
              <a:rPr lang="es-MX" smtClean="0"/>
              <a:t>2</a:t>
            </a:fld>
            <a:endParaRPr lang="es-MX"/>
          </a:p>
        </p:txBody>
      </p:sp>
    </p:spTree>
    <p:extLst>
      <p:ext uri="{BB962C8B-B14F-4D97-AF65-F5344CB8AC3E}">
        <p14:creationId xmlns:p14="http://schemas.microsoft.com/office/powerpoint/2010/main" val="3654493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ACM – </a:t>
            </a:r>
            <a:r>
              <a:rPr lang="es-MX" dirty="0" err="1" smtClean="0"/>
              <a:t>musc</a:t>
            </a:r>
            <a:r>
              <a:rPr lang="es-MX" dirty="0" smtClean="0"/>
              <a:t> piriforme</a:t>
            </a:r>
          </a:p>
          <a:p>
            <a:r>
              <a:rPr lang="es-MX" dirty="0" err="1" smtClean="0"/>
              <a:t>Acm</a:t>
            </a:r>
            <a:r>
              <a:rPr lang="es-MX" baseline="0" dirty="0" smtClean="0"/>
              <a:t> – obturador interno</a:t>
            </a:r>
            <a:endParaRPr lang="es-MX" dirty="0"/>
          </a:p>
        </p:txBody>
      </p:sp>
      <p:sp>
        <p:nvSpPr>
          <p:cNvPr id="4" name="Marcador de número de diapositiva 3"/>
          <p:cNvSpPr>
            <a:spLocks noGrp="1"/>
          </p:cNvSpPr>
          <p:nvPr>
            <p:ph type="sldNum" sz="quarter" idx="10"/>
          </p:nvPr>
        </p:nvSpPr>
        <p:spPr/>
        <p:txBody>
          <a:bodyPr/>
          <a:lstStyle/>
          <a:p>
            <a:fld id="{18383CDB-E980-44D4-B148-59108F190BF4}" type="slidenum">
              <a:rPr lang="es-MX" smtClean="0"/>
              <a:t>20</a:t>
            </a:fld>
            <a:endParaRPr lang="es-MX"/>
          </a:p>
        </p:txBody>
      </p:sp>
    </p:spTree>
    <p:extLst>
      <p:ext uri="{BB962C8B-B14F-4D97-AF65-F5344CB8AC3E}">
        <p14:creationId xmlns:p14="http://schemas.microsoft.com/office/powerpoint/2010/main" val="2550437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D3C972F-C2AD-4C80-B85E-9030F7B0028F}" type="slidenum">
              <a:rPr lang="es-MX" smtClean="0"/>
              <a:t>23</a:t>
            </a:fld>
            <a:endParaRPr lang="es-MX"/>
          </a:p>
        </p:txBody>
      </p:sp>
    </p:spTree>
    <p:extLst>
      <p:ext uri="{BB962C8B-B14F-4D97-AF65-F5344CB8AC3E}">
        <p14:creationId xmlns:p14="http://schemas.microsoft.com/office/powerpoint/2010/main" val="2677665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18383CDB-E980-44D4-B148-59108F190BF4}" type="slidenum">
              <a:rPr lang="es-MX" smtClean="0"/>
              <a:t>24</a:t>
            </a:fld>
            <a:endParaRPr lang="es-MX"/>
          </a:p>
        </p:txBody>
      </p:sp>
    </p:spTree>
    <p:extLst>
      <p:ext uri="{BB962C8B-B14F-4D97-AF65-F5344CB8AC3E}">
        <p14:creationId xmlns:p14="http://schemas.microsoft.com/office/powerpoint/2010/main" val="3825164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D3C972F-C2AD-4C80-B85E-9030F7B0028F}" type="slidenum">
              <a:rPr lang="es-MX" smtClean="0"/>
              <a:t>26</a:t>
            </a:fld>
            <a:endParaRPr lang="es-MX"/>
          </a:p>
        </p:txBody>
      </p:sp>
    </p:spTree>
    <p:extLst>
      <p:ext uri="{BB962C8B-B14F-4D97-AF65-F5344CB8AC3E}">
        <p14:creationId xmlns:p14="http://schemas.microsoft.com/office/powerpoint/2010/main" val="614598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smtClean="0">
                <a:solidFill>
                  <a:schemeClr val="tx1"/>
                </a:solidFill>
                <a:effectLst/>
                <a:latin typeface="+mn-lt"/>
                <a:ea typeface="+mn-ea"/>
                <a:cs typeface="+mn-cs"/>
              </a:rPr>
              <a:t>El ilion, el isquion y el pubis se fusionan a los 7-9 años. La fusión del acetábulo (es decir, el reemplazo del cartílago </a:t>
            </a:r>
            <a:r>
              <a:rPr lang="es-MX" sz="1200" b="0" i="0" kern="1200" dirty="0" err="1" smtClean="0">
                <a:solidFill>
                  <a:schemeClr val="tx1"/>
                </a:solidFill>
                <a:effectLst/>
                <a:latin typeface="+mn-lt"/>
                <a:ea typeface="+mn-ea"/>
                <a:cs typeface="+mn-cs"/>
              </a:rPr>
              <a:t>trirradiado</a:t>
            </a:r>
            <a:r>
              <a:rPr lang="es-MX" sz="1200" b="0" i="0" kern="1200" dirty="0" smtClean="0">
                <a:solidFill>
                  <a:schemeClr val="tx1"/>
                </a:solidFill>
                <a:effectLst/>
                <a:latin typeface="+mn-lt"/>
                <a:ea typeface="+mn-ea"/>
                <a:cs typeface="+mn-cs"/>
              </a:rPr>
              <a:t>) ocurre a los 20-25 años.</a:t>
            </a:r>
            <a:endParaRPr lang="es-MX" dirty="0"/>
          </a:p>
        </p:txBody>
      </p:sp>
      <p:sp>
        <p:nvSpPr>
          <p:cNvPr id="4" name="Marcador de número de diapositiva 3"/>
          <p:cNvSpPr>
            <a:spLocks noGrp="1"/>
          </p:cNvSpPr>
          <p:nvPr>
            <p:ph type="sldNum" sz="quarter" idx="10"/>
          </p:nvPr>
        </p:nvSpPr>
        <p:spPr/>
        <p:txBody>
          <a:bodyPr/>
          <a:lstStyle/>
          <a:p>
            <a:fld id="{18383CDB-E980-44D4-B148-59108F190BF4}" type="slidenum">
              <a:rPr lang="es-MX" smtClean="0"/>
              <a:t>28</a:t>
            </a:fld>
            <a:endParaRPr lang="es-MX"/>
          </a:p>
        </p:txBody>
      </p:sp>
    </p:spTree>
    <p:extLst>
      <p:ext uri="{BB962C8B-B14F-4D97-AF65-F5344CB8AC3E}">
        <p14:creationId xmlns:p14="http://schemas.microsoft.com/office/powerpoint/2010/main" val="3408501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Medirá entre 6-12 mm de diámetro. </a:t>
            </a:r>
          </a:p>
          <a:p>
            <a:endParaRPr lang="es-MX" dirty="0"/>
          </a:p>
        </p:txBody>
      </p:sp>
      <p:sp>
        <p:nvSpPr>
          <p:cNvPr id="4" name="Marcador de número de diapositiva 3"/>
          <p:cNvSpPr>
            <a:spLocks noGrp="1"/>
          </p:cNvSpPr>
          <p:nvPr>
            <p:ph type="sldNum" sz="quarter" idx="10"/>
          </p:nvPr>
        </p:nvSpPr>
        <p:spPr/>
        <p:txBody>
          <a:bodyPr/>
          <a:lstStyle/>
          <a:p>
            <a:fld id="{18383CDB-E980-44D4-B148-59108F190BF4}" type="slidenum">
              <a:rPr lang="es-MX" smtClean="0"/>
              <a:t>29</a:t>
            </a:fld>
            <a:endParaRPr lang="es-MX"/>
          </a:p>
        </p:txBody>
      </p:sp>
    </p:spTree>
    <p:extLst>
      <p:ext uri="{BB962C8B-B14F-4D97-AF65-F5344CB8AC3E}">
        <p14:creationId xmlns:p14="http://schemas.microsoft.com/office/powerpoint/2010/main" val="3861619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smtClean="0">
                <a:solidFill>
                  <a:schemeClr val="tx1"/>
                </a:solidFill>
                <a:effectLst/>
                <a:latin typeface="+mn-lt"/>
                <a:ea typeface="+mn-ea"/>
                <a:cs typeface="+mn-cs"/>
              </a:rPr>
              <a:t>El índice trabecular o de Singh, si bien no arroja como resultado un valor cuantitativo y ha sido criticado por su escasa precisión</a:t>
            </a:r>
            <a:r>
              <a:rPr lang="es-MX" sz="1200" b="0" i="0" u="none" strike="noStrike" kern="1200" baseline="30000" dirty="0" smtClean="0">
                <a:solidFill>
                  <a:schemeClr val="tx1"/>
                </a:solidFill>
                <a:effectLst/>
                <a:latin typeface="+mn-lt"/>
                <a:ea typeface="+mn-ea"/>
                <a:cs typeface="+mn-cs"/>
                <a:hlinkClick r:id="rId3"/>
              </a:rPr>
              <a:t>10</a:t>
            </a:r>
            <a:r>
              <a:rPr lang="es-MX" sz="1200" b="0" i="0" kern="1200" baseline="30000" dirty="0" smtClean="0">
                <a:solidFill>
                  <a:schemeClr val="tx1"/>
                </a:solidFill>
                <a:effectLst/>
                <a:latin typeface="+mn-lt"/>
                <a:ea typeface="+mn-ea"/>
                <a:cs typeface="+mn-cs"/>
              </a:rPr>
              <a:t>,</a:t>
            </a:r>
            <a:r>
              <a:rPr lang="es-MX" sz="1200" b="0" i="0" u="none" strike="noStrike" kern="1200" baseline="30000" dirty="0" smtClean="0">
                <a:solidFill>
                  <a:schemeClr val="tx1"/>
                </a:solidFill>
                <a:effectLst/>
                <a:latin typeface="+mn-lt"/>
                <a:ea typeface="+mn-ea"/>
                <a:cs typeface="+mn-cs"/>
                <a:hlinkClick r:id="rId4"/>
              </a:rPr>
              <a:t>13</a:t>
            </a:r>
            <a:r>
              <a:rPr lang="es-MX" sz="1200" b="0" i="0" kern="1200" dirty="0" smtClean="0">
                <a:solidFill>
                  <a:schemeClr val="tx1"/>
                </a:solidFill>
                <a:effectLst/>
                <a:latin typeface="+mn-lt"/>
                <a:ea typeface="+mn-ea"/>
                <a:cs typeface="+mn-cs"/>
              </a:rPr>
              <a:t>, aún resulta de utilidad para las comparaciones intramuestrales</a:t>
            </a:r>
            <a:r>
              <a:rPr lang="es-MX" sz="1200" b="0" i="0" u="sng" kern="1200" baseline="30000" dirty="0" smtClean="0">
                <a:solidFill>
                  <a:schemeClr val="tx1"/>
                </a:solidFill>
                <a:effectLst/>
                <a:latin typeface="+mn-lt"/>
                <a:ea typeface="+mn-ea"/>
                <a:cs typeface="+mn-cs"/>
                <a:hlinkClick r:id="rId5"/>
              </a:rPr>
              <a:t>2</a:t>
            </a:r>
            <a:endParaRPr lang="es-MX" sz="1200" b="0" i="0" u="sng" kern="1200" baseline="30000" dirty="0" smtClean="0">
              <a:solidFill>
                <a:schemeClr val="tx1"/>
              </a:solidFill>
              <a:effectLst/>
              <a:latin typeface="+mn-lt"/>
              <a:ea typeface="+mn-ea"/>
              <a:cs typeface="+mn-cs"/>
            </a:endParaRPr>
          </a:p>
          <a:p>
            <a:r>
              <a:rPr lang="es-MX" sz="1200" b="0" i="0" kern="1200" dirty="0" smtClean="0">
                <a:solidFill>
                  <a:schemeClr val="tx1"/>
                </a:solidFill>
                <a:effectLst/>
                <a:latin typeface="+mn-lt"/>
                <a:ea typeface="+mn-ea"/>
                <a:cs typeface="+mn-cs"/>
              </a:rPr>
              <a:t>2 sistemas trabeculares en forma de arcos: uno discurre desde la cortical medial o interna hacia el eje longitudinal del fémur y el segundo tiene su origen en la cortical lateral o externa.</a:t>
            </a:r>
          </a:p>
          <a:p>
            <a:r>
              <a:rPr lang="es-MX" sz="1200" b="0" i="1" kern="1200" dirty="0" smtClean="0">
                <a:solidFill>
                  <a:schemeClr val="tx1"/>
                </a:solidFill>
                <a:effectLst/>
                <a:latin typeface="+mn-lt"/>
                <a:ea typeface="+mn-ea"/>
                <a:cs typeface="+mn-cs"/>
              </a:rPr>
              <a:t>Fase 6:</a:t>
            </a:r>
            <a:r>
              <a:rPr lang="es-MX" sz="1200" b="0" i="0" kern="1200" dirty="0" smtClean="0">
                <a:solidFill>
                  <a:schemeClr val="tx1"/>
                </a:solidFill>
                <a:effectLst/>
                <a:latin typeface="+mn-lt"/>
                <a:ea typeface="+mn-ea"/>
                <a:cs typeface="+mn-cs"/>
              </a:rPr>
              <a:t> todos los grupos trabeculares son visibles y el extremo proximal se ve completamente ocupado por el tejido esponjoso.</a:t>
            </a:r>
          </a:p>
          <a:p>
            <a:r>
              <a:rPr lang="es-MX" sz="1200" b="1" i="0" kern="1200" dirty="0" smtClean="0">
                <a:solidFill>
                  <a:schemeClr val="tx1"/>
                </a:solidFill>
                <a:effectLst/>
                <a:latin typeface="+mn-lt"/>
                <a:ea typeface="+mn-ea"/>
                <a:cs typeface="+mn-cs"/>
              </a:rPr>
              <a:t>•</a:t>
            </a:r>
            <a:r>
              <a:rPr lang="es-MX" sz="1200" b="0" i="1" kern="1200" dirty="0" smtClean="0">
                <a:solidFill>
                  <a:schemeClr val="tx1"/>
                </a:solidFill>
                <a:effectLst/>
                <a:latin typeface="+mn-lt"/>
                <a:ea typeface="+mn-ea"/>
                <a:cs typeface="+mn-cs"/>
              </a:rPr>
              <a:t>Fase 5</a:t>
            </a:r>
            <a:r>
              <a:rPr lang="es-MX" sz="1200" b="0" i="0" kern="1200" dirty="0" smtClean="0">
                <a:solidFill>
                  <a:schemeClr val="tx1"/>
                </a:solidFill>
                <a:effectLst/>
                <a:latin typeface="+mn-lt"/>
                <a:ea typeface="+mn-ea"/>
                <a:cs typeface="+mn-cs"/>
              </a:rPr>
              <a:t>: se nota la imagen del triángulo inferior del cuello (triángulo de Ward), limitado por el haz curvado de la cabeza y el trocánter. Los grupos principales </a:t>
            </a:r>
            <a:r>
              <a:rPr lang="es-MX" sz="1200" b="0" i="0" kern="1200" dirty="0" err="1" smtClean="0">
                <a:solidFill>
                  <a:schemeClr val="tx1"/>
                </a:solidFill>
                <a:effectLst/>
                <a:latin typeface="+mn-lt"/>
                <a:ea typeface="+mn-ea"/>
                <a:cs typeface="+mn-cs"/>
              </a:rPr>
              <a:t>tensiles</a:t>
            </a:r>
            <a:r>
              <a:rPr lang="es-MX" sz="1200" b="0" i="0" kern="1200" dirty="0" smtClean="0">
                <a:solidFill>
                  <a:schemeClr val="tx1"/>
                </a:solidFill>
                <a:effectLst/>
                <a:latin typeface="+mn-lt"/>
                <a:ea typeface="+mn-ea"/>
                <a:cs typeface="+mn-cs"/>
              </a:rPr>
              <a:t> y compresivos se ven acentuados.</a:t>
            </a:r>
          </a:p>
          <a:p>
            <a:r>
              <a:rPr lang="es-MX" sz="1200" b="1" i="0" kern="1200" dirty="0" smtClean="0">
                <a:solidFill>
                  <a:schemeClr val="tx1"/>
                </a:solidFill>
                <a:effectLst/>
                <a:latin typeface="+mn-lt"/>
                <a:ea typeface="+mn-ea"/>
                <a:cs typeface="+mn-cs"/>
              </a:rPr>
              <a:t>•</a:t>
            </a:r>
            <a:r>
              <a:rPr lang="es-MX" sz="1200" b="0" i="1" kern="1200" dirty="0" smtClean="0">
                <a:solidFill>
                  <a:schemeClr val="tx1"/>
                </a:solidFill>
                <a:effectLst/>
                <a:latin typeface="+mn-lt"/>
                <a:ea typeface="+mn-ea"/>
                <a:cs typeface="+mn-cs"/>
              </a:rPr>
              <a:t>Fase 4:</a:t>
            </a:r>
            <a:r>
              <a:rPr lang="es-MX" sz="1200" b="0" i="0" kern="1200" dirty="0" smtClean="0">
                <a:solidFill>
                  <a:schemeClr val="tx1"/>
                </a:solidFill>
                <a:effectLst/>
                <a:latin typeface="+mn-lt"/>
                <a:ea typeface="+mn-ea"/>
                <a:cs typeface="+mn-cs"/>
              </a:rPr>
              <a:t> el triángulo de Ward se encuentra vacío. Se observan parcialmente las estructuras de las trabéculas accesorias, y el grupo </a:t>
            </a:r>
            <a:r>
              <a:rPr lang="es-MX" sz="1200" b="0" i="0" kern="1200" dirty="0" err="1" smtClean="0">
                <a:solidFill>
                  <a:schemeClr val="tx1"/>
                </a:solidFill>
                <a:effectLst/>
                <a:latin typeface="+mn-lt"/>
                <a:ea typeface="+mn-ea"/>
                <a:cs typeface="+mn-cs"/>
              </a:rPr>
              <a:t>tensil</a:t>
            </a:r>
            <a:r>
              <a:rPr lang="es-MX" sz="1200" b="0" i="0" kern="1200" dirty="0" smtClean="0">
                <a:solidFill>
                  <a:schemeClr val="tx1"/>
                </a:solidFill>
                <a:effectLst/>
                <a:latin typeface="+mn-lt"/>
                <a:ea typeface="+mn-ea"/>
                <a:cs typeface="+mn-cs"/>
              </a:rPr>
              <a:t> principal se ve notablemente reducido.</a:t>
            </a:r>
          </a:p>
          <a:p>
            <a:r>
              <a:rPr lang="es-MX" sz="1200" b="1" i="0" kern="1200" dirty="0" smtClean="0">
                <a:solidFill>
                  <a:schemeClr val="tx1"/>
                </a:solidFill>
                <a:effectLst/>
                <a:latin typeface="+mn-lt"/>
                <a:ea typeface="+mn-ea"/>
                <a:cs typeface="+mn-cs"/>
              </a:rPr>
              <a:t>•</a:t>
            </a:r>
            <a:r>
              <a:rPr lang="es-MX" sz="1200" b="0" i="1" kern="1200" dirty="0" smtClean="0">
                <a:solidFill>
                  <a:schemeClr val="tx1"/>
                </a:solidFill>
                <a:effectLst/>
                <a:latin typeface="+mn-lt"/>
                <a:ea typeface="+mn-ea"/>
                <a:cs typeface="+mn-cs"/>
              </a:rPr>
              <a:t>Fase 3</a:t>
            </a:r>
            <a:r>
              <a:rPr lang="es-MX" sz="1200" b="0" i="0" kern="1200" dirty="0" smtClean="0">
                <a:solidFill>
                  <a:schemeClr val="tx1"/>
                </a:solidFill>
                <a:effectLst/>
                <a:latin typeface="+mn-lt"/>
                <a:ea typeface="+mn-ea"/>
                <a:cs typeface="+mn-cs"/>
              </a:rPr>
              <a:t>: ya no se hallan las estructuras de las trabéculas accesorias, y se evidencia una discontinuidad entre el grupo </a:t>
            </a:r>
            <a:r>
              <a:rPr lang="es-MX" sz="1200" b="0" i="0" kern="1200" dirty="0" err="1" smtClean="0">
                <a:solidFill>
                  <a:schemeClr val="tx1"/>
                </a:solidFill>
                <a:effectLst/>
                <a:latin typeface="+mn-lt"/>
                <a:ea typeface="+mn-ea"/>
                <a:cs typeface="+mn-cs"/>
              </a:rPr>
              <a:t>tensil</a:t>
            </a:r>
            <a:r>
              <a:rPr lang="es-MX" sz="1200" b="0" i="0" kern="1200" dirty="0" smtClean="0">
                <a:solidFill>
                  <a:schemeClr val="tx1"/>
                </a:solidFill>
                <a:effectLst/>
                <a:latin typeface="+mn-lt"/>
                <a:ea typeface="+mn-ea"/>
                <a:cs typeface="+mn-cs"/>
              </a:rPr>
              <a:t> principal y el trocánter mayor. Este grado es el primero que indica osteoporosis.</a:t>
            </a:r>
          </a:p>
          <a:p>
            <a:r>
              <a:rPr lang="es-MX" sz="1200" b="1" i="0" kern="1200" dirty="0" smtClean="0">
                <a:solidFill>
                  <a:schemeClr val="tx1"/>
                </a:solidFill>
                <a:effectLst/>
                <a:latin typeface="+mn-lt"/>
                <a:ea typeface="+mn-ea"/>
                <a:cs typeface="+mn-cs"/>
              </a:rPr>
              <a:t>•</a:t>
            </a:r>
            <a:r>
              <a:rPr lang="es-MX" sz="1200" b="0" i="1" kern="1200" dirty="0" smtClean="0">
                <a:solidFill>
                  <a:schemeClr val="tx1"/>
                </a:solidFill>
                <a:effectLst/>
                <a:latin typeface="+mn-lt"/>
                <a:ea typeface="+mn-ea"/>
                <a:cs typeface="+mn-cs"/>
              </a:rPr>
              <a:t>Fase 2</a:t>
            </a:r>
            <a:r>
              <a:rPr lang="es-MX" sz="1200" b="0" i="0" kern="1200" dirty="0" smtClean="0">
                <a:solidFill>
                  <a:schemeClr val="tx1"/>
                </a:solidFill>
                <a:effectLst/>
                <a:latin typeface="+mn-lt"/>
                <a:ea typeface="+mn-ea"/>
                <a:cs typeface="+mn-cs"/>
              </a:rPr>
              <a:t>: la estructura de las trabéculas curvadas se observa en forma parcial y las compresivas principales se ven con claridad.</a:t>
            </a:r>
          </a:p>
          <a:p>
            <a:r>
              <a:rPr lang="es-MX" sz="1200" b="1" i="0" kern="1200" dirty="0" smtClean="0">
                <a:solidFill>
                  <a:schemeClr val="tx1"/>
                </a:solidFill>
                <a:effectLst/>
                <a:latin typeface="+mn-lt"/>
                <a:ea typeface="+mn-ea"/>
                <a:cs typeface="+mn-cs"/>
              </a:rPr>
              <a:t>•</a:t>
            </a:r>
            <a:r>
              <a:rPr lang="es-MX" sz="1200" b="0" i="1" kern="1200" dirty="0" smtClean="0">
                <a:solidFill>
                  <a:schemeClr val="tx1"/>
                </a:solidFill>
                <a:effectLst/>
                <a:latin typeface="+mn-lt"/>
                <a:ea typeface="+mn-ea"/>
                <a:cs typeface="+mn-cs"/>
              </a:rPr>
              <a:t>Fase 1</a:t>
            </a:r>
            <a:r>
              <a:rPr lang="es-MX" sz="1200" b="0" i="0" kern="1200" dirty="0" smtClean="0">
                <a:solidFill>
                  <a:schemeClr val="tx1"/>
                </a:solidFill>
                <a:effectLst/>
                <a:latin typeface="+mn-lt"/>
                <a:ea typeface="+mn-ea"/>
                <a:cs typeface="+mn-cs"/>
              </a:rPr>
              <a:t>: el grupo principal compresivo se encuentra reducido en número.</a:t>
            </a:r>
          </a:p>
          <a:p>
            <a:endParaRPr lang="es-MX" dirty="0"/>
          </a:p>
        </p:txBody>
      </p:sp>
      <p:sp>
        <p:nvSpPr>
          <p:cNvPr id="4" name="Marcador de número de diapositiva 3"/>
          <p:cNvSpPr>
            <a:spLocks noGrp="1"/>
          </p:cNvSpPr>
          <p:nvPr>
            <p:ph type="sldNum" sz="quarter" idx="10"/>
          </p:nvPr>
        </p:nvSpPr>
        <p:spPr/>
        <p:txBody>
          <a:bodyPr/>
          <a:lstStyle/>
          <a:p>
            <a:fld id="{18383CDB-E980-44D4-B148-59108F190BF4}" type="slidenum">
              <a:rPr lang="es-MX" smtClean="0"/>
              <a:t>30</a:t>
            </a:fld>
            <a:endParaRPr lang="es-MX"/>
          </a:p>
        </p:txBody>
      </p:sp>
    </p:spTree>
    <p:extLst>
      <p:ext uri="{BB962C8B-B14F-4D97-AF65-F5344CB8AC3E}">
        <p14:creationId xmlns:p14="http://schemas.microsoft.com/office/powerpoint/2010/main" val="361065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•LINES PARA DETECTAR PATOLOGIAS DEL</a:t>
            </a:r>
            <a:r>
              <a:rPr lang="es-MX" baseline="0" dirty="0" smtClean="0"/>
              <a:t> DESARROLLO Y ADQUIRIDAS</a:t>
            </a:r>
            <a:r>
              <a:rPr lang="es-MX" dirty="0" smtClean="0"/>
              <a:t> </a:t>
            </a:r>
          </a:p>
          <a:p>
            <a:r>
              <a:rPr lang="es-MX" dirty="0" smtClean="0"/>
              <a:t>Lamina </a:t>
            </a:r>
            <a:r>
              <a:rPr lang="es-MX" dirty="0" err="1" smtClean="0"/>
              <a:t>cuadrilatera</a:t>
            </a:r>
            <a:r>
              <a:rPr lang="es-MX" dirty="0" smtClean="0"/>
              <a:t>: pared posterior del acetábulo, </a:t>
            </a:r>
            <a:r>
              <a:rPr lang="es-MX" dirty="0" err="1" smtClean="0"/>
              <a:t>orietada</a:t>
            </a:r>
            <a:r>
              <a:rPr lang="es-MX" dirty="0" smtClean="0"/>
              <a:t> hacia el interior</a:t>
            </a:r>
            <a:r>
              <a:rPr lang="es-MX" baseline="0" dirty="0" smtClean="0"/>
              <a:t> de la </a:t>
            </a:r>
            <a:r>
              <a:rPr lang="es-MX" baseline="0" dirty="0" err="1" smtClean="0"/>
              <a:t>liz</a:t>
            </a:r>
            <a:r>
              <a:rPr lang="es-MX" baseline="0" dirty="0" smtClean="0"/>
              <a:t> de la </a:t>
            </a:r>
            <a:r>
              <a:rPr lang="es-MX" baseline="0" dirty="0" err="1" smtClean="0"/>
              <a:t>pervis</a:t>
            </a:r>
            <a:endParaRPr lang="es-MX" dirty="0" smtClean="0"/>
          </a:p>
        </p:txBody>
      </p:sp>
      <p:sp>
        <p:nvSpPr>
          <p:cNvPr id="4" name="Marcador de número de diapositiva 3"/>
          <p:cNvSpPr>
            <a:spLocks noGrp="1"/>
          </p:cNvSpPr>
          <p:nvPr>
            <p:ph type="sldNum" sz="quarter" idx="10"/>
          </p:nvPr>
        </p:nvSpPr>
        <p:spPr/>
        <p:txBody>
          <a:bodyPr/>
          <a:lstStyle/>
          <a:p>
            <a:fld id="{CD3C972F-C2AD-4C80-B85E-9030F7B0028F}" type="slidenum">
              <a:rPr lang="es-MX" smtClean="0"/>
              <a:t>32</a:t>
            </a:fld>
            <a:endParaRPr lang="es-MX"/>
          </a:p>
        </p:txBody>
      </p:sp>
    </p:spTree>
    <p:extLst>
      <p:ext uri="{BB962C8B-B14F-4D97-AF65-F5344CB8AC3E}">
        <p14:creationId xmlns:p14="http://schemas.microsoft.com/office/powerpoint/2010/main" val="2738370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050" dirty="0" smtClean="0"/>
              <a:t>La línea horizontal </a:t>
            </a:r>
            <a:r>
              <a:rPr lang="es-MX" sz="1050" baseline="0" dirty="0" smtClean="0"/>
              <a:t>  ( H) </a:t>
            </a:r>
            <a:r>
              <a:rPr lang="es-MX" sz="1050" dirty="0" err="1" smtClean="0"/>
              <a:t>Hilgenreiner</a:t>
            </a:r>
            <a:r>
              <a:rPr lang="es-MX" sz="1050" dirty="0" smtClean="0"/>
              <a:t> ,</a:t>
            </a:r>
            <a:r>
              <a:rPr lang="es-MX" sz="1050" baseline="0" dirty="0" smtClean="0"/>
              <a:t> atravesando </a:t>
            </a:r>
            <a:r>
              <a:rPr lang="es-MX" sz="1050" dirty="0" smtClean="0"/>
              <a:t>los  </a:t>
            </a:r>
            <a:r>
              <a:rPr lang="es-MX" sz="1050" dirty="0" err="1" smtClean="0"/>
              <a:t>cartilagos</a:t>
            </a:r>
            <a:r>
              <a:rPr lang="es-MX" sz="1050" dirty="0" smtClean="0"/>
              <a:t> </a:t>
            </a:r>
            <a:r>
              <a:rPr lang="es-MX" sz="1050" dirty="0" err="1" smtClean="0"/>
              <a:t>trirradiados</a:t>
            </a:r>
            <a:r>
              <a:rPr lang="es-MX" sz="1050" dirty="0" smtClean="0"/>
              <a:t>, ( cartílago de crecimiento del acetábulo) se traza del punto más distal del hueso iliaco osificado,</a:t>
            </a:r>
            <a:r>
              <a:rPr lang="es-MX" sz="1050" baseline="0" dirty="0" smtClean="0"/>
              <a:t> </a:t>
            </a:r>
            <a:r>
              <a:rPr lang="es-MX" sz="1050" dirty="0" smtClean="0"/>
              <a:t>al punto más distal </a:t>
            </a:r>
            <a:r>
              <a:rPr lang="es-MX" sz="1050" dirty="0" err="1" smtClean="0"/>
              <a:t>contralatera</a:t>
            </a:r>
            <a:r>
              <a:rPr lang="es-MX" sz="105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s-MX" sz="1050" dirty="0" smtClean="0"/>
              <a:t>Línea acetabular,</a:t>
            </a:r>
            <a:r>
              <a:rPr lang="es-MX" sz="1050" baseline="0" dirty="0" smtClean="0"/>
              <a:t> </a:t>
            </a:r>
            <a:r>
              <a:rPr lang="es-MX" sz="1050" dirty="0" smtClean="0"/>
              <a:t>el punto donde cruzan la línea de las H</a:t>
            </a:r>
            <a:r>
              <a:rPr lang="es-MX" sz="1050" baseline="0" dirty="0" smtClean="0"/>
              <a:t> </a:t>
            </a:r>
            <a:r>
              <a:rPr lang="es-MX" sz="1050" dirty="0" smtClean="0"/>
              <a:t>y el fondo acetabular Mide normal 30 grados al nacimiento, disminuye poco a poco hasta los dos años  a 20 grados </a:t>
            </a:r>
          </a:p>
          <a:p>
            <a:r>
              <a:rPr lang="es-MX" sz="1050" dirty="0" err="1" smtClean="0"/>
              <a:t>Linea</a:t>
            </a:r>
            <a:r>
              <a:rPr lang="es-MX" sz="1050" dirty="0" smtClean="0"/>
              <a:t> vertical de </a:t>
            </a:r>
            <a:r>
              <a:rPr lang="es-MX" sz="1050" dirty="0" err="1" smtClean="0"/>
              <a:t>perkins</a:t>
            </a:r>
            <a:r>
              <a:rPr lang="es-MX" sz="1050" dirty="0" smtClean="0"/>
              <a:t>.-</a:t>
            </a:r>
            <a:r>
              <a:rPr lang="es-MX" sz="1050" dirty="0" err="1" smtClean="0"/>
              <a:t>Perperdicular</a:t>
            </a:r>
            <a:r>
              <a:rPr lang="es-MX" sz="1050" dirty="0" smtClean="0"/>
              <a:t> a la line de </a:t>
            </a:r>
            <a:r>
              <a:rPr lang="es-MX" sz="1050" dirty="0" err="1" smtClean="0"/>
              <a:t>hilgenreiner</a:t>
            </a:r>
            <a:r>
              <a:rPr lang="es-MX" sz="1050" dirty="0" smtClean="0"/>
              <a:t> en el borde externo del </a:t>
            </a:r>
            <a:r>
              <a:rPr lang="es-MX" sz="1050" dirty="0" err="1" smtClean="0"/>
              <a:t>acetabulo</a:t>
            </a:r>
            <a:r>
              <a:rPr lang="es-MX" sz="1050" dirty="0" smtClean="0"/>
              <a:t>, </a:t>
            </a:r>
            <a:r>
              <a:rPr lang="es-MX" sz="1050" baseline="0" dirty="0" smtClean="0"/>
              <a:t> </a:t>
            </a:r>
            <a:r>
              <a:rPr lang="es-MX" sz="1050" dirty="0" smtClean="0"/>
              <a:t>divide a la cadera en cuatro cuadrantes.</a:t>
            </a:r>
          </a:p>
          <a:p>
            <a:r>
              <a:rPr lang="es-MX" sz="1050" dirty="0" smtClean="0"/>
              <a:t>El centro de </a:t>
            </a:r>
            <a:r>
              <a:rPr lang="es-MX" sz="1050" dirty="0" err="1" smtClean="0"/>
              <a:t>osificacion</a:t>
            </a:r>
            <a:r>
              <a:rPr lang="es-MX" sz="1050" dirty="0" smtClean="0"/>
              <a:t> femoral y la </a:t>
            </a:r>
            <a:r>
              <a:rPr lang="es-MX" sz="1050" dirty="0" err="1" smtClean="0"/>
              <a:t>epifisis</a:t>
            </a:r>
            <a:r>
              <a:rPr lang="es-MX" sz="1050" dirty="0" smtClean="0"/>
              <a:t> cartilaginosa femoral  deben estar en el cuadrante </a:t>
            </a:r>
            <a:r>
              <a:rPr lang="es-MX" sz="1050" dirty="0" err="1" smtClean="0"/>
              <a:t>inferomedial</a:t>
            </a:r>
            <a:r>
              <a:rPr lang="es-MX" sz="1050" dirty="0" smtClean="0"/>
              <a:t> la cabeza luxada se desplaza </a:t>
            </a:r>
            <a:r>
              <a:rPr lang="es-MX" sz="1050" dirty="0" err="1" smtClean="0"/>
              <a:t>superolateralmente</a:t>
            </a:r>
            <a:r>
              <a:rPr lang="es-MX" sz="1050" dirty="0" smtClean="0"/>
              <a:t> las </a:t>
            </a:r>
            <a:r>
              <a:rPr lang="es-MX" sz="1050" dirty="0" err="1" smtClean="0"/>
              <a:t>lineas</a:t>
            </a:r>
            <a:r>
              <a:rPr lang="es-MX" sz="1050" dirty="0" smtClean="0"/>
              <a:t> de </a:t>
            </a:r>
            <a:r>
              <a:rPr lang="es-MX" sz="1050" dirty="0" err="1" smtClean="0"/>
              <a:t>shenton</a:t>
            </a:r>
            <a:r>
              <a:rPr lang="es-MX" sz="1050" dirty="0" smtClean="0"/>
              <a:t> forman  un arco liso e interrumpido que une el contorno </a:t>
            </a:r>
            <a:r>
              <a:rPr lang="es-MX" sz="1050" dirty="0" err="1" smtClean="0"/>
              <a:t>metafisiario</a:t>
            </a:r>
            <a:r>
              <a:rPr lang="es-MX" sz="1050" dirty="0" smtClean="0"/>
              <a:t> medial del </a:t>
            </a:r>
            <a:r>
              <a:rPr lang="es-MX" sz="1050" dirty="0" err="1" smtClean="0"/>
              <a:t>femur</a:t>
            </a:r>
            <a:r>
              <a:rPr lang="es-MX" sz="1050" dirty="0" smtClean="0"/>
              <a:t> con el borde inferior de la rama </a:t>
            </a:r>
            <a:r>
              <a:rPr lang="es-MX" sz="1050" dirty="0" err="1" smtClean="0"/>
              <a:t>pubica</a:t>
            </a:r>
            <a:r>
              <a:rPr lang="es-MX" sz="1050" dirty="0" smtClean="0"/>
              <a:t> superior en la displasia el arco es discontinuo</a:t>
            </a:r>
          </a:p>
          <a:p>
            <a:r>
              <a:rPr lang="es-MX" dirty="0" err="1" smtClean="0"/>
              <a:t>Indice</a:t>
            </a:r>
            <a:r>
              <a:rPr lang="es-MX" baseline="0" dirty="0" smtClean="0"/>
              <a:t> Acetabular o </a:t>
            </a:r>
            <a:r>
              <a:rPr lang="es-MX" baseline="0" dirty="0" err="1" smtClean="0"/>
              <a:t>Kleinberg</a:t>
            </a:r>
            <a:endParaRPr lang="es-MX" baseline="0" dirty="0" smtClean="0"/>
          </a:p>
          <a:p>
            <a:r>
              <a:rPr lang="es-MX" baseline="0" dirty="0" err="1" smtClean="0"/>
              <a:t>Linea</a:t>
            </a:r>
            <a:r>
              <a:rPr lang="es-MX" baseline="0" dirty="0" smtClean="0"/>
              <a:t> de calve  - prolongación del borde externo de la pelvis, desde techo acetabular hasta cuello femoral, forma de arco, </a:t>
            </a:r>
            <a:r>
              <a:rPr lang="es-MX" baseline="0" dirty="0" err="1" smtClean="0"/>
              <a:t>Irrupcion</a:t>
            </a:r>
            <a:r>
              <a:rPr lang="es-MX" baseline="0" dirty="0" smtClean="0"/>
              <a:t> del arco – luxación.</a:t>
            </a:r>
            <a:endParaRPr lang="es-MX" dirty="0"/>
          </a:p>
        </p:txBody>
      </p:sp>
      <p:sp>
        <p:nvSpPr>
          <p:cNvPr id="4" name="Marcador de número de diapositiva 3"/>
          <p:cNvSpPr>
            <a:spLocks noGrp="1"/>
          </p:cNvSpPr>
          <p:nvPr>
            <p:ph type="sldNum" sz="quarter" idx="10"/>
          </p:nvPr>
        </p:nvSpPr>
        <p:spPr/>
        <p:txBody>
          <a:bodyPr/>
          <a:lstStyle/>
          <a:p>
            <a:fld id="{8F3637D6-B9A8-474A-8ECF-191EB0759756}" type="slidenum">
              <a:rPr lang="es-MX" smtClean="0"/>
              <a:t>33</a:t>
            </a:fld>
            <a:endParaRPr lang="es-MX"/>
          </a:p>
        </p:txBody>
      </p:sp>
    </p:spTree>
    <p:extLst>
      <p:ext uri="{BB962C8B-B14F-4D97-AF65-F5344CB8AC3E}">
        <p14:creationId xmlns:p14="http://schemas.microsoft.com/office/powerpoint/2010/main" val="3356416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es-MX" dirty="0"/>
              <a:t>Borde anterior</a:t>
            </a:r>
          </a:p>
          <a:p>
            <a:pPr marL="228600" indent="-228600">
              <a:buAutoNum type="arabicPeriod"/>
            </a:pPr>
            <a:r>
              <a:rPr lang="es-MX" dirty="0"/>
              <a:t>Bordes posterior </a:t>
            </a:r>
          </a:p>
        </p:txBody>
      </p:sp>
      <p:sp>
        <p:nvSpPr>
          <p:cNvPr id="4" name="Marcador de número de diapositiva 3"/>
          <p:cNvSpPr>
            <a:spLocks noGrp="1"/>
          </p:cNvSpPr>
          <p:nvPr>
            <p:ph type="sldNum" sz="quarter" idx="10"/>
          </p:nvPr>
        </p:nvSpPr>
        <p:spPr/>
        <p:txBody>
          <a:bodyPr/>
          <a:lstStyle/>
          <a:p>
            <a:fld id="{CD3C972F-C2AD-4C80-B85E-9030F7B0028F}" type="slidenum">
              <a:rPr lang="es-MX" smtClean="0"/>
              <a:t>34</a:t>
            </a:fld>
            <a:endParaRPr lang="es-MX"/>
          </a:p>
        </p:txBody>
      </p:sp>
    </p:spTree>
    <p:extLst>
      <p:ext uri="{BB962C8B-B14F-4D97-AF65-F5344CB8AC3E}">
        <p14:creationId xmlns:p14="http://schemas.microsoft.com/office/powerpoint/2010/main" val="271827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EIAI – inserta musculo recto femoral</a:t>
            </a:r>
          </a:p>
          <a:p>
            <a:r>
              <a:rPr lang="es-MX" dirty="0" smtClean="0"/>
              <a:t>EIPI</a:t>
            </a:r>
            <a:r>
              <a:rPr lang="es-MX" baseline="0" dirty="0" smtClean="0"/>
              <a:t> – espina iliaca </a:t>
            </a:r>
            <a:r>
              <a:rPr lang="es-MX" baseline="0" dirty="0" err="1" smtClean="0"/>
              <a:t>postero</a:t>
            </a:r>
            <a:r>
              <a:rPr lang="es-MX" baseline="0" dirty="0" smtClean="0"/>
              <a:t> inferior</a:t>
            </a:r>
            <a:endParaRPr lang="es-MX" dirty="0"/>
          </a:p>
        </p:txBody>
      </p:sp>
      <p:sp>
        <p:nvSpPr>
          <p:cNvPr id="4" name="Marcador de número de diapositiva 3"/>
          <p:cNvSpPr>
            <a:spLocks noGrp="1"/>
          </p:cNvSpPr>
          <p:nvPr>
            <p:ph type="sldNum" sz="quarter" idx="10"/>
          </p:nvPr>
        </p:nvSpPr>
        <p:spPr/>
        <p:txBody>
          <a:bodyPr/>
          <a:lstStyle/>
          <a:p>
            <a:fld id="{18383CDB-E980-44D4-B148-59108F190BF4}" type="slidenum">
              <a:rPr lang="es-MX" smtClean="0"/>
              <a:t>5</a:t>
            </a:fld>
            <a:endParaRPr lang="es-MX"/>
          </a:p>
        </p:txBody>
      </p:sp>
    </p:spTree>
    <p:extLst>
      <p:ext uri="{BB962C8B-B14F-4D97-AF65-F5344CB8AC3E}">
        <p14:creationId xmlns:p14="http://schemas.microsoft.com/office/powerpoint/2010/main" val="1507936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Describe la </a:t>
            </a:r>
            <a:r>
              <a:rPr lang="es-MX" dirty="0" err="1"/>
              <a:t>popsisción</a:t>
            </a:r>
            <a:r>
              <a:rPr lang="es-MX" dirty="0"/>
              <a:t> de la cabeza femoral en relación a la cavidad acetabular . </a:t>
            </a:r>
            <a:endParaRPr lang="es-MX" dirty="0" smtClean="0"/>
          </a:p>
          <a:p>
            <a:r>
              <a:rPr lang="es-MX" dirty="0" smtClean="0"/>
              <a:t>El </a:t>
            </a:r>
            <a:r>
              <a:rPr lang="es-MX" dirty="0" err="1"/>
              <a:t>angulo</a:t>
            </a:r>
            <a:r>
              <a:rPr lang="es-MX" dirty="0"/>
              <a:t> es mas grande mientras la profundidad de la cabeza es mayor  y mas pequeño si la cabeza es plana</a:t>
            </a:r>
          </a:p>
          <a:p>
            <a:r>
              <a:rPr lang="es-MX" dirty="0"/>
              <a:t>C: punto medio de la cabeza  E: techo </a:t>
            </a:r>
            <a:r>
              <a:rPr lang="es-MX" dirty="0" err="1"/>
              <a:t>acetabular</a:t>
            </a:r>
            <a:r>
              <a:rPr lang="es-MX" dirty="0"/>
              <a:t> </a:t>
            </a:r>
          </a:p>
        </p:txBody>
      </p:sp>
      <p:sp>
        <p:nvSpPr>
          <p:cNvPr id="4" name="Marcador de número de diapositiva 3"/>
          <p:cNvSpPr>
            <a:spLocks noGrp="1"/>
          </p:cNvSpPr>
          <p:nvPr>
            <p:ph type="sldNum" sz="quarter" idx="10"/>
          </p:nvPr>
        </p:nvSpPr>
        <p:spPr/>
        <p:txBody>
          <a:bodyPr/>
          <a:lstStyle/>
          <a:p>
            <a:fld id="{CD3C972F-C2AD-4C80-B85E-9030F7B0028F}" type="slidenum">
              <a:rPr lang="es-MX" smtClean="0"/>
              <a:t>35</a:t>
            </a:fld>
            <a:endParaRPr lang="es-MX"/>
          </a:p>
        </p:txBody>
      </p:sp>
    </p:spTree>
    <p:extLst>
      <p:ext uri="{BB962C8B-B14F-4D97-AF65-F5344CB8AC3E}">
        <p14:creationId xmlns:p14="http://schemas.microsoft.com/office/powerpoint/2010/main" val="3270039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rota la pelvis hacia el chasis para que forme un </a:t>
            </a:r>
            <a:r>
              <a:rPr lang="es-MX" dirty="0" err="1"/>
              <a:t>angulo</a:t>
            </a:r>
            <a:r>
              <a:rPr lang="es-MX" dirty="0"/>
              <a:t> de 65° el pie se encuentra paralelo a la placa radiográfica </a:t>
            </a:r>
          </a:p>
          <a:p>
            <a:r>
              <a:rPr lang="es-MX" dirty="0"/>
              <a:t>V. </a:t>
            </a:r>
            <a:r>
              <a:rPr lang="es-MX" dirty="0" err="1"/>
              <a:t>Linea</a:t>
            </a:r>
            <a:r>
              <a:rPr lang="es-MX" dirty="0"/>
              <a:t> vertical C: punto medio. A borde anterior</a:t>
            </a:r>
          </a:p>
        </p:txBody>
      </p:sp>
      <p:sp>
        <p:nvSpPr>
          <p:cNvPr id="4" name="Marcador de número de diapositiva 3"/>
          <p:cNvSpPr>
            <a:spLocks noGrp="1"/>
          </p:cNvSpPr>
          <p:nvPr>
            <p:ph type="sldNum" sz="quarter" idx="10"/>
          </p:nvPr>
        </p:nvSpPr>
        <p:spPr/>
        <p:txBody>
          <a:bodyPr/>
          <a:lstStyle/>
          <a:p>
            <a:fld id="{CD3C972F-C2AD-4C80-B85E-9030F7B0028F}" type="slidenum">
              <a:rPr lang="es-MX" smtClean="0"/>
              <a:t>36</a:t>
            </a:fld>
            <a:endParaRPr lang="es-MX"/>
          </a:p>
        </p:txBody>
      </p:sp>
    </p:spTree>
    <p:extLst>
      <p:ext uri="{BB962C8B-B14F-4D97-AF65-F5344CB8AC3E}">
        <p14:creationId xmlns:p14="http://schemas.microsoft.com/office/powerpoint/2010/main" val="1748314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Colocar juntas las superficies plantares de los pies y abducir ambos fémures a 40-45° de la vertical</a:t>
            </a:r>
          </a:p>
          <a:p>
            <a:endParaRPr lang="es-MX" dirty="0"/>
          </a:p>
        </p:txBody>
      </p:sp>
      <p:sp>
        <p:nvSpPr>
          <p:cNvPr id="4" name="Marcador de número de diapositiva 3"/>
          <p:cNvSpPr>
            <a:spLocks noGrp="1"/>
          </p:cNvSpPr>
          <p:nvPr>
            <p:ph type="sldNum" sz="quarter" idx="10"/>
          </p:nvPr>
        </p:nvSpPr>
        <p:spPr/>
        <p:txBody>
          <a:bodyPr/>
          <a:lstStyle/>
          <a:p>
            <a:fld id="{CD3C972F-C2AD-4C80-B85E-9030F7B0028F}" type="slidenum">
              <a:rPr lang="es-MX" smtClean="0"/>
              <a:t>40</a:t>
            </a:fld>
            <a:endParaRPr lang="es-MX"/>
          </a:p>
        </p:txBody>
      </p:sp>
    </p:spTree>
    <p:extLst>
      <p:ext uri="{BB962C8B-B14F-4D97-AF65-F5344CB8AC3E}">
        <p14:creationId xmlns:p14="http://schemas.microsoft.com/office/powerpoint/2010/main" val="2654606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Leyenda: A, acetábulo, punta de flecha, </a:t>
            </a:r>
            <a:r>
              <a:rPr lang="es-ES" dirty="0" err="1" smtClean="0"/>
              <a:t>labrum</a:t>
            </a:r>
            <a:r>
              <a:rPr lang="es-ES" dirty="0" smtClean="0"/>
              <a:t> anterosuperior; flechas, </a:t>
            </a:r>
            <a:r>
              <a:rPr lang="es-ES" baseline="0" dirty="0" smtClean="0"/>
              <a:t> receso </a:t>
            </a:r>
            <a:r>
              <a:rPr lang="es-ES" dirty="0" smtClean="0"/>
              <a:t> articular anterior, asterisco, el receso distendido anterior por derrame articular, FH, cabeza femoral; FN, cuello femoral</a:t>
            </a:r>
            <a:endParaRPr lang="es-ES" dirty="0"/>
          </a:p>
        </p:txBody>
      </p:sp>
      <p:sp>
        <p:nvSpPr>
          <p:cNvPr id="4" name="Marcador de número de diapositiva 3"/>
          <p:cNvSpPr>
            <a:spLocks noGrp="1"/>
          </p:cNvSpPr>
          <p:nvPr>
            <p:ph type="sldNum" sz="quarter" idx="10"/>
          </p:nvPr>
        </p:nvSpPr>
        <p:spPr/>
        <p:txBody>
          <a:bodyPr/>
          <a:lstStyle/>
          <a:p>
            <a:fld id="{53469268-2FA3-2F49-A2B9-A7802E0A592C}" type="slidenum">
              <a:rPr lang="es-ES" smtClean="0"/>
              <a:t>44</a:t>
            </a:fld>
            <a:endParaRPr lang="es-ES"/>
          </a:p>
        </p:txBody>
      </p:sp>
    </p:spTree>
    <p:extLst>
      <p:ext uri="{BB962C8B-B14F-4D97-AF65-F5344CB8AC3E}">
        <p14:creationId xmlns:p14="http://schemas.microsoft.com/office/powerpoint/2010/main" val="1549693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Leyenda: A, acetábulo, flechas, tendón </a:t>
            </a:r>
            <a:r>
              <a:rPr lang="es-ES" dirty="0" err="1" smtClean="0"/>
              <a:t>iliopsoas</a:t>
            </a:r>
            <a:r>
              <a:rPr lang="es-ES" dirty="0" smtClean="0"/>
              <a:t>;  IP, </a:t>
            </a:r>
            <a:r>
              <a:rPr lang="es-ES" dirty="0" err="1" smtClean="0"/>
              <a:t>iliopsoas</a:t>
            </a:r>
            <a:r>
              <a:rPr lang="es-ES" dirty="0" smtClean="0"/>
              <a:t>, FH, la cabeza </a:t>
            </a:r>
            <a:r>
              <a:rPr lang="es-ES" dirty="0" smtClean="0"/>
              <a:t>femoral</a:t>
            </a:r>
          </a:p>
          <a:p>
            <a:r>
              <a:rPr lang="es-ES" dirty="0" smtClean="0"/>
              <a:t>*</a:t>
            </a:r>
            <a:r>
              <a:rPr lang="es-ES" baseline="0" dirty="0" smtClean="0"/>
              <a:t> - Labrum acetabular</a:t>
            </a:r>
            <a:endParaRPr lang="es-ES" dirty="0"/>
          </a:p>
        </p:txBody>
      </p:sp>
      <p:sp>
        <p:nvSpPr>
          <p:cNvPr id="4" name="Marcador de número de diapositiva 3"/>
          <p:cNvSpPr>
            <a:spLocks noGrp="1"/>
          </p:cNvSpPr>
          <p:nvPr>
            <p:ph type="sldNum" sz="quarter" idx="10"/>
          </p:nvPr>
        </p:nvSpPr>
        <p:spPr/>
        <p:txBody>
          <a:bodyPr/>
          <a:lstStyle/>
          <a:p>
            <a:fld id="{53469268-2FA3-2F49-A2B9-A7802E0A592C}" type="slidenum">
              <a:rPr lang="es-ES" smtClean="0"/>
              <a:t>45</a:t>
            </a:fld>
            <a:endParaRPr lang="es-ES"/>
          </a:p>
        </p:txBody>
      </p:sp>
    </p:spTree>
    <p:extLst>
      <p:ext uri="{BB962C8B-B14F-4D97-AF65-F5344CB8AC3E}">
        <p14:creationId xmlns:p14="http://schemas.microsoft.com/office/powerpoint/2010/main" val="4240308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Músculo tensor de la fascia lata. Imágenes ecográficas sagitales obtenidas con un transductor de 12-5 MHz en una persona sana, sobre las inserciones proximal (a) y distal (b) del músculo tensor de la fascia lata (</a:t>
            </a:r>
            <a:r>
              <a:rPr lang="es-MX" dirty="0" err="1" smtClean="0"/>
              <a:t>Tff</a:t>
            </a:r>
            <a:r>
              <a:rPr lang="es-MX" dirty="0" smtClean="0"/>
              <a:t>). a) El tendón proximal (flecha) del tensor de la fascia lata se observa en su sitio de inserción en la espina ilíaca anterosuperior (EIAS). En el mismo piano, el vientre del músculo glúteo menor (</a:t>
            </a:r>
            <a:r>
              <a:rPr lang="es-MX" dirty="0" err="1" smtClean="0"/>
              <a:t>GMi</a:t>
            </a:r>
            <a:r>
              <a:rPr lang="es-MX" dirty="0" smtClean="0"/>
              <a:t>) se observa por debajo del músculo tensor de la fascia lata. En b), se observa la unión </a:t>
            </a:r>
            <a:r>
              <a:rPr lang="es-MX" dirty="0" err="1" smtClean="0"/>
              <a:t>miotendinosa</a:t>
            </a:r>
            <a:r>
              <a:rPr lang="es-MX" dirty="0" smtClean="0"/>
              <a:t> distal del tensor de la fascia lata (</a:t>
            </a:r>
            <a:r>
              <a:rPr lang="es-MX" dirty="0" err="1" smtClean="0"/>
              <a:t>Tff</a:t>
            </a:r>
            <a:r>
              <a:rPr lang="es-MX" dirty="0" smtClean="0"/>
              <a:t>), la cual tiene una apariencia puntiaguda típica como resultado de la convergencia de sus fibras musculares en la fascia lata (puntas de flecha). A esta altura, se observa el vientre del músculo vasto lateral (VL) entre el músculo tensor de la fascia lata y el fémur. La fotografía que se encuentra en el lado izquierdo de la figura muestra la posición de la sonda</a:t>
            </a:r>
            <a:endParaRPr lang="es-MX" dirty="0"/>
          </a:p>
        </p:txBody>
      </p:sp>
      <p:sp>
        <p:nvSpPr>
          <p:cNvPr id="4" name="3 Marcador de número de diapositiva"/>
          <p:cNvSpPr>
            <a:spLocks noGrp="1"/>
          </p:cNvSpPr>
          <p:nvPr>
            <p:ph type="sldNum" sz="quarter" idx="10"/>
          </p:nvPr>
        </p:nvSpPr>
        <p:spPr/>
        <p:txBody>
          <a:bodyPr/>
          <a:lstStyle/>
          <a:p>
            <a:fld id="{53469268-2FA3-2F49-A2B9-A7802E0A592C}" type="slidenum">
              <a:rPr lang="es-ES" smtClean="0"/>
              <a:t>46</a:t>
            </a:fld>
            <a:endParaRPr lang="es-ES"/>
          </a:p>
        </p:txBody>
      </p:sp>
    </p:spTree>
    <p:extLst>
      <p:ext uri="{BB962C8B-B14F-4D97-AF65-F5344CB8AC3E}">
        <p14:creationId xmlns:p14="http://schemas.microsoft.com/office/powerpoint/2010/main" val="3231735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Leyenda: puntas de flecha y 1, músculo tensor de la fascia lata; AIIS, espina ilíaca </a:t>
            </a:r>
            <a:r>
              <a:rPr lang="es-ES" dirty="0" err="1" smtClean="0"/>
              <a:t>anteroinferior</a:t>
            </a:r>
            <a:r>
              <a:rPr lang="es-ES" dirty="0" smtClean="0"/>
              <a:t>, ASIS, espina ilíaca anterosuperior; asterisco, trocánter mayor; flecha curva,  nervio cutáneo femoral lateral, </a:t>
            </a:r>
            <a:r>
              <a:rPr lang="es-ES" dirty="0" err="1" smtClean="0"/>
              <a:t>gm</a:t>
            </a:r>
            <a:r>
              <a:rPr lang="es-ES" dirty="0" smtClean="0"/>
              <a:t>,  músculo glúteo medio, 3, del músculo recto anterior del muslo, 4, músculo psoas ilíaco, 5, músculo pectíneo; flechas huecas  y 2, el músculo sartorio, flecha blanca, la inserción de la fascia lata lata; </a:t>
            </a:r>
            <a:r>
              <a:rPr lang="es-ES" dirty="0" err="1" smtClean="0"/>
              <a:t>vl</a:t>
            </a:r>
            <a:r>
              <a:rPr lang="es-ES" dirty="0" smtClean="0"/>
              <a:t>, músculo vasto </a:t>
            </a:r>
            <a:r>
              <a:rPr lang="es-ES" dirty="0" err="1" smtClean="0"/>
              <a:t>lateralis</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53469268-2FA3-2F49-A2B9-A7802E0A592C}" type="slidenum">
              <a:rPr lang="es-ES" smtClean="0"/>
              <a:t>47</a:t>
            </a:fld>
            <a:endParaRPr lang="es-ES"/>
          </a:p>
        </p:txBody>
      </p:sp>
    </p:spTree>
    <p:extLst>
      <p:ext uri="{BB962C8B-B14F-4D97-AF65-F5344CB8AC3E}">
        <p14:creationId xmlns:p14="http://schemas.microsoft.com/office/powerpoint/2010/main" val="1320784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kern="1200" baseline="0" dirty="0" smtClean="0">
                <a:solidFill>
                  <a:schemeClr val="tx1"/>
                </a:solidFill>
                <a:latin typeface="+mn-lt"/>
                <a:ea typeface="+mn-ea"/>
                <a:cs typeface="+mn-cs"/>
              </a:rPr>
              <a:t>Paquete </a:t>
            </a:r>
            <a:r>
              <a:rPr lang="es-MX" sz="1200" b="0" i="0" u="none" strike="noStrike" kern="1200" baseline="0" dirty="0" err="1" smtClean="0">
                <a:solidFill>
                  <a:schemeClr val="tx1"/>
                </a:solidFill>
                <a:latin typeface="+mn-lt"/>
                <a:ea typeface="+mn-ea"/>
                <a:cs typeface="+mn-cs"/>
              </a:rPr>
              <a:t>vasculonervioso</a:t>
            </a:r>
            <a:r>
              <a:rPr lang="es-MX" sz="1200" b="0" i="0" u="none" strike="noStrike" kern="1200" baseline="0" dirty="0" smtClean="0">
                <a:solidFill>
                  <a:schemeClr val="tx1"/>
                </a:solidFill>
                <a:latin typeface="+mn-lt"/>
                <a:ea typeface="+mn-ea"/>
                <a:cs typeface="+mn-cs"/>
              </a:rPr>
              <a:t> femoral. Imagen ecográfica transversal obtenida con un transductor de 12-5 MHz en la zona inmediatamente inferior al ligamento inguinal </a:t>
            </a:r>
            <a:r>
              <a:rPr lang="es-ES" dirty="0" smtClean="0"/>
              <a:t>Leyenda: a, arteria femoral,  v,  vena</a:t>
            </a:r>
            <a:r>
              <a:rPr lang="es-ES" baseline="0" dirty="0" smtClean="0"/>
              <a:t> </a:t>
            </a:r>
            <a:r>
              <a:rPr lang="es-ES" dirty="0" smtClean="0"/>
              <a:t> femoral, flecha, nervio femoral, </a:t>
            </a:r>
            <a:r>
              <a:rPr lang="es-ES" dirty="0" err="1" smtClean="0"/>
              <a:t>im</a:t>
            </a:r>
            <a:r>
              <a:rPr lang="es-ES" dirty="0" smtClean="0"/>
              <a:t>, músculo ilíaco; pm, el músculo pectíneo</a:t>
            </a:r>
            <a:endParaRPr lang="es-ES" dirty="0"/>
          </a:p>
        </p:txBody>
      </p:sp>
      <p:sp>
        <p:nvSpPr>
          <p:cNvPr id="4" name="Marcador de número de diapositiva 3"/>
          <p:cNvSpPr>
            <a:spLocks noGrp="1"/>
          </p:cNvSpPr>
          <p:nvPr>
            <p:ph type="sldNum" sz="quarter" idx="10"/>
          </p:nvPr>
        </p:nvSpPr>
        <p:spPr/>
        <p:txBody>
          <a:bodyPr/>
          <a:lstStyle/>
          <a:p>
            <a:fld id="{53469268-2FA3-2F49-A2B9-A7802E0A592C}" type="slidenum">
              <a:rPr lang="es-ES" smtClean="0"/>
              <a:t>48</a:t>
            </a:fld>
            <a:endParaRPr lang="es-ES"/>
          </a:p>
        </p:txBody>
      </p:sp>
    </p:spTree>
    <p:extLst>
      <p:ext uri="{BB962C8B-B14F-4D97-AF65-F5344CB8AC3E}">
        <p14:creationId xmlns:p14="http://schemas.microsoft.com/office/powerpoint/2010/main" val="475620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Leyenda: AIIS, espina ilíaca </a:t>
            </a:r>
            <a:r>
              <a:rPr lang="es-ES" dirty="0" err="1" smtClean="0"/>
              <a:t>anteroinferior</a:t>
            </a:r>
            <a:r>
              <a:rPr lang="es-ES" dirty="0" smtClean="0"/>
              <a:t>, puntas de flecha, tendón directo del músculo recto anterior del muslo,</a:t>
            </a:r>
            <a:r>
              <a:rPr lang="es-ES" baseline="0" dirty="0" smtClean="0"/>
              <a:t> </a:t>
            </a:r>
            <a:r>
              <a:rPr lang="es-ES" dirty="0" smtClean="0"/>
              <a:t> flechas, tendón indirecto del músculo recto anterior del muslo</a:t>
            </a:r>
            <a:endParaRPr lang="es-ES" dirty="0"/>
          </a:p>
        </p:txBody>
      </p:sp>
      <p:sp>
        <p:nvSpPr>
          <p:cNvPr id="4" name="Marcador de número de diapositiva 3"/>
          <p:cNvSpPr>
            <a:spLocks noGrp="1"/>
          </p:cNvSpPr>
          <p:nvPr>
            <p:ph type="sldNum" sz="quarter" idx="10"/>
          </p:nvPr>
        </p:nvSpPr>
        <p:spPr/>
        <p:txBody>
          <a:bodyPr/>
          <a:lstStyle/>
          <a:p>
            <a:fld id="{53469268-2FA3-2F49-A2B9-A7802E0A592C}" type="slidenum">
              <a:rPr lang="es-ES" smtClean="0"/>
              <a:t>49</a:t>
            </a:fld>
            <a:endParaRPr lang="es-ES"/>
          </a:p>
        </p:txBody>
      </p:sp>
    </p:spTree>
    <p:extLst>
      <p:ext uri="{BB962C8B-B14F-4D97-AF65-F5344CB8AC3E}">
        <p14:creationId xmlns:p14="http://schemas.microsoft.com/office/powerpoint/2010/main" val="917680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Leyenda: AIIS, espina ilíaca </a:t>
            </a:r>
            <a:r>
              <a:rPr lang="es-ES" dirty="0" err="1" smtClean="0"/>
              <a:t>anteroinferior</a:t>
            </a:r>
            <a:r>
              <a:rPr lang="es-ES" dirty="0" smtClean="0"/>
              <a:t>, 1, tendón directo, 2, tendón indirecto;</a:t>
            </a:r>
            <a:r>
              <a:rPr lang="es-ES" baseline="0" dirty="0" smtClean="0"/>
              <a:t> </a:t>
            </a:r>
            <a:r>
              <a:rPr lang="es-ES" dirty="0" smtClean="0"/>
              <a:t>3, reflexión del tendón;  4, aponeurosis central, RF, músculo recto femoral</a:t>
            </a:r>
          </a:p>
          <a:p>
            <a:r>
              <a:rPr lang="es-ES" dirty="0" smtClean="0"/>
              <a:t>Leyenda: AIIS, espina ilíaca </a:t>
            </a:r>
            <a:r>
              <a:rPr lang="es-ES" dirty="0" err="1" smtClean="0"/>
              <a:t>anteroinferior</a:t>
            </a:r>
            <a:r>
              <a:rPr lang="es-ES" dirty="0" smtClean="0"/>
              <a:t>, flechas, tendón directo del músculo recto anterior del muslo; flecha curvada, aponeurosis central; </a:t>
            </a:r>
            <a:r>
              <a:rPr lang="es-ES" dirty="0" err="1" smtClean="0"/>
              <a:t>IPs</a:t>
            </a:r>
            <a:r>
              <a:rPr lang="es-ES" dirty="0" smtClean="0"/>
              <a:t>, el músculo psoas ilíaco, </a:t>
            </a:r>
            <a:r>
              <a:rPr lang="es-ES" dirty="0" err="1" smtClean="0"/>
              <a:t>Sa</a:t>
            </a:r>
            <a:r>
              <a:rPr lang="es-ES" dirty="0" smtClean="0"/>
              <a:t>, músculo sartorio; </a:t>
            </a:r>
            <a:r>
              <a:rPr lang="es-ES" dirty="0" err="1" smtClean="0"/>
              <a:t>tfl</a:t>
            </a:r>
            <a:r>
              <a:rPr lang="es-ES" dirty="0" smtClean="0"/>
              <a:t>, el músculo tensor de la fascia lata, </a:t>
            </a:r>
            <a:r>
              <a:rPr lang="es-ES" dirty="0" err="1" smtClean="0"/>
              <a:t>Vint</a:t>
            </a:r>
            <a:r>
              <a:rPr lang="es-ES" dirty="0" smtClean="0"/>
              <a:t>, músculo vasto </a:t>
            </a:r>
            <a:r>
              <a:rPr lang="es-ES" dirty="0" err="1" smtClean="0"/>
              <a:t>intermedius</a:t>
            </a:r>
            <a:r>
              <a:rPr lang="es-ES" dirty="0" smtClean="0"/>
              <a:t>, puntas de flecha huecas , unión proximal </a:t>
            </a:r>
            <a:r>
              <a:rPr lang="es-ES" dirty="0" err="1" smtClean="0"/>
              <a:t>miotendinosa</a:t>
            </a:r>
            <a:r>
              <a:rPr lang="es-ES" dirty="0" smtClean="0"/>
              <a:t> del músculo recto anterior del muslo, puntas de flecha blancas, recto femoral</a:t>
            </a:r>
          </a:p>
          <a:p>
            <a:endParaRPr lang="es-ES" dirty="0"/>
          </a:p>
        </p:txBody>
      </p:sp>
      <p:sp>
        <p:nvSpPr>
          <p:cNvPr id="4" name="Marcador de número de diapositiva 3"/>
          <p:cNvSpPr>
            <a:spLocks noGrp="1"/>
          </p:cNvSpPr>
          <p:nvPr>
            <p:ph type="sldNum" sz="quarter" idx="10"/>
          </p:nvPr>
        </p:nvSpPr>
        <p:spPr/>
        <p:txBody>
          <a:bodyPr/>
          <a:lstStyle/>
          <a:p>
            <a:fld id="{53469268-2FA3-2F49-A2B9-A7802E0A592C}" type="slidenum">
              <a:rPr lang="es-ES" smtClean="0"/>
              <a:t>50</a:t>
            </a:fld>
            <a:endParaRPr lang="es-ES"/>
          </a:p>
        </p:txBody>
      </p:sp>
    </p:spTree>
    <p:extLst>
      <p:ext uri="{BB962C8B-B14F-4D97-AF65-F5344CB8AC3E}">
        <p14:creationId xmlns:p14="http://schemas.microsoft.com/office/powerpoint/2010/main" val="2334545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Surco del obturador – borde superior del conducto obturador</a:t>
            </a:r>
          </a:p>
          <a:p>
            <a:r>
              <a:rPr lang="es-MX" sz="1200" b="0" i="0" kern="1200" dirty="0" smtClean="0">
                <a:solidFill>
                  <a:schemeClr val="tx1"/>
                </a:solidFill>
                <a:effectLst/>
                <a:latin typeface="+mn-lt"/>
                <a:ea typeface="+mn-ea"/>
                <a:cs typeface="+mn-cs"/>
              </a:rPr>
              <a:t>Las dos ramas del pubis delinean un triángulo central, llamado agujero obturador.</a:t>
            </a:r>
          </a:p>
          <a:p>
            <a:r>
              <a:rPr lang="es-MX" sz="1200" b="0" i="0" kern="1200" dirty="0" smtClean="0">
                <a:solidFill>
                  <a:schemeClr val="tx1"/>
                </a:solidFill>
                <a:effectLst/>
                <a:latin typeface="+mn-lt"/>
                <a:ea typeface="+mn-ea"/>
                <a:cs typeface="+mn-cs"/>
              </a:rPr>
              <a:t>Las ramas inferiores convergen en el cuerpo del pubis formando un ángulo agudo, que se abre inferiormente (desde dentro) con vértice en la línea media, quedando las tuberosidades isquiáticas a ambos lados.</a:t>
            </a:r>
          </a:p>
          <a:p>
            <a:endParaRPr lang="es-MX" dirty="0"/>
          </a:p>
        </p:txBody>
      </p:sp>
      <p:sp>
        <p:nvSpPr>
          <p:cNvPr id="4" name="Marcador de número de diapositiva 3"/>
          <p:cNvSpPr>
            <a:spLocks noGrp="1"/>
          </p:cNvSpPr>
          <p:nvPr>
            <p:ph type="sldNum" sz="quarter" idx="10"/>
          </p:nvPr>
        </p:nvSpPr>
        <p:spPr/>
        <p:txBody>
          <a:bodyPr/>
          <a:lstStyle/>
          <a:p>
            <a:fld id="{18383CDB-E980-44D4-B148-59108F190BF4}" type="slidenum">
              <a:rPr lang="es-MX" smtClean="0"/>
              <a:t>6</a:t>
            </a:fld>
            <a:endParaRPr lang="es-MX"/>
          </a:p>
        </p:txBody>
      </p:sp>
    </p:spTree>
    <p:extLst>
      <p:ext uri="{BB962C8B-B14F-4D97-AF65-F5344CB8AC3E}">
        <p14:creationId xmlns:p14="http://schemas.microsoft.com/office/powerpoint/2010/main" val="3800898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1, aductor largo, Cabezas de flecha indican el aductor largo, la flecha curveada indica la inserción del aductor largo, cabezas de flecha</a:t>
            </a:r>
            <a:r>
              <a:rPr lang="es-MX" baseline="0" dirty="0" smtClean="0"/>
              <a:t> el tendón, 2, aductor corto, 3 aductor mayor. </a:t>
            </a:r>
            <a:endParaRPr lang="es-MX" dirty="0" smtClean="0"/>
          </a:p>
          <a:p>
            <a:endParaRPr lang="es-ES" dirty="0"/>
          </a:p>
        </p:txBody>
      </p:sp>
      <p:sp>
        <p:nvSpPr>
          <p:cNvPr id="4" name="Marcador de número de diapositiva 3"/>
          <p:cNvSpPr>
            <a:spLocks noGrp="1"/>
          </p:cNvSpPr>
          <p:nvPr>
            <p:ph type="sldNum" sz="quarter" idx="10"/>
          </p:nvPr>
        </p:nvSpPr>
        <p:spPr/>
        <p:txBody>
          <a:bodyPr/>
          <a:lstStyle/>
          <a:p>
            <a:fld id="{53469268-2FA3-2F49-A2B9-A7802E0A592C}" type="slidenum">
              <a:rPr lang="es-ES" smtClean="0"/>
              <a:t>51</a:t>
            </a:fld>
            <a:endParaRPr lang="es-ES"/>
          </a:p>
        </p:txBody>
      </p:sp>
    </p:spTree>
    <p:extLst>
      <p:ext uri="{BB962C8B-B14F-4D97-AF65-F5344CB8AC3E}">
        <p14:creationId xmlns:p14="http://schemas.microsoft.com/office/powerpoint/2010/main" val="1148635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Leyenda:  asterisco, glúteo mayor</a:t>
            </a:r>
            <a:r>
              <a:rPr lang="es-ES" dirty="0" smtClean="0"/>
              <a:t>,  </a:t>
            </a:r>
            <a:r>
              <a:rPr lang="es-ES" dirty="0" smtClean="0"/>
              <a:t>trocánter mayor; flecha curvada,</a:t>
            </a:r>
            <a:r>
              <a:rPr lang="es-ES" baseline="0" dirty="0" smtClean="0"/>
              <a:t> </a:t>
            </a:r>
            <a:r>
              <a:rPr lang="es-ES" dirty="0" smtClean="0"/>
              <a:t>tendón glúteo  </a:t>
            </a:r>
            <a:r>
              <a:rPr lang="es-ES" dirty="0" err="1" smtClean="0"/>
              <a:t>minimos</a:t>
            </a:r>
            <a:r>
              <a:rPr lang="es-ES" dirty="0" smtClean="0"/>
              <a:t>; </a:t>
            </a:r>
            <a:r>
              <a:rPr lang="es-ES" dirty="0" smtClean="0"/>
              <a:t> </a:t>
            </a:r>
            <a:r>
              <a:rPr lang="es-ES" dirty="0" err="1" smtClean="0"/>
              <a:t>Gmin</a:t>
            </a:r>
            <a:r>
              <a:rPr lang="es-ES" dirty="0" smtClean="0"/>
              <a:t>, músculo glúteo  </a:t>
            </a:r>
            <a:r>
              <a:rPr lang="es-ES" dirty="0" err="1" smtClean="0"/>
              <a:t>minimos</a:t>
            </a:r>
            <a:r>
              <a:rPr lang="es-ES" dirty="0" smtClean="0"/>
              <a:t>; GT,  trocánter mayor;</a:t>
            </a:r>
            <a:r>
              <a:rPr lang="es-ES" baseline="0" dirty="0" smtClean="0"/>
              <a:t> </a:t>
            </a:r>
            <a:r>
              <a:rPr lang="es-ES" dirty="0" smtClean="0"/>
              <a:t>flecha hueca , tendón del glúteo medio, flecha blanca, tendón glúteo menor, puntas de flecha, fascia lata</a:t>
            </a:r>
            <a:endParaRPr lang="es-ES" dirty="0"/>
          </a:p>
        </p:txBody>
      </p:sp>
      <p:sp>
        <p:nvSpPr>
          <p:cNvPr id="4" name="Marcador de número de diapositiva 3"/>
          <p:cNvSpPr>
            <a:spLocks noGrp="1"/>
          </p:cNvSpPr>
          <p:nvPr>
            <p:ph type="sldNum" sz="quarter" idx="10"/>
          </p:nvPr>
        </p:nvSpPr>
        <p:spPr/>
        <p:txBody>
          <a:bodyPr/>
          <a:lstStyle/>
          <a:p>
            <a:fld id="{53469268-2FA3-2F49-A2B9-A7802E0A592C}" type="slidenum">
              <a:rPr lang="es-ES" smtClean="0"/>
              <a:t>52</a:t>
            </a:fld>
            <a:endParaRPr lang="es-ES"/>
          </a:p>
        </p:txBody>
      </p:sp>
    </p:spTree>
    <p:extLst>
      <p:ext uri="{BB962C8B-B14F-4D97-AF65-F5344CB8AC3E}">
        <p14:creationId xmlns:p14="http://schemas.microsoft.com/office/powerpoint/2010/main" val="997563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Leyenda: asterisco, tuberosidad isquiática; r </a:t>
            </a:r>
            <a:r>
              <a:rPr lang="es-ES" dirty="0" err="1" smtClean="0"/>
              <a:t>Gmax</a:t>
            </a:r>
            <a:r>
              <a:rPr lang="es-ES" dirty="0" smtClean="0"/>
              <a:t>, glúteo mayor, SM, semimembranoso, ST, semitendinoso, LHB, cabeza larga del bíceps femoral</a:t>
            </a:r>
          </a:p>
          <a:p>
            <a:endParaRPr lang="es-MX" sz="1200" b="0" i="0" u="none" strike="noStrike" kern="1200" baseline="0" dirty="0" smtClean="0">
              <a:solidFill>
                <a:schemeClr val="tx1"/>
              </a:solidFill>
              <a:latin typeface="+mn-lt"/>
              <a:ea typeface="+mn-ea"/>
              <a:cs typeface="+mn-cs"/>
            </a:endParaRPr>
          </a:p>
          <a:p>
            <a:r>
              <a:rPr lang="es-MX" sz="1200" b="0" i="0" u="none" strike="noStrike" kern="1200" baseline="0" dirty="0" smtClean="0">
                <a:solidFill>
                  <a:schemeClr val="tx1"/>
                </a:solidFill>
                <a:latin typeface="+mn-lt"/>
                <a:ea typeface="+mn-ea"/>
                <a:cs typeface="+mn-cs"/>
              </a:rPr>
              <a:t>En </a:t>
            </a:r>
            <a:r>
              <a:rPr lang="es-MX" sz="1200" b="0" i="0" u="none" strike="noStrike" kern="1200" baseline="0" dirty="0" err="1" smtClean="0">
                <a:solidFill>
                  <a:schemeClr val="tx1"/>
                </a:solidFill>
                <a:latin typeface="+mn-lt"/>
                <a:ea typeface="+mn-ea"/>
                <a:cs typeface="+mn-cs"/>
              </a:rPr>
              <a:t>a,b</a:t>
            </a:r>
            <a:r>
              <a:rPr lang="es-MX" sz="1200" b="0" i="0" u="none" strike="noStrike" kern="1200" baseline="0" dirty="0" smtClean="0">
                <a:solidFill>
                  <a:schemeClr val="tx1"/>
                </a:solidFill>
                <a:latin typeface="+mn-lt"/>
                <a:ea typeface="+mn-ea"/>
                <a:cs typeface="+mn-cs"/>
              </a:rPr>
              <a:t>), los tendones </a:t>
            </a:r>
            <a:r>
              <a:rPr lang="es-MX" sz="1200" b="0" i="0" u="none" strike="noStrike" kern="1200" baseline="0" dirty="0" err="1" smtClean="0">
                <a:solidFill>
                  <a:schemeClr val="tx1"/>
                </a:solidFill>
                <a:latin typeface="+mn-lt"/>
                <a:ea typeface="+mn-ea"/>
                <a:cs typeface="+mn-cs"/>
              </a:rPr>
              <a:t>isquiocrurales</a:t>
            </a:r>
            <a:r>
              <a:rPr lang="es-MX" sz="1200" b="0" i="0" u="none" strike="noStrike" kern="1200" baseline="0" dirty="0" smtClean="0">
                <a:solidFill>
                  <a:schemeClr val="tx1"/>
                </a:solidFill>
                <a:latin typeface="+mn-lt"/>
                <a:ea typeface="+mn-ea"/>
                <a:cs typeface="+mn-cs"/>
              </a:rPr>
              <a:t> </a:t>
            </a:r>
            <a:r>
              <a:rPr lang="es-MX" sz="1200" b="0" i="1" u="none" strike="noStrike" kern="1200" baseline="0" dirty="0" smtClean="0">
                <a:solidFill>
                  <a:schemeClr val="tx1"/>
                </a:solidFill>
                <a:latin typeface="+mn-lt"/>
                <a:ea typeface="+mn-ea"/>
                <a:cs typeface="+mn-cs"/>
              </a:rPr>
              <a:t>(</a:t>
            </a:r>
            <a:r>
              <a:rPr lang="es-MX" sz="1200" b="0" i="1" u="none" strike="noStrike" kern="1200" baseline="0" dirty="0" err="1" smtClean="0">
                <a:solidFill>
                  <a:schemeClr val="tx1"/>
                </a:solidFill>
                <a:latin typeface="+mn-lt"/>
                <a:ea typeface="+mn-ea"/>
                <a:cs typeface="+mn-cs"/>
              </a:rPr>
              <a:t>ICRs</a:t>
            </a:r>
            <a:r>
              <a:rPr lang="es-MX" sz="1200" b="0" i="1" u="none" strike="noStrike" kern="1200" baseline="0" dirty="0" smtClean="0">
                <a:solidFill>
                  <a:schemeClr val="tx1"/>
                </a:solidFill>
                <a:latin typeface="+mn-lt"/>
                <a:ea typeface="+mn-ea"/>
                <a:cs typeface="+mn-cs"/>
              </a:rPr>
              <a:t>) </a:t>
            </a:r>
            <a:r>
              <a:rPr lang="es-MX" sz="1200" b="0" i="0" u="none" strike="noStrike" kern="1200" baseline="0" dirty="0" smtClean="0">
                <a:solidFill>
                  <a:schemeClr val="tx1"/>
                </a:solidFill>
                <a:latin typeface="+mn-lt"/>
                <a:ea typeface="+mn-ea"/>
                <a:cs typeface="+mn-cs"/>
              </a:rPr>
              <a:t>no se observan como estructuras independientes sino como una banda </a:t>
            </a:r>
            <a:r>
              <a:rPr lang="es-MX" sz="1200" b="0" i="0" u="none" strike="noStrike" kern="1200" baseline="0" dirty="0" err="1" smtClean="0">
                <a:solidFill>
                  <a:schemeClr val="tx1"/>
                </a:solidFill>
                <a:latin typeface="+mn-lt"/>
                <a:ea typeface="+mn-ea"/>
                <a:cs typeface="+mn-cs"/>
              </a:rPr>
              <a:t>hiperecogénica</a:t>
            </a:r>
            <a:r>
              <a:rPr lang="es-MX" sz="1200" b="0" i="0" u="none" strike="noStrike" kern="1200" baseline="0" dirty="0" smtClean="0">
                <a:solidFill>
                  <a:schemeClr val="tx1"/>
                </a:solidFill>
                <a:latin typeface="+mn-lt"/>
                <a:ea typeface="+mn-ea"/>
                <a:cs typeface="+mn-cs"/>
              </a:rPr>
              <a:t> que se origina en la tuberosidad isquiática (T~. El nervio ciático </a:t>
            </a:r>
            <a:r>
              <a:rPr lang="es-MX" sz="1200" b="0" i="1" u="none" strike="noStrike" kern="1200" baseline="0" dirty="0" smtClean="0">
                <a:solidFill>
                  <a:schemeClr val="tx1"/>
                </a:solidFill>
                <a:latin typeface="+mn-lt"/>
                <a:ea typeface="+mn-ea"/>
                <a:cs typeface="+mn-cs"/>
              </a:rPr>
              <a:t>(flecha) </a:t>
            </a:r>
            <a:r>
              <a:rPr lang="es-MX" sz="1200" b="0" i="0" u="none" strike="noStrike" kern="1200" baseline="0" dirty="0" smtClean="0">
                <a:solidFill>
                  <a:schemeClr val="tx1"/>
                </a:solidFill>
                <a:latin typeface="+mn-lt"/>
                <a:ea typeface="+mn-ea"/>
                <a:cs typeface="+mn-cs"/>
              </a:rPr>
              <a:t>discurre inmediatamente lateral con relación al complejo tendinoso y por un plano profundo con relación al músculo glúteo mayor </a:t>
            </a:r>
            <a:r>
              <a:rPr lang="es-MX" sz="1200" b="0" i="1" u="none" strike="noStrike" kern="1200" baseline="0" dirty="0" smtClean="0">
                <a:solidFill>
                  <a:schemeClr val="tx1"/>
                </a:solidFill>
                <a:latin typeface="+mn-lt"/>
                <a:ea typeface="+mn-ea"/>
                <a:cs typeface="+mn-cs"/>
              </a:rPr>
              <a:t>(</a:t>
            </a:r>
            <a:r>
              <a:rPr lang="es-MX" sz="1200" b="0" i="1" u="none" strike="noStrike" kern="1200" baseline="0" dirty="0" err="1" smtClean="0">
                <a:solidFill>
                  <a:schemeClr val="tx1"/>
                </a:solidFill>
                <a:latin typeface="+mn-lt"/>
                <a:ea typeface="+mn-ea"/>
                <a:cs typeface="+mn-cs"/>
              </a:rPr>
              <a:t>GMa</a:t>
            </a:r>
            <a:r>
              <a:rPr lang="es-MX" sz="1200" b="0" i="1" u="none" strike="noStrike" kern="1200" baseline="0" dirty="0" smtClean="0">
                <a:solidFill>
                  <a:schemeClr val="tx1"/>
                </a:solidFill>
                <a:latin typeface="+mn-lt"/>
                <a:ea typeface="+mn-ea"/>
                <a:cs typeface="+mn-cs"/>
              </a:rPr>
              <a:t>). </a:t>
            </a:r>
            <a:r>
              <a:rPr lang="es-MX" sz="1200" b="0" i="1" u="none" strike="noStrike" kern="1200" baseline="0" dirty="0" err="1" smtClean="0">
                <a:solidFill>
                  <a:schemeClr val="tx1"/>
                </a:solidFill>
                <a:latin typeface="+mn-lt"/>
                <a:ea typeface="+mn-ea"/>
                <a:cs typeface="+mn-cs"/>
              </a:rPr>
              <a:t>Fem</a:t>
            </a:r>
            <a:r>
              <a:rPr lang="es-MX" sz="1200" b="0" i="1" u="none" strike="noStrike" kern="1200" baseline="0" dirty="0" smtClean="0">
                <a:solidFill>
                  <a:schemeClr val="tx1"/>
                </a:solidFill>
                <a:latin typeface="+mn-lt"/>
                <a:ea typeface="+mn-ea"/>
                <a:cs typeface="+mn-cs"/>
              </a:rPr>
              <a:t>, </a:t>
            </a:r>
            <a:r>
              <a:rPr lang="es-MX" sz="1200" b="0" i="0" u="none" strike="noStrike" kern="1200" baseline="0" dirty="0" smtClean="0">
                <a:solidFill>
                  <a:schemeClr val="tx1"/>
                </a:solidFill>
                <a:latin typeface="+mn-lt"/>
                <a:ea typeface="+mn-ea"/>
                <a:cs typeface="+mn-cs"/>
              </a:rPr>
              <a:t>fémur </a:t>
            </a:r>
            <a:endParaRPr lang="es-ES" dirty="0"/>
          </a:p>
        </p:txBody>
      </p:sp>
      <p:sp>
        <p:nvSpPr>
          <p:cNvPr id="4" name="Marcador de número de diapositiva 3"/>
          <p:cNvSpPr>
            <a:spLocks noGrp="1"/>
          </p:cNvSpPr>
          <p:nvPr>
            <p:ph type="sldNum" sz="quarter" idx="10"/>
          </p:nvPr>
        </p:nvSpPr>
        <p:spPr/>
        <p:txBody>
          <a:bodyPr/>
          <a:lstStyle/>
          <a:p>
            <a:fld id="{53469268-2FA3-2F49-A2B9-A7802E0A592C}" type="slidenum">
              <a:rPr lang="es-ES" smtClean="0"/>
              <a:t>53</a:t>
            </a:fld>
            <a:endParaRPr lang="es-ES"/>
          </a:p>
        </p:txBody>
      </p:sp>
    </p:spTree>
    <p:extLst>
      <p:ext uri="{BB962C8B-B14F-4D97-AF65-F5344CB8AC3E}">
        <p14:creationId xmlns:p14="http://schemas.microsoft.com/office/powerpoint/2010/main" val="1062091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Leyenda:  asterisco,  tuberosidad</a:t>
            </a:r>
            <a:r>
              <a:rPr lang="es-ES" baseline="0" dirty="0" smtClean="0"/>
              <a:t> </a:t>
            </a:r>
            <a:r>
              <a:rPr lang="es-ES" dirty="0" smtClean="0"/>
              <a:t>isquiático, flechas,  origen del tendón común de la cabeza semitendinoso y  cabeza larga del bíceps femoral</a:t>
            </a:r>
            <a:endParaRPr lang="es-ES" dirty="0"/>
          </a:p>
        </p:txBody>
      </p:sp>
      <p:sp>
        <p:nvSpPr>
          <p:cNvPr id="4" name="Marcador de número de diapositiva 3"/>
          <p:cNvSpPr>
            <a:spLocks noGrp="1"/>
          </p:cNvSpPr>
          <p:nvPr>
            <p:ph type="sldNum" sz="quarter" idx="10"/>
          </p:nvPr>
        </p:nvSpPr>
        <p:spPr/>
        <p:txBody>
          <a:bodyPr/>
          <a:lstStyle/>
          <a:p>
            <a:fld id="{53469268-2FA3-2F49-A2B9-A7802E0A592C}" type="slidenum">
              <a:rPr lang="es-ES" smtClean="0"/>
              <a:t>54</a:t>
            </a:fld>
            <a:endParaRPr lang="es-ES"/>
          </a:p>
        </p:txBody>
      </p:sp>
    </p:spTree>
    <p:extLst>
      <p:ext uri="{BB962C8B-B14F-4D97-AF65-F5344CB8AC3E}">
        <p14:creationId xmlns:p14="http://schemas.microsoft.com/office/powerpoint/2010/main" val="4207047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Leyenda: flecha grande</a:t>
            </a:r>
            <a:r>
              <a:rPr lang="es-ES" baseline="0" dirty="0" smtClean="0"/>
              <a:t> hueca</a:t>
            </a:r>
            <a:r>
              <a:rPr lang="es-ES" dirty="0" smtClean="0"/>
              <a:t>, nervio ciático, flecha pequeña</a:t>
            </a:r>
            <a:r>
              <a:rPr lang="es-ES" baseline="0" dirty="0" smtClean="0"/>
              <a:t> hueca</a:t>
            </a:r>
            <a:r>
              <a:rPr lang="es-ES" dirty="0" smtClean="0"/>
              <a:t>, tendón conjunto del cabezal de semitendinoso-largo del bíceps, 1, cabeza larga del músculo bíceps, 2, músculo semitendinoso, 3, músculo aductor magno ; flecha blanca, tendón semimembranoso , puntas de flecha, aponeurosis semimembranoso; flecha curva, el vientre del músculo semimembranoso</a:t>
            </a:r>
          </a:p>
          <a:p>
            <a:endParaRPr lang="es-ES" dirty="0"/>
          </a:p>
        </p:txBody>
      </p:sp>
      <p:sp>
        <p:nvSpPr>
          <p:cNvPr id="4" name="Marcador de número de diapositiva 3"/>
          <p:cNvSpPr>
            <a:spLocks noGrp="1"/>
          </p:cNvSpPr>
          <p:nvPr>
            <p:ph type="sldNum" sz="quarter" idx="10"/>
          </p:nvPr>
        </p:nvSpPr>
        <p:spPr/>
        <p:txBody>
          <a:bodyPr/>
          <a:lstStyle/>
          <a:p>
            <a:fld id="{53469268-2FA3-2F49-A2B9-A7802E0A592C}" type="slidenum">
              <a:rPr lang="es-ES" smtClean="0"/>
              <a:t>55</a:t>
            </a:fld>
            <a:endParaRPr lang="es-ES"/>
          </a:p>
        </p:txBody>
      </p:sp>
    </p:spTree>
    <p:extLst>
      <p:ext uri="{BB962C8B-B14F-4D97-AF65-F5344CB8AC3E}">
        <p14:creationId xmlns:p14="http://schemas.microsoft.com/office/powerpoint/2010/main" val="2716451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i: línea </a:t>
            </a:r>
            <a:r>
              <a:rPr lang="es-MX" dirty="0" err="1"/>
              <a:t>iliaca,L</a:t>
            </a:r>
            <a:r>
              <a:rPr lang="es-MX" dirty="0"/>
              <a:t> lateral, S: superior: metáfisis del </a:t>
            </a:r>
            <a:r>
              <a:rPr lang="es-MX" dirty="0" err="1"/>
              <a:t>femur</a:t>
            </a:r>
            <a:r>
              <a:rPr lang="es-MX" dirty="0"/>
              <a:t>.</a:t>
            </a:r>
          </a:p>
          <a:p>
            <a:r>
              <a:rPr lang="es-MX" dirty="0"/>
              <a:t>EL TECHO DEL ACETABULO DEBE CUBRIR AL MENOS LA MITAD DE LA CABEZA FEMORAL </a:t>
            </a:r>
          </a:p>
        </p:txBody>
      </p:sp>
      <p:sp>
        <p:nvSpPr>
          <p:cNvPr id="4" name="Marcador de número de diapositiva 3"/>
          <p:cNvSpPr>
            <a:spLocks noGrp="1"/>
          </p:cNvSpPr>
          <p:nvPr>
            <p:ph type="sldNum" sz="quarter" idx="10"/>
          </p:nvPr>
        </p:nvSpPr>
        <p:spPr/>
        <p:txBody>
          <a:bodyPr/>
          <a:lstStyle/>
          <a:p>
            <a:fld id="{CD3C972F-C2AD-4C80-B85E-9030F7B0028F}" type="slidenum">
              <a:rPr lang="es-MX" smtClean="0"/>
              <a:t>56</a:t>
            </a:fld>
            <a:endParaRPr lang="es-MX"/>
          </a:p>
        </p:txBody>
      </p:sp>
    </p:spTree>
    <p:extLst>
      <p:ext uri="{BB962C8B-B14F-4D97-AF65-F5344CB8AC3E}">
        <p14:creationId xmlns:p14="http://schemas.microsoft.com/office/powerpoint/2010/main" val="3956647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err="1"/>
              <a:t>Linea</a:t>
            </a:r>
            <a:r>
              <a:rPr lang="es-MX" dirty="0"/>
              <a:t> base y línea del techo </a:t>
            </a:r>
            <a:r>
              <a:rPr lang="es-MX" dirty="0" err="1"/>
              <a:t>acetabular</a:t>
            </a:r>
            <a:r>
              <a:rPr lang="es-MX" dirty="0"/>
              <a:t>:  </a:t>
            </a:r>
            <a:r>
              <a:rPr lang="es-MX" b="1" dirty="0"/>
              <a:t>el ángulo α</a:t>
            </a:r>
          </a:p>
          <a:p>
            <a:r>
              <a:rPr lang="es-MX" b="1" dirty="0" err="1"/>
              <a:t>Linea</a:t>
            </a:r>
            <a:r>
              <a:rPr lang="es-MX" b="1" dirty="0"/>
              <a:t> base más línea del </a:t>
            </a:r>
            <a:r>
              <a:rPr lang="es-MX" b="1" dirty="0" err="1"/>
              <a:t>labrum</a:t>
            </a:r>
            <a:r>
              <a:rPr lang="es-MX" b="1" dirty="0"/>
              <a:t>: </a:t>
            </a:r>
            <a:r>
              <a:rPr lang="es-MX" b="1" dirty="0" err="1"/>
              <a:t>angulo</a:t>
            </a:r>
            <a:r>
              <a:rPr lang="es-MX" b="1" dirty="0"/>
              <a:t> beta </a:t>
            </a:r>
          </a:p>
        </p:txBody>
      </p:sp>
      <p:sp>
        <p:nvSpPr>
          <p:cNvPr id="4" name="Marcador de número de diapositiva 3"/>
          <p:cNvSpPr>
            <a:spLocks noGrp="1"/>
          </p:cNvSpPr>
          <p:nvPr>
            <p:ph type="sldNum" sz="quarter" idx="10"/>
          </p:nvPr>
        </p:nvSpPr>
        <p:spPr/>
        <p:txBody>
          <a:bodyPr/>
          <a:lstStyle/>
          <a:p>
            <a:fld id="{CD3C972F-C2AD-4C80-B85E-9030F7B0028F}" type="slidenum">
              <a:rPr lang="es-MX" smtClean="0"/>
              <a:t>57</a:t>
            </a:fld>
            <a:endParaRPr lang="es-MX"/>
          </a:p>
        </p:txBody>
      </p:sp>
    </p:spTree>
    <p:extLst>
      <p:ext uri="{BB962C8B-B14F-4D97-AF65-F5344CB8AC3E}">
        <p14:creationId xmlns:p14="http://schemas.microsoft.com/office/powerpoint/2010/main" val="310429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err="1" smtClean="0"/>
              <a:t>Linea</a:t>
            </a:r>
            <a:r>
              <a:rPr lang="es-MX" dirty="0" smtClean="0"/>
              <a:t> base y línea del techo acetabular:  </a:t>
            </a:r>
            <a:r>
              <a:rPr lang="es-MX" b="1" dirty="0" smtClean="0"/>
              <a:t>el ángulo α</a:t>
            </a:r>
          </a:p>
          <a:p>
            <a:r>
              <a:rPr lang="es-MX" b="1" dirty="0" err="1" smtClean="0"/>
              <a:t>Linea</a:t>
            </a:r>
            <a:r>
              <a:rPr lang="es-MX" b="1" dirty="0" smtClean="0"/>
              <a:t> base más línea del labrum: </a:t>
            </a:r>
            <a:r>
              <a:rPr lang="es-MX" b="1" dirty="0" err="1" smtClean="0"/>
              <a:t>angulo</a:t>
            </a:r>
            <a:r>
              <a:rPr lang="es-MX" b="1" dirty="0" smtClean="0"/>
              <a:t> beta </a:t>
            </a:r>
          </a:p>
          <a:p>
            <a:endParaRPr lang="es-MX" dirty="0"/>
          </a:p>
        </p:txBody>
      </p:sp>
      <p:sp>
        <p:nvSpPr>
          <p:cNvPr id="4" name="Marcador de número de diapositiva 3"/>
          <p:cNvSpPr>
            <a:spLocks noGrp="1"/>
          </p:cNvSpPr>
          <p:nvPr>
            <p:ph type="sldNum" sz="quarter" idx="10"/>
          </p:nvPr>
        </p:nvSpPr>
        <p:spPr/>
        <p:txBody>
          <a:bodyPr/>
          <a:lstStyle/>
          <a:p>
            <a:fld id="{18383CDB-E980-44D4-B148-59108F190BF4}" type="slidenum">
              <a:rPr lang="es-MX" smtClean="0"/>
              <a:t>58</a:t>
            </a:fld>
            <a:endParaRPr lang="es-MX"/>
          </a:p>
        </p:txBody>
      </p:sp>
    </p:spTree>
    <p:extLst>
      <p:ext uri="{BB962C8B-B14F-4D97-AF65-F5344CB8AC3E}">
        <p14:creationId xmlns:p14="http://schemas.microsoft.com/office/powerpoint/2010/main" val="3866253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AASA </a:t>
            </a:r>
            <a:r>
              <a:rPr lang="es-MX" dirty="0" err="1"/>
              <a:t>angulo</a:t>
            </a:r>
            <a:r>
              <a:rPr lang="es-MX" dirty="0"/>
              <a:t> del sector </a:t>
            </a:r>
            <a:r>
              <a:rPr lang="es-MX" dirty="0" err="1"/>
              <a:t>acetabular</a:t>
            </a:r>
            <a:r>
              <a:rPr lang="es-MX" dirty="0"/>
              <a:t> anterior</a:t>
            </a:r>
          </a:p>
          <a:p>
            <a:r>
              <a:rPr lang="es-MX" dirty="0"/>
              <a:t>Se traza un línea central a través de ambas cabezas femorales </a:t>
            </a:r>
          </a:p>
          <a:p>
            <a:r>
              <a:rPr lang="es-MX" dirty="0" err="1"/>
              <a:t>Linea</a:t>
            </a:r>
            <a:r>
              <a:rPr lang="es-MX" dirty="0"/>
              <a:t> perpendicular a través del borde posterior  y anterior del acetábulo </a:t>
            </a:r>
          </a:p>
        </p:txBody>
      </p:sp>
      <p:sp>
        <p:nvSpPr>
          <p:cNvPr id="4" name="Marcador de número de diapositiva 3"/>
          <p:cNvSpPr>
            <a:spLocks noGrp="1"/>
          </p:cNvSpPr>
          <p:nvPr>
            <p:ph type="sldNum" sz="quarter" idx="10"/>
          </p:nvPr>
        </p:nvSpPr>
        <p:spPr/>
        <p:txBody>
          <a:bodyPr/>
          <a:lstStyle/>
          <a:p>
            <a:fld id="{CD3C972F-C2AD-4C80-B85E-9030F7B0028F}" type="slidenum">
              <a:rPr lang="es-MX" smtClean="0"/>
              <a:t>60</a:t>
            </a:fld>
            <a:endParaRPr lang="es-MX"/>
          </a:p>
        </p:txBody>
      </p:sp>
    </p:spTree>
    <p:extLst>
      <p:ext uri="{BB962C8B-B14F-4D97-AF65-F5344CB8AC3E}">
        <p14:creationId xmlns:p14="http://schemas.microsoft.com/office/powerpoint/2010/main" val="2450846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ltLang="es-MX" sz="1200" b="1" dirty="0">
                <a:solidFill>
                  <a:schemeClr val="bg1"/>
                </a:solidFill>
              </a:rPr>
              <a:t>Segunda técnica de imagen tras la radiografía convencional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s-MX" altLang="es-MX" sz="1200" b="1" dirty="0">
                <a:solidFill>
                  <a:schemeClr val="bg1"/>
                </a:solidFill>
              </a:rPr>
              <a:t>Gadolinio: </a:t>
            </a:r>
            <a:r>
              <a:rPr lang="es-MX" altLang="es-MX" sz="1200" b="1" dirty="0" err="1">
                <a:solidFill>
                  <a:schemeClr val="bg1"/>
                </a:solidFill>
              </a:rPr>
              <a:t>util</a:t>
            </a:r>
            <a:r>
              <a:rPr lang="es-MX" altLang="es-MX" sz="1200" b="1" dirty="0">
                <a:solidFill>
                  <a:schemeClr val="bg1"/>
                </a:solidFill>
              </a:rPr>
              <a:t> para delimitar </a:t>
            </a:r>
            <a:r>
              <a:rPr lang="es-MX" altLang="es-MX" sz="1200" b="1" dirty="0" err="1">
                <a:solidFill>
                  <a:schemeClr val="bg1"/>
                </a:solidFill>
              </a:rPr>
              <a:t>extension</a:t>
            </a:r>
            <a:r>
              <a:rPr lang="es-MX" altLang="es-MX" sz="1200" b="1" dirty="0">
                <a:solidFill>
                  <a:schemeClr val="bg1"/>
                </a:solidFill>
              </a:rPr>
              <a:t> de tumores o procesos inflamatorios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altLang="es-MX" sz="1200" b="1" dirty="0">
              <a:solidFill>
                <a:schemeClr val="bg1"/>
              </a:solidFill>
            </a:endParaRPr>
          </a:p>
          <a:p>
            <a:endParaRPr lang="es-MX" dirty="0"/>
          </a:p>
        </p:txBody>
      </p:sp>
      <p:sp>
        <p:nvSpPr>
          <p:cNvPr id="4" name="Marcador de número de diapositiva 3"/>
          <p:cNvSpPr>
            <a:spLocks noGrp="1"/>
          </p:cNvSpPr>
          <p:nvPr>
            <p:ph type="sldNum" sz="quarter" idx="10"/>
          </p:nvPr>
        </p:nvSpPr>
        <p:spPr/>
        <p:txBody>
          <a:bodyPr/>
          <a:lstStyle/>
          <a:p>
            <a:fld id="{CD3C972F-C2AD-4C80-B85E-9030F7B0028F}" type="slidenum">
              <a:rPr lang="es-MX" smtClean="0"/>
              <a:t>61</a:t>
            </a:fld>
            <a:endParaRPr lang="es-MX"/>
          </a:p>
        </p:txBody>
      </p:sp>
    </p:spTree>
    <p:extLst>
      <p:ext uri="{BB962C8B-B14F-4D97-AF65-F5344CB8AC3E}">
        <p14:creationId xmlns:p14="http://schemas.microsoft.com/office/powerpoint/2010/main" val="862136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Angulo de </a:t>
            </a:r>
            <a:r>
              <a:rPr lang="es-MX" dirty="0" err="1" smtClean="0"/>
              <a:t>rochet</a:t>
            </a:r>
            <a:endParaRPr lang="es-MX" dirty="0"/>
          </a:p>
        </p:txBody>
      </p:sp>
      <p:sp>
        <p:nvSpPr>
          <p:cNvPr id="4" name="Marcador de número de diapositiva 3"/>
          <p:cNvSpPr>
            <a:spLocks noGrp="1"/>
          </p:cNvSpPr>
          <p:nvPr>
            <p:ph type="sldNum" sz="quarter" idx="10"/>
          </p:nvPr>
        </p:nvSpPr>
        <p:spPr/>
        <p:txBody>
          <a:bodyPr/>
          <a:lstStyle/>
          <a:p>
            <a:fld id="{18383CDB-E980-44D4-B148-59108F190BF4}" type="slidenum">
              <a:rPr lang="es-MX" smtClean="0"/>
              <a:t>9</a:t>
            </a:fld>
            <a:endParaRPr lang="es-MX"/>
          </a:p>
        </p:txBody>
      </p:sp>
    </p:spTree>
    <p:extLst>
      <p:ext uri="{BB962C8B-B14F-4D97-AF65-F5344CB8AC3E}">
        <p14:creationId xmlns:p14="http://schemas.microsoft.com/office/powerpoint/2010/main" val="25067479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es-MX" sz="1200" b="0" i="0" kern="1200" dirty="0" smtClean="0">
                <a:solidFill>
                  <a:schemeClr val="tx1"/>
                </a:solidFill>
                <a:effectLst/>
                <a:latin typeface="+mn-lt"/>
                <a:ea typeface="+mn-ea"/>
                <a:cs typeface="+mn-cs"/>
              </a:rPr>
              <a:t>1, TENSOR FASCIAE LATAE M. 2, ILIOPSOAS M. 3, URINARY BLADDER. 4, FEMORAL VESSELS. 5, SARTORIUS M. 6, RECTUS FEMORIS M. 7, GLUTEUS MEDIUS M. 8, LEFT FEMORAL HEAD. 9, OBTURATOR INTERNUS M. 10, QUADRILATERAL PLATE. 11, POSTERIOR PILLAR. 12, GLUTEUS MAXIMUS M. 13, GREATER TROCHANTER.</a:t>
            </a:r>
          </a:p>
        </p:txBody>
      </p:sp>
      <p:sp>
        <p:nvSpPr>
          <p:cNvPr id="4" name="Marcador de número de diapositiva 3"/>
          <p:cNvSpPr>
            <a:spLocks noGrp="1"/>
          </p:cNvSpPr>
          <p:nvPr>
            <p:ph type="sldNum" sz="quarter" idx="10"/>
          </p:nvPr>
        </p:nvSpPr>
        <p:spPr/>
        <p:txBody>
          <a:bodyPr/>
          <a:lstStyle/>
          <a:p>
            <a:fld id="{6B989FB8-7104-4132-973F-3054B6BF7A5B}" type="slidenum">
              <a:rPr lang="es-MX" smtClean="0"/>
              <a:t>62</a:t>
            </a:fld>
            <a:endParaRPr lang="es-MX"/>
          </a:p>
        </p:txBody>
      </p:sp>
    </p:spTree>
    <p:extLst>
      <p:ext uri="{BB962C8B-B14F-4D97-AF65-F5344CB8AC3E}">
        <p14:creationId xmlns:p14="http://schemas.microsoft.com/office/powerpoint/2010/main" val="3682059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sz="1200" b="0" i="0" kern="1200" dirty="0" smtClean="0">
              <a:solidFill>
                <a:schemeClr val="tx1"/>
              </a:solidFill>
              <a:effectLst/>
              <a:latin typeface="+mn-lt"/>
              <a:ea typeface="+mn-ea"/>
              <a:cs typeface="+mn-cs"/>
            </a:endParaRPr>
          </a:p>
          <a:p>
            <a:r>
              <a:rPr lang="es-MX" sz="1200" b="0" i="0" kern="1200" dirty="0" smtClean="0">
                <a:solidFill>
                  <a:schemeClr val="tx1"/>
                </a:solidFill>
                <a:effectLst/>
                <a:latin typeface="+mn-lt"/>
                <a:ea typeface="+mn-ea"/>
                <a:cs typeface="+mn-cs"/>
              </a:rPr>
              <a:t>4- 1, GREATER TROCHANTER. 2, FEMORAL NECK. 3, RIGHT FEMORAL HEAD. 4, URINARY BLADDER. 5, OBTURATOR INTERNUS M. 6, OBTURATOR EXTERNUS M. 7, ILIAC WING. 8, GLUTEUS MINIMUS M. 9, GLUTEUS MAXIMUS &amp; MEDIUS M.</a:t>
            </a:r>
          </a:p>
          <a:p>
            <a:endParaRPr lang="es-MX" sz="1200" b="0" i="0" kern="1200" dirty="0" smtClean="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10"/>
          </p:nvPr>
        </p:nvSpPr>
        <p:spPr/>
        <p:txBody>
          <a:bodyPr/>
          <a:lstStyle/>
          <a:p>
            <a:fld id="{6B989FB8-7104-4132-973F-3054B6BF7A5B}" type="slidenum">
              <a:rPr lang="es-MX" smtClean="0"/>
              <a:t>63</a:t>
            </a:fld>
            <a:endParaRPr lang="es-MX"/>
          </a:p>
        </p:txBody>
      </p:sp>
    </p:spTree>
    <p:extLst>
      <p:ext uri="{BB962C8B-B14F-4D97-AF65-F5344CB8AC3E}">
        <p14:creationId xmlns:p14="http://schemas.microsoft.com/office/powerpoint/2010/main" val="3329128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Colocar e la cadera en rotación interna, palpar la arteria femoral y marcarla</a:t>
            </a:r>
          </a:p>
          <a:p>
            <a:r>
              <a:rPr lang="es-MX" dirty="0"/>
              <a:t>Es importante no dejar pasar más de 20-30 minutos después de la inyección para que no se produzca una reabsorción del contraste</a:t>
            </a:r>
          </a:p>
        </p:txBody>
      </p:sp>
      <p:sp>
        <p:nvSpPr>
          <p:cNvPr id="4" name="Marcador de número de diapositiva 3"/>
          <p:cNvSpPr>
            <a:spLocks noGrp="1"/>
          </p:cNvSpPr>
          <p:nvPr>
            <p:ph type="sldNum" sz="quarter" idx="10"/>
          </p:nvPr>
        </p:nvSpPr>
        <p:spPr/>
        <p:txBody>
          <a:bodyPr/>
          <a:lstStyle/>
          <a:p>
            <a:fld id="{CD3C972F-C2AD-4C80-B85E-9030F7B0028F}" type="slidenum">
              <a:rPr lang="es-MX" smtClean="0"/>
              <a:t>64</a:t>
            </a:fld>
            <a:endParaRPr lang="es-MX"/>
          </a:p>
        </p:txBody>
      </p:sp>
    </p:spTree>
    <p:extLst>
      <p:ext uri="{BB962C8B-B14F-4D97-AF65-F5344CB8AC3E}">
        <p14:creationId xmlns:p14="http://schemas.microsoft.com/office/powerpoint/2010/main" val="32890214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18383CDB-E980-44D4-B148-59108F190BF4}" type="slidenum">
              <a:rPr lang="es-MX" smtClean="0"/>
              <a:t>65</a:t>
            </a:fld>
            <a:endParaRPr lang="es-MX"/>
          </a:p>
        </p:txBody>
      </p:sp>
    </p:spTree>
    <p:extLst>
      <p:ext uri="{BB962C8B-B14F-4D97-AF65-F5344CB8AC3E}">
        <p14:creationId xmlns:p14="http://schemas.microsoft.com/office/powerpoint/2010/main" val="2521658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0" kern="1200" dirty="0" smtClean="0">
                <a:solidFill>
                  <a:schemeClr val="tx1"/>
                </a:solidFill>
                <a:effectLst/>
                <a:latin typeface="+mn-lt"/>
                <a:ea typeface="+mn-ea"/>
                <a:cs typeface="+mn-cs"/>
              </a:rPr>
              <a:t>Las arterias </a:t>
            </a:r>
            <a:r>
              <a:rPr lang="es-MX" sz="1200" b="1" i="0" kern="1200" dirty="0" err="1" smtClean="0">
                <a:solidFill>
                  <a:schemeClr val="tx1"/>
                </a:solidFill>
                <a:effectLst/>
                <a:latin typeface="+mn-lt"/>
                <a:ea typeface="+mn-ea"/>
                <a:cs typeface="+mn-cs"/>
              </a:rPr>
              <a:t>circunfleja</a:t>
            </a:r>
            <a:r>
              <a:rPr lang="es-MX" sz="1200" b="1" i="0" kern="1200" dirty="0" smtClean="0">
                <a:solidFill>
                  <a:schemeClr val="tx1"/>
                </a:solidFill>
                <a:effectLst/>
                <a:latin typeface="+mn-lt"/>
                <a:ea typeface="+mn-ea"/>
                <a:cs typeface="+mn-cs"/>
              </a:rPr>
              <a:t> anterior y posterior forman un anillo a nivel de la base del cuello femoral y de allí dan ramas hacia él, perforando la inserción capsular. La arteria </a:t>
            </a:r>
            <a:r>
              <a:rPr lang="es-MX" sz="1200" b="1" i="0" kern="1200" dirty="0" err="1" smtClean="0">
                <a:solidFill>
                  <a:schemeClr val="tx1"/>
                </a:solidFill>
                <a:effectLst/>
                <a:latin typeface="+mn-lt"/>
                <a:ea typeface="+mn-ea"/>
                <a:cs typeface="+mn-cs"/>
              </a:rPr>
              <a:t>circunfleja</a:t>
            </a:r>
            <a:r>
              <a:rPr lang="es-MX" sz="1200" b="1" i="0" kern="1200" dirty="0" smtClean="0">
                <a:solidFill>
                  <a:schemeClr val="tx1"/>
                </a:solidFill>
                <a:effectLst/>
                <a:latin typeface="+mn-lt"/>
                <a:ea typeface="+mn-ea"/>
                <a:cs typeface="+mn-cs"/>
              </a:rPr>
              <a:t> posterior a través de los vasos </a:t>
            </a:r>
            <a:r>
              <a:rPr lang="es-MX" sz="1200" b="1" i="0" kern="1200" dirty="0" err="1" smtClean="0">
                <a:solidFill>
                  <a:schemeClr val="tx1"/>
                </a:solidFill>
                <a:effectLst/>
                <a:latin typeface="+mn-lt"/>
                <a:ea typeface="+mn-ea"/>
                <a:cs typeface="+mn-cs"/>
              </a:rPr>
              <a:t>posterosuperiores</a:t>
            </a:r>
            <a:r>
              <a:rPr lang="es-MX" sz="1200" b="1" i="0" kern="1200" dirty="0" smtClean="0">
                <a:solidFill>
                  <a:schemeClr val="tx1"/>
                </a:solidFill>
                <a:effectLst/>
                <a:latin typeface="+mn-lt"/>
                <a:ea typeface="+mn-ea"/>
                <a:cs typeface="+mn-cs"/>
              </a:rPr>
              <a:t> otorga la mayor irrigación a la epífisis femoral. Desde las arterias </a:t>
            </a:r>
            <a:r>
              <a:rPr lang="es-MX" sz="1200" b="1" i="0" kern="1200" dirty="0" err="1" smtClean="0">
                <a:solidFill>
                  <a:schemeClr val="tx1"/>
                </a:solidFill>
                <a:effectLst/>
                <a:latin typeface="+mn-lt"/>
                <a:ea typeface="+mn-ea"/>
                <a:cs typeface="+mn-cs"/>
              </a:rPr>
              <a:t>epifisiarias</a:t>
            </a:r>
            <a:r>
              <a:rPr lang="es-MX" sz="1200" b="1" i="0" kern="1200" dirty="0" smtClean="0">
                <a:solidFill>
                  <a:schemeClr val="tx1"/>
                </a:solidFill>
                <a:effectLst/>
                <a:latin typeface="+mn-lt"/>
                <a:ea typeface="+mn-ea"/>
                <a:cs typeface="+mn-cs"/>
              </a:rPr>
              <a:t> nacen </a:t>
            </a:r>
            <a:r>
              <a:rPr lang="es-MX" sz="1200" b="1" i="0" kern="1200" dirty="0" err="1" smtClean="0">
                <a:solidFill>
                  <a:schemeClr val="tx1"/>
                </a:solidFill>
                <a:effectLst/>
                <a:latin typeface="+mn-lt"/>
                <a:ea typeface="+mn-ea"/>
                <a:cs typeface="+mn-cs"/>
              </a:rPr>
              <a:t>microarteriolas</a:t>
            </a:r>
            <a:r>
              <a:rPr lang="es-MX" sz="1200" b="1" i="0" kern="1200" dirty="0" smtClean="0">
                <a:solidFill>
                  <a:schemeClr val="tx1"/>
                </a:solidFill>
                <a:effectLst/>
                <a:latin typeface="+mn-lt"/>
                <a:ea typeface="+mn-ea"/>
                <a:cs typeface="+mn-cs"/>
              </a:rPr>
              <a:t> que en forma de arcadas terminan por irrigar hasta la superficie de la cabeza femoral.</a:t>
            </a:r>
            <a:endParaRPr lang="es-MX" dirty="0"/>
          </a:p>
        </p:txBody>
      </p:sp>
      <p:sp>
        <p:nvSpPr>
          <p:cNvPr id="4" name="Marcador de número de diapositiva 3"/>
          <p:cNvSpPr>
            <a:spLocks noGrp="1"/>
          </p:cNvSpPr>
          <p:nvPr>
            <p:ph type="sldNum" sz="quarter" idx="10"/>
          </p:nvPr>
        </p:nvSpPr>
        <p:spPr/>
        <p:txBody>
          <a:bodyPr/>
          <a:lstStyle/>
          <a:p>
            <a:fld id="{18383CDB-E980-44D4-B148-59108F190BF4}" type="slidenum">
              <a:rPr lang="es-MX" smtClean="0"/>
              <a:t>10</a:t>
            </a:fld>
            <a:endParaRPr lang="es-MX"/>
          </a:p>
        </p:txBody>
      </p:sp>
    </p:spTree>
    <p:extLst>
      <p:ext uri="{BB962C8B-B14F-4D97-AF65-F5344CB8AC3E}">
        <p14:creationId xmlns:p14="http://schemas.microsoft.com/office/powerpoint/2010/main" val="46961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t>Agujero obturador – oval hombre, </a:t>
            </a:r>
            <a:r>
              <a:rPr lang="es-MX" sz="1200" dirty="0" err="1" smtClean="0"/>
              <a:t>tiangular</a:t>
            </a:r>
            <a:r>
              <a:rPr lang="es-MX" sz="1200" dirty="0" smtClean="0"/>
              <a:t> mujer, limitado por el cuerpo y ramas del pubis, cuerpo y rama del isquion</a:t>
            </a:r>
          </a:p>
          <a:p>
            <a:endParaRPr lang="es-MX" dirty="0"/>
          </a:p>
        </p:txBody>
      </p:sp>
      <p:sp>
        <p:nvSpPr>
          <p:cNvPr id="4" name="Marcador de número de diapositiva 3"/>
          <p:cNvSpPr>
            <a:spLocks noGrp="1"/>
          </p:cNvSpPr>
          <p:nvPr>
            <p:ph type="sldNum" sz="quarter" idx="10"/>
          </p:nvPr>
        </p:nvSpPr>
        <p:spPr/>
        <p:txBody>
          <a:bodyPr/>
          <a:lstStyle/>
          <a:p>
            <a:fld id="{18383CDB-E980-44D4-B148-59108F190BF4}" type="slidenum">
              <a:rPr lang="es-MX" smtClean="0"/>
              <a:t>11</a:t>
            </a:fld>
            <a:endParaRPr lang="es-MX"/>
          </a:p>
        </p:txBody>
      </p:sp>
    </p:spTree>
    <p:extLst>
      <p:ext uri="{BB962C8B-B14F-4D97-AF65-F5344CB8AC3E}">
        <p14:creationId xmlns:p14="http://schemas.microsoft.com/office/powerpoint/2010/main" val="3743434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EN LA PUBERTAD LOS 3 HUESOS ESTAN SEPARADOS POR EL CARTILAGO TRIRADIADO EN FORMA DE Y, CENTRAL EN EL ACETABULO, SE FUSIONA ENTRE LOS 15 Y 17 ANOS Y LA FUSION ES COMPLETA ENTRE LOS 20 Y 25 ANOS. </a:t>
            </a:r>
          </a:p>
          <a:p>
            <a:endParaRPr lang="es-MX" dirty="0"/>
          </a:p>
          <a:p>
            <a:r>
              <a:rPr lang="es-MX" dirty="0"/>
              <a:t>MAGNIFICACION DE UNA RX LATERAL DE PELVIS EN LA CUAL SE VEN EL ILION ISQUION Y PUBIS Y LOS CUALES ESTAN UNIDOS POR EL ESPACIO CONFORMADO POR EL CARTILAGO TRIRRADIADIO. </a:t>
            </a:r>
          </a:p>
        </p:txBody>
      </p:sp>
      <p:sp>
        <p:nvSpPr>
          <p:cNvPr id="4" name="Marcador de número de diapositiva 3"/>
          <p:cNvSpPr>
            <a:spLocks noGrp="1"/>
          </p:cNvSpPr>
          <p:nvPr>
            <p:ph type="sldNum" sz="quarter" idx="10"/>
          </p:nvPr>
        </p:nvSpPr>
        <p:spPr/>
        <p:txBody>
          <a:bodyPr/>
          <a:lstStyle/>
          <a:p>
            <a:fld id="{6B989FB8-7104-4132-973F-3054B6BF7A5B}" type="slidenum">
              <a:rPr lang="es-MX" smtClean="0"/>
              <a:t>12</a:t>
            </a:fld>
            <a:endParaRPr lang="es-MX"/>
          </a:p>
        </p:txBody>
      </p:sp>
    </p:spTree>
    <p:extLst>
      <p:ext uri="{BB962C8B-B14F-4D97-AF65-F5344CB8AC3E}">
        <p14:creationId xmlns:p14="http://schemas.microsoft.com/office/powerpoint/2010/main" val="3341565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Engrosamiento de la capsula articular </a:t>
            </a:r>
            <a:endParaRPr lang="es-MX" dirty="0"/>
          </a:p>
        </p:txBody>
      </p:sp>
      <p:sp>
        <p:nvSpPr>
          <p:cNvPr id="4" name="Marcador de número de diapositiva 3"/>
          <p:cNvSpPr>
            <a:spLocks noGrp="1"/>
          </p:cNvSpPr>
          <p:nvPr>
            <p:ph type="sldNum" sz="quarter" idx="10"/>
          </p:nvPr>
        </p:nvSpPr>
        <p:spPr/>
        <p:txBody>
          <a:bodyPr/>
          <a:lstStyle/>
          <a:p>
            <a:fld id="{18383CDB-E980-44D4-B148-59108F190BF4}" type="slidenum">
              <a:rPr lang="es-MX" smtClean="0"/>
              <a:t>15</a:t>
            </a:fld>
            <a:endParaRPr lang="es-MX"/>
          </a:p>
        </p:txBody>
      </p:sp>
    </p:spTree>
    <p:extLst>
      <p:ext uri="{BB962C8B-B14F-4D97-AF65-F5344CB8AC3E}">
        <p14:creationId xmlns:p14="http://schemas.microsoft.com/office/powerpoint/2010/main" val="3525005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CAPSULA ARTICULAR es un MANGITO TIPO FIBROSO QUE RODEA LAS SUPERFICIES ARTICULARES</a:t>
            </a:r>
          </a:p>
          <a:p>
            <a:endParaRPr lang="es-MX" dirty="0"/>
          </a:p>
          <a:p>
            <a:r>
              <a:rPr lang="es-MX" dirty="0"/>
              <a:t>SE INSERTA EN LA CARA EXTERNA DEL LABRUM Y EN LA LINEA INTERTROCANTERICA Y LA CABEZA DEL FEMUR. </a:t>
            </a:r>
          </a:p>
        </p:txBody>
      </p:sp>
      <p:sp>
        <p:nvSpPr>
          <p:cNvPr id="4" name="Marcador de número de diapositiva 3"/>
          <p:cNvSpPr>
            <a:spLocks noGrp="1"/>
          </p:cNvSpPr>
          <p:nvPr>
            <p:ph type="sldNum" sz="quarter" idx="10"/>
          </p:nvPr>
        </p:nvSpPr>
        <p:spPr/>
        <p:txBody>
          <a:bodyPr/>
          <a:lstStyle/>
          <a:p>
            <a:fld id="{6B989FB8-7104-4132-973F-3054B6BF7A5B}" type="slidenum">
              <a:rPr lang="es-MX" smtClean="0"/>
              <a:t>18</a:t>
            </a:fld>
            <a:endParaRPr lang="es-MX"/>
          </a:p>
        </p:txBody>
      </p:sp>
    </p:spTree>
    <p:extLst>
      <p:ext uri="{BB962C8B-B14F-4D97-AF65-F5344CB8AC3E}">
        <p14:creationId xmlns:p14="http://schemas.microsoft.com/office/powerpoint/2010/main" val="3092350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511780A4-4DF2-498D-AAE1-BBE1F6869D78}" type="datetimeFigureOut">
              <a:rPr lang="es-MX" smtClean="0"/>
              <a:t>20/02/2018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B1B78E9-92AF-4B9D-B091-A7FBE53BFFE3}" type="slidenum">
              <a:rPr lang="es-MX" smtClean="0"/>
              <a:t>‹Nº›</a:t>
            </a:fld>
            <a:endParaRPr lang="es-MX"/>
          </a:p>
        </p:txBody>
      </p:sp>
    </p:spTree>
    <p:extLst>
      <p:ext uri="{BB962C8B-B14F-4D97-AF65-F5344CB8AC3E}">
        <p14:creationId xmlns:p14="http://schemas.microsoft.com/office/powerpoint/2010/main" val="1942063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11780A4-4DF2-498D-AAE1-BBE1F6869D78}" type="datetimeFigureOut">
              <a:rPr lang="es-MX" smtClean="0"/>
              <a:t>20/02/2018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B1B78E9-92AF-4B9D-B091-A7FBE53BFFE3}" type="slidenum">
              <a:rPr lang="es-MX" smtClean="0"/>
              <a:t>‹Nº›</a:t>
            </a:fld>
            <a:endParaRPr lang="es-MX"/>
          </a:p>
        </p:txBody>
      </p:sp>
    </p:spTree>
    <p:extLst>
      <p:ext uri="{BB962C8B-B14F-4D97-AF65-F5344CB8AC3E}">
        <p14:creationId xmlns:p14="http://schemas.microsoft.com/office/powerpoint/2010/main" val="696362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11780A4-4DF2-498D-AAE1-BBE1F6869D78}" type="datetimeFigureOut">
              <a:rPr lang="es-MX" smtClean="0"/>
              <a:t>20/02/2018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B1B78E9-92AF-4B9D-B091-A7FBE53BFFE3}" type="slidenum">
              <a:rPr lang="es-MX" smtClean="0"/>
              <a:t>‹Nº›</a:t>
            </a:fld>
            <a:endParaRPr lang="es-MX"/>
          </a:p>
        </p:txBody>
      </p:sp>
    </p:spTree>
    <p:extLst>
      <p:ext uri="{BB962C8B-B14F-4D97-AF65-F5344CB8AC3E}">
        <p14:creationId xmlns:p14="http://schemas.microsoft.com/office/powerpoint/2010/main" val="3854007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11780A4-4DF2-498D-AAE1-BBE1F6869D78}" type="datetimeFigureOut">
              <a:rPr lang="es-MX" smtClean="0"/>
              <a:t>20/02/2018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B1B78E9-92AF-4B9D-B091-A7FBE53BFFE3}" type="slidenum">
              <a:rPr lang="es-MX" smtClean="0"/>
              <a:t>‹Nº›</a:t>
            </a:fld>
            <a:endParaRPr lang="es-MX"/>
          </a:p>
        </p:txBody>
      </p:sp>
    </p:spTree>
    <p:extLst>
      <p:ext uri="{BB962C8B-B14F-4D97-AF65-F5344CB8AC3E}">
        <p14:creationId xmlns:p14="http://schemas.microsoft.com/office/powerpoint/2010/main" val="2505767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11780A4-4DF2-498D-AAE1-BBE1F6869D78}" type="datetimeFigureOut">
              <a:rPr lang="es-MX" smtClean="0"/>
              <a:t>20/02/2018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B1B78E9-92AF-4B9D-B091-A7FBE53BFFE3}" type="slidenum">
              <a:rPr lang="es-MX" smtClean="0"/>
              <a:t>‹Nº›</a:t>
            </a:fld>
            <a:endParaRPr lang="es-MX"/>
          </a:p>
        </p:txBody>
      </p:sp>
    </p:spTree>
    <p:extLst>
      <p:ext uri="{BB962C8B-B14F-4D97-AF65-F5344CB8AC3E}">
        <p14:creationId xmlns:p14="http://schemas.microsoft.com/office/powerpoint/2010/main" val="49550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11780A4-4DF2-498D-AAE1-BBE1F6869D78}" type="datetimeFigureOut">
              <a:rPr lang="es-MX" smtClean="0"/>
              <a:t>20/02/2018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B1B78E9-92AF-4B9D-B091-A7FBE53BFFE3}" type="slidenum">
              <a:rPr lang="es-MX" smtClean="0"/>
              <a:t>‹Nº›</a:t>
            </a:fld>
            <a:endParaRPr lang="es-MX"/>
          </a:p>
        </p:txBody>
      </p:sp>
    </p:spTree>
    <p:extLst>
      <p:ext uri="{BB962C8B-B14F-4D97-AF65-F5344CB8AC3E}">
        <p14:creationId xmlns:p14="http://schemas.microsoft.com/office/powerpoint/2010/main" val="51968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11780A4-4DF2-498D-AAE1-BBE1F6869D78}" type="datetimeFigureOut">
              <a:rPr lang="es-MX" smtClean="0"/>
              <a:t>20/02/2018</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B1B78E9-92AF-4B9D-B091-A7FBE53BFFE3}" type="slidenum">
              <a:rPr lang="es-MX" smtClean="0"/>
              <a:t>‹Nº›</a:t>
            </a:fld>
            <a:endParaRPr lang="es-MX"/>
          </a:p>
        </p:txBody>
      </p:sp>
    </p:spTree>
    <p:extLst>
      <p:ext uri="{BB962C8B-B14F-4D97-AF65-F5344CB8AC3E}">
        <p14:creationId xmlns:p14="http://schemas.microsoft.com/office/powerpoint/2010/main" val="10315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511780A4-4DF2-498D-AAE1-BBE1F6869D78}" type="datetimeFigureOut">
              <a:rPr lang="es-MX" smtClean="0"/>
              <a:t>20/02/2018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2B1B78E9-92AF-4B9D-B091-A7FBE53BFFE3}" type="slidenum">
              <a:rPr lang="es-MX" smtClean="0"/>
              <a:t>‹Nº›</a:t>
            </a:fld>
            <a:endParaRPr lang="es-MX"/>
          </a:p>
        </p:txBody>
      </p:sp>
    </p:spTree>
    <p:extLst>
      <p:ext uri="{BB962C8B-B14F-4D97-AF65-F5344CB8AC3E}">
        <p14:creationId xmlns:p14="http://schemas.microsoft.com/office/powerpoint/2010/main" val="3591569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780A4-4DF2-498D-AAE1-BBE1F6869D78}" type="datetimeFigureOut">
              <a:rPr lang="es-MX" smtClean="0"/>
              <a:t>20/02/2018</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2B1B78E9-92AF-4B9D-B091-A7FBE53BFFE3}" type="slidenum">
              <a:rPr lang="es-MX" smtClean="0"/>
              <a:t>‹Nº›</a:t>
            </a:fld>
            <a:endParaRPr lang="es-MX"/>
          </a:p>
        </p:txBody>
      </p:sp>
    </p:spTree>
    <p:extLst>
      <p:ext uri="{BB962C8B-B14F-4D97-AF65-F5344CB8AC3E}">
        <p14:creationId xmlns:p14="http://schemas.microsoft.com/office/powerpoint/2010/main" val="142690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11780A4-4DF2-498D-AAE1-BBE1F6869D78}" type="datetimeFigureOut">
              <a:rPr lang="es-MX" smtClean="0"/>
              <a:t>20/02/2018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B1B78E9-92AF-4B9D-B091-A7FBE53BFFE3}" type="slidenum">
              <a:rPr lang="es-MX" smtClean="0"/>
              <a:t>‹Nº›</a:t>
            </a:fld>
            <a:endParaRPr lang="es-MX"/>
          </a:p>
        </p:txBody>
      </p:sp>
    </p:spTree>
    <p:extLst>
      <p:ext uri="{BB962C8B-B14F-4D97-AF65-F5344CB8AC3E}">
        <p14:creationId xmlns:p14="http://schemas.microsoft.com/office/powerpoint/2010/main" val="1324498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11780A4-4DF2-498D-AAE1-BBE1F6869D78}" type="datetimeFigureOut">
              <a:rPr lang="es-MX" smtClean="0"/>
              <a:t>20/02/2018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B1B78E9-92AF-4B9D-B091-A7FBE53BFFE3}" type="slidenum">
              <a:rPr lang="es-MX" smtClean="0"/>
              <a:t>‹Nº›</a:t>
            </a:fld>
            <a:endParaRPr lang="es-MX"/>
          </a:p>
        </p:txBody>
      </p:sp>
    </p:spTree>
    <p:extLst>
      <p:ext uri="{BB962C8B-B14F-4D97-AF65-F5344CB8AC3E}">
        <p14:creationId xmlns:p14="http://schemas.microsoft.com/office/powerpoint/2010/main" val="1832305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780A4-4DF2-498D-AAE1-BBE1F6869D78}" type="datetimeFigureOut">
              <a:rPr lang="es-MX" smtClean="0"/>
              <a:t>20/02/2018</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B78E9-92AF-4B9D-B091-A7FBE53BFFE3}" type="slidenum">
              <a:rPr lang="es-MX" smtClean="0"/>
              <a:t>‹Nº›</a:t>
            </a:fld>
            <a:endParaRPr lang="es-MX"/>
          </a:p>
        </p:txBody>
      </p:sp>
    </p:spTree>
    <p:extLst>
      <p:ext uri="{BB962C8B-B14F-4D97-AF65-F5344CB8AC3E}">
        <p14:creationId xmlns:p14="http://schemas.microsoft.com/office/powerpoint/2010/main" val="212630381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hyperlink" Target="http://www.google.com.mx/url?sa=i&amp;rct=j&amp;q=musculo+sartorio&amp;source=images&amp;cd=&amp;cad=rja&amp;docid=BstdAIXU5vs55M&amp;tbnid=U0A-WfV24p178M:&amp;ved=0CAUQjRw&amp;url=http://www.elitearteydanza.com.ar/enciclopedia-anatomia-unidad-16-minferior.htm&amp;ei=BS2KUciDPYei8ASe54DYBw&amp;bvm=bv.46226182,d.dmQ&amp;psig=AFQjCNE1bz6OkIhOc6BzyPOn6_JwmQfp0A&amp;ust=136809636944825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microsoft.com/office/2007/relationships/hdphoto" Target="../media/hdphoto1.wdp"/><Relationship Id="rId4" Type="http://schemas.openxmlformats.org/officeDocument/2006/relationships/diagramLayout" Target="../diagrams/layout3.xml"/><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5.emf"/><Relationship Id="rId5" Type="http://schemas.openxmlformats.org/officeDocument/2006/relationships/image" Target="../media/image44.jpeg"/><Relationship Id="rId4" Type="http://schemas.openxmlformats.org/officeDocument/2006/relationships/image" Target="../media/image43.emf"/></Relationships>
</file>

<file path=ppt/slides/_rels/slide3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8.emf"/></Relationships>
</file>

<file path=ppt/slides/_rels/slide3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0.emf"/></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CAD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945" y="243983"/>
            <a:ext cx="8528708" cy="639922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141890" y="173420"/>
            <a:ext cx="12050110" cy="3878317"/>
          </a:xfrm>
        </p:spPr>
        <p:txBody>
          <a:bodyPr/>
          <a:lstStyle/>
          <a:p>
            <a:r>
              <a:rPr lang="es-MX" dirty="0" smtClean="0">
                <a:solidFill>
                  <a:schemeClr val="bg1"/>
                </a:solidFill>
              </a:rPr>
              <a:t>Anatomía de cadera</a:t>
            </a:r>
            <a:endParaRPr lang="es-MX" dirty="0">
              <a:solidFill>
                <a:schemeClr val="bg1"/>
              </a:solidFill>
            </a:endParaRPr>
          </a:p>
        </p:txBody>
      </p:sp>
      <p:sp>
        <p:nvSpPr>
          <p:cNvPr id="3" name="Subtítulo 2"/>
          <p:cNvSpPr>
            <a:spLocks noGrp="1"/>
          </p:cNvSpPr>
          <p:nvPr>
            <p:ph type="subTitle" idx="1"/>
          </p:nvPr>
        </p:nvSpPr>
        <p:spPr>
          <a:xfrm>
            <a:off x="1594945" y="4894811"/>
            <a:ext cx="9144000" cy="1655762"/>
          </a:xfrm>
        </p:spPr>
        <p:txBody>
          <a:bodyPr/>
          <a:lstStyle/>
          <a:p>
            <a:r>
              <a:rPr lang="es-MX" dirty="0" smtClean="0">
                <a:solidFill>
                  <a:schemeClr val="bg1"/>
                </a:solidFill>
              </a:rPr>
              <a:t>Abraham Oliver Balderas</a:t>
            </a:r>
          </a:p>
          <a:p>
            <a:r>
              <a:rPr lang="es-MX" dirty="0" smtClean="0">
                <a:solidFill>
                  <a:schemeClr val="bg1"/>
                </a:solidFill>
              </a:rPr>
              <a:t>Residente de 1er año Imagenologìa Diagnostica y terapéutica</a:t>
            </a:r>
            <a:endParaRPr lang="es-MX" dirty="0">
              <a:solidFill>
                <a:schemeClr val="bg1"/>
              </a:solidFill>
            </a:endParaRPr>
          </a:p>
        </p:txBody>
      </p:sp>
    </p:spTree>
    <p:extLst>
      <p:ext uri="{BB962C8B-B14F-4D97-AF65-F5344CB8AC3E}">
        <p14:creationId xmlns:p14="http://schemas.microsoft.com/office/powerpoint/2010/main" val="296617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531"/>
            <a:ext cx="10515600" cy="1325563"/>
          </a:xfrm>
        </p:spPr>
        <p:txBody>
          <a:bodyPr/>
          <a:lstStyle/>
          <a:p>
            <a:pPr algn="ctr"/>
            <a:r>
              <a:rPr lang="es-MX" dirty="0" smtClean="0"/>
              <a:t>Irrigación</a:t>
            </a:r>
            <a:endParaRPr lang="es-MX" dirty="0"/>
          </a:p>
        </p:txBody>
      </p:sp>
      <p:sp>
        <p:nvSpPr>
          <p:cNvPr id="3" name="Marcador de contenido 2"/>
          <p:cNvSpPr>
            <a:spLocks noGrp="1"/>
          </p:cNvSpPr>
          <p:nvPr>
            <p:ph idx="1"/>
          </p:nvPr>
        </p:nvSpPr>
        <p:spPr>
          <a:xfrm>
            <a:off x="104933" y="780178"/>
            <a:ext cx="3312826" cy="5530681"/>
          </a:xfrm>
        </p:spPr>
        <p:style>
          <a:lnRef idx="0">
            <a:schemeClr val="accent2"/>
          </a:lnRef>
          <a:fillRef idx="3">
            <a:schemeClr val="accent2"/>
          </a:fillRef>
          <a:effectRef idx="3">
            <a:schemeClr val="accent2"/>
          </a:effectRef>
          <a:fontRef idx="minor">
            <a:schemeClr val="lt1"/>
          </a:fontRef>
        </p:style>
        <p:txBody>
          <a:bodyPr>
            <a:normAutofit fontScale="85000" lnSpcReduction="20000"/>
          </a:bodyPr>
          <a:lstStyle/>
          <a:p>
            <a:r>
              <a:rPr lang="es-MX" dirty="0" smtClean="0"/>
              <a:t>Anillo  arterial </a:t>
            </a:r>
            <a:r>
              <a:rPr lang="es-MX" dirty="0" err="1" smtClean="0"/>
              <a:t>extracapsular</a:t>
            </a:r>
            <a:r>
              <a:rPr lang="es-MX" dirty="0" smtClean="0"/>
              <a:t> – post - rama de Art </a:t>
            </a:r>
            <a:r>
              <a:rPr lang="es-MX" dirty="0" err="1" smtClean="0"/>
              <a:t>circunfleja</a:t>
            </a:r>
            <a:r>
              <a:rPr lang="es-MX" dirty="0" smtClean="0"/>
              <a:t> femoral media</a:t>
            </a:r>
          </a:p>
          <a:p>
            <a:endParaRPr lang="es-MX" dirty="0" smtClean="0"/>
          </a:p>
          <a:p>
            <a:r>
              <a:rPr lang="es-MX" dirty="0" err="1" smtClean="0"/>
              <a:t>Ant</a:t>
            </a:r>
            <a:r>
              <a:rPr lang="es-MX" dirty="0" smtClean="0"/>
              <a:t> – ramas </a:t>
            </a:r>
            <a:r>
              <a:rPr lang="es-MX" dirty="0" err="1" smtClean="0"/>
              <a:t>circunfleja</a:t>
            </a:r>
            <a:r>
              <a:rPr lang="es-MX" dirty="0" smtClean="0"/>
              <a:t> femoral lateral.</a:t>
            </a:r>
          </a:p>
          <a:p>
            <a:endParaRPr lang="es-MX" dirty="0" smtClean="0"/>
          </a:p>
          <a:p>
            <a:r>
              <a:rPr lang="es-MX" dirty="0" smtClean="0"/>
              <a:t>Anillo – reforzado por A glúteas </a:t>
            </a:r>
            <a:r>
              <a:rPr lang="es-MX" dirty="0" err="1" smtClean="0"/>
              <a:t>sup</a:t>
            </a:r>
            <a:r>
              <a:rPr lang="es-MX" dirty="0" smtClean="0"/>
              <a:t> e </a:t>
            </a:r>
            <a:r>
              <a:rPr lang="es-MX" dirty="0" err="1" smtClean="0"/>
              <a:t>inf</a:t>
            </a:r>
            <a:endParaRPr lang="es-MX" dirty="0" smtClean="0"/>
          </a:p>
          <a:p>
            <a:endParaRPr lang="es-MX" dirty="0" smtClean="0"/>
          </a:p>
          <a:p>
            <a:r>
              <a:rPr lang="es-MX" dirty="0" smtClean="0"/>
              <a:t>Cabeza y cuello – A ligamento redondo – Rama de A. </a:t>
            </a:r>
            <a:r>
              <a:rPr lang="es-MX" dirty="0" err="1" smtClean="0"/>
              <a:t>obturatriz</a:t>
            </a:r>
            <a:r>
              <a:rPr lang="es-MX" dirty="0" smtClean="0"/>
              <a:t> o </a:t>
            </a:r>
            <a:r>
              <a:rPr lang="es-MX" dirty="0" err="1" smtClean="0"/>
              <a:t>Circunfleja</a:t>
            </a:r>
            <a:r>
              <a:rPr lang="es-MX" dirty="0" smtClean="0"/>
              <a:t> femoral medial</a:t>
            </a:r>
            <a:endParaRPr lang="es-MX" dirty="0"/>
          </a:p>
        </p:txBody>
      </p:sp>
      <p:pic>
        <p:nvPicPr>
          <p:cNvPr id="3074" name="Picture 2" descr="http://3.bp.blogspot.com/_95IBliMmuZU/S2ehed6QzBI/AAAAAAAAADQ/yfzBOfrldlw/s1600/untitle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888" y="1513383"/>
            <a:ext cx="8606112" cy="3928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490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64462"/>
            <a:ext cx="10515600" cy="1325563"/>
          </a:xfrm>
        </p:spPr>
        <p:txBody>
          <a:bodyPr/>
          <a:lstStyle/>
          <a:p>
            <a:pPr algn="ctr"/>
            <a:r>
              <a:rPr lang="es-MX" dirty="0" smtClean="0"/>
              <a:t>Acetábulo</a:t>
            </a:r>
            <a:endParaRPr lang="es-MX" dirty="0"/>
          </a:p>
        </p:txBody>
      </p:sp>
      <p:sp>
        <p:nvSpPr>
          <p:cNvPr id="3" name="Marcador de contenido 2"/>
          <p:cNvSpPr>
            <a:spLocks noGrp="1"/>
          </p:cNvSpPr>
          <p:nvPr>
            <p:ph idx="1"/>
          </p:nvPr>
        </p:nvSpPr>
        <p:spPr>
          <a:xfrm>
            <a:off x="298555" y="260193"/>
            <a:ext cx="3014272" cy="6200567"/>
          </a:xfrm>
        </p:spPr>
        <p:style>
          <a:lnRef idx="0">
            <a:schemeClr val="accent3"/>
          </a:lnRef>
          <a:fillRef idx="3">
            <a:schemeClr val="accent3"/>
          </a:fillRef>
          <a:effectRef idx="3">
            <a:schemeClr val="accent3"/>
          </a:effectRef>
          <a:fontRef idx="minor">
            <a:schemeClr val="lt1"/>
          </a:fontRef>
        </p:style>
        <p:txBody>
          <a:bodyPr>
            <a:noAutofit/>
          </a:bodyPr>
          <a:lstStyle/>
          <a:p>
            <a:r>
              <a:rPr lang="es-MX" sz="2300" dirty="0" smtClean="0"/>
              <a:t>Forma de copa – Articula con cabeza femoral</a:t>
            </a:r>
          </a:p>
          <a:p>
            <a:endParaRPr lang="es-MX" sz="2300" dirty="0" smtClean="0"/>
          </a:p>
          <a:p>
            <a:r>
              <a:rPr lang="es-MX" sz="2300" dirty="0" smtClean="0"/>
              <a:t>Formado  fusión del Ilion, pubis e isquion</a:t>
            </a:r>
          </a:p>
          <a:p>
            <a:endParaRPr lang="es-MX" sz="2300" dirty="0" smtClean="0"/>
          </a:p>
          <a:p>
            <a:r>
              <a:rPr lang="es-MX" sz="2300" dirty="0" smtClean="0"/>
              <a:t>Escotadura acetabular – borde inferior, parte articular y no articular</a:t>
            </a:r>
          </a:p>
          <a:p>
            <a:endParaRPr lang="es-MX" sz="2300" dirty="0" smtClean="0"/>
          </a:p>
          <a:p>
            <a:r>
              <a:rPr lang="es-MX" sz="2300" dirty="0" smtClean="0"/>
              <a:t>No articular – depresión circular rugosa – fosa acetabular</a:t>
            </a:r>
            <a:endParaRPr lang="es-MX" sz="2300" dirty="0"/>
          </a:p>
        </p:txBody>
      </p:sp>
      <p:pic>
        <p:nvPicPr>
          <p:cNvPr id="4" name="Imagen 3"/>
          <p:cNvPicPr>
            <a:picLocks noChangeAspect="1"/>
          </p:cNvPicPr>
          <p:nvPr/>
        </p:nvPicPr>
        <p:blipFill rotWithShape="1">
          <a:blip r:embed="rId3"/>
          <a:srcRect l="50421" t="21203" r="4867" b="17551"/>
          <a:stretch/>
        </p:blipFill>
        <p:spPr>
          <a:xfrm>
            <a:off x="3852472" y="801141"/>
            <a:ext cx="7681210" cy="5915769"/>
          </a:xfrm>
          <a:prstGeom prst="rect">
            <a:avLst/>
          </a:prstGeom>
        </p:spPr>
      </p:pic>
      <p:sp>
        <p:nvSpPr>
          <p:cNvPr id="5" name="Marcador de contenido 2"/>
          <p:cNvSpPr txBox="1">
            <a:spLocks/>
          </p:cNvSpPr>
          <p:nvPr/>
        </p:nvSpPr>
        <p:spPr>
          <a:xfrm>
            <a:off x="179882" y="330030"/>
            <a:ext cx="3402767" cy="6176963"/>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s-MX" sz="3400" dirty="0" smtClean="0"/>
              <a:t>Superficie articular – ancha, rodea los bordes anterior, superior y posterior</a:t>
            </a:r>
          </a:p>
          <a:p>
            <a:endParaRPr lang="es-MX" sz="3400" dirty="0" smtClean="0"/>
          </a:p>
          <a:p>
            <a:r>
              <a:rPr lang="es-MX" sz="3400" dirty="0" smtClean="0"/>
              <a:t>Fosa acetabular – inserción de ligamentos de la cabeza femoral</a:t>
            </a:r>
          </a:p>
          <a:p>
            <a:endParaRPr lang="es-MX" sz="3400" dirty="0" smtClean="0"/>
          </a:p>
          <a:p>
            <a:r>
              <a:rPr lang="es-MX" sz="3400" dirty="0" smtClean="0"/>
              <a:t>Escotadura acetabular – discurren vasos y fibras nerviosas</a:t>
            </a:r>
          </a:p>
          <a:p>
            <a:endParaRPr lang="es-MX" sz="3400" dirty="0" smtClean="0"/>
          </a:p>
          <a:p>
            <a:endParaRPr lang="es-MX" dirty="0"/>
          </a:p>
        </p:txBody>
      </p:sp>
    </p:spTree>
    <p:extLst>
      <p:ext uri="{BB962C8B-B14F-4D97-AF65-F5344CB8AC3E}">
        <p14:creationId xmlns:p14="http://schemas.microsoft.com/office/powerpoint/2010/main" val="966964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67591" y="0"/>
            <a:ext cx="9720263" cy="1500188"/>
          </a:xfrm>
        </p:spPr>
        <p:txBody>
          <a:bodyPr/>
          <a:lstStyle/>
          <a:p>
            <a:r>
              <a:rPr lang="es-MX" dirty="0"/>
              <a:t>Cartílago </a:t>
            </a:r>
            <a:r>
              <a:rPr lang="es-MX" dirty="0" err="1"/>
              <a:t>trirradiado</a:t>
            </a:r>
            <a:endParaRPr lang="es-MX" dirty="0"/>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840" r="2075" b="3010"/>
          <a:stretch/>
        </p:blipFill>
        <p:spPr>
          <a:xfrm>
            <a:off x="77749" y="1631822"/>
            <a:ext cx="5709988" cy="4541837"/>
          </a:xfrm>
          <a:prstGeom prst="rect">
            <a:avLst/>
          </a:prstGeom>
        </p:spPr>
      </p:pic>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l="50648" t="20461" b="5372"/>
          <a:stretch/>
        </p:blipFill>
        <p:spPr>
          <a:xfrm>
            <a:off x="5842294" y="1631822"/>
            <a:ext cx="6271958" cy="4541837"/>
          </a:xfrm>
          <a:prstGeom prst="rect">
            <a:avLst/>
          </a:prstGeom>
        </p:spPr>
      </p:pic>
    </p:spTree>
    <p:extLst>
      <p:ext uri="{BB962C8B-B14F-4D97-AF65-F5344CB8AC3E}">
        <p14:creationId xmlns:p14="http://schemas.microsoft.com/office/powerpoint/2010/main" val="3318309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94442"/>
            <a:ext cx="10515600" cy="1325563"/>
          </a:xfrm>
        </p:spPr>
        <p:txBody>
          <a:bodyPr/>
          <a:lstStyle/>
          <a:p>
            <a:pPr algn="ctr"/>
            <a:r>
              <a:rPr lang="es-MX" dirty="0" smtClean="0"/>
              <a:t>Pelvis masculina/Femenina</a:t>
            </a:r>
            <a:endParaRPr lang="es-MX" dirty="0"/>
          </a:p>
        </p:txBody>
      </p:sp>
      <p:sp>
        <p:nvSpPr>
          <p:cNvPr id="3" name="Marcador de contenido 2"/>
          <p:cNvSpPr>
            <a:spLocks noGrp="1"/>
          </p:cNvSpPr>
          <p:nvPr>
            <p:ph idx="1"/>
          </p:nvPr>
        </p:nvSpPr>
        <p:spPr>
          <a:xfrm>
            <a:off x="838200" y="1031121"/>
            <a:ext cx="10515600" cy="4351338"/>
          </a:xfrm>
        </p:spPr>
        <p:txBody>
          <a:bodyPr/>
          <a:lstStyle/>
          <a:p>
            <a:r>
              <a:rPr lang="es-MX" dirty="0" smtClean="0"/>
              <a:t>Angulo formado por las ramas del arco púbico M:80-85  H:50-60</a:t>
            </a:r>
          </a:p>
          <a:p>
            <a:r>
              <a:rPr lang="es-MX" dirty="0" smtClean="0"/>
              <a:t>Espinas isquiáticas prominentes H</a:t>
            </a:r>
            <a:endParaRPr lang="es-MX" dirty="0"/>
          </a:p>
        </p:txBody>
      </p:sp>
      <p:pic>
        <p:nvPicPr>
          <p:cNvPr id="4" name="Imagen 3"/>
          <p:cNvPicPr>
            <a:picLocks noChangeAspect="1"/>
          </p:cNvPicPr>
          <p:nvPr/>
        </p:nvPicPr>
        <p:blipFill rotWithShape="1">
          <a:blip r:embed="rId2"/>
          <a:srcRect l="13530" t="24310" r="9187" b="22973"/>
          <a:stretch/>
        </p:blipFill>
        <p:spPr>
          <a:xfrm>
            <a:off x="689082" y="2356684"/>
            <a:ext cx="10664718" cy="4090053"/>
          </a:xfrm>
          <a:prstGeom prst="rect">
            <a:avLst/>
          </a:prstGeom>
        </p:spPr>
      </p:pic>
      <p:pic>
        <p:nvPicPr>
          <p:cNvPr id="5" name="Picture 2" descr="Resultado de imagen para tipos de pelv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85" y="3299584"/>
            <a:ext cx="11698285" cy="245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392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9233" y="68506"/>
            <a:ext cx="9599950" cy="669900"/>
          </a:xfrm>
        </p:spPr>
        <p:txBody>
          <a:bodyPr>
            <a:normAutofit fontScale="90000"/>
          </a:bodyPr>
          <a:lstStyle/>
          <a:p>
            <a:pPr algn="ctr"/>
            <a:r>
              <a:rPr lang="es-MX" dirty="0" err="1" smtClean="0"/>
              <a:t>Bursas</a:t>
            </a:r>
            <a:endParaRPr lang="es-MX" dirty="0"/>
          </a:p>
        </p:txBody>
      </p:sp>
      <p:sp>
        <p:nvSpPr>
          <p:cNvPr id="3" name="Marcador de contenido 2"/>
          <p:cNvSpPr>
            <a:spLocks noGrp="1"/>
          </p:cNvSpPr>
          <p:nvPr>
            <p:ph idx="1"/>
          </p:nvPr>
        </p:nvSpPr>
        <p:spPr>
          <a:xfrm>
            <a:off x="179882" y="930996"/>
            <a:ext cx="4691922" cy="1407470"/>
          </a:xfrm>
        </p:spPr>
        <p:style>
          <a:lnRef idx="0">
            <a:schemeClr val="accent6"/>
          </a:lnRef>
          <a:fillRef idx="3">
            <a:schemeClr val="accent6"/>
          </a:fillRef>
          <a:effectRef idx="3">
            <a:schemeClr val="accent6"/>
          </a:effectRef>
          <a:fontRef idx="minor">
            <a:schemeClr val="lt1"/>
          </a:fontRef>
        </p:style>
        <p:txBody>
          <a:bodyPr>
            <a:normAutofit fontScale="92500" lnSpcReduction="10000"/>
          </a:bodyPr>
          <a:lstStyle/>
          <a:p>
            <a:pPr lvl="0"/>
            <a:r>
              <a:rPr lang="es-MX" dirty="0" err="1" smtClean="0"/>
              <a:t>Iliopsoas</a:t>
            </a:r>
            <a:r>
              <a:rPr lang="es-MX" dirty="0" smtClean="0"/>
              <a:t> – Cara </a:t>
            </a:r>
            <a:r>
              <a:rPr lang="es-MX" dirty="0"/>
              <a:t>posterior del músculo y capsula </a:t>
            </a:r>
            <a:r>
              <a:rPr lang="es-MX" dirty="0" smtClean="0"/>
              <a:t>anterior, 5 </a:t>
            </a:r>
            <a:r>
              <a:rPr lang="es-MX" dirty="0"/>
              <a:t>– 7 </a:t>
            </a:r>
            <a:r>
              <a:rPr lang="es-MX" dirty="0" err="1"/>
              <a:t>cms</a:t>
            </a:r>
            <a:r>
              <a:rPr lang="es-MX" dirty="0"/>
              <a:t> de longitud y 2-4 cm de </a:t>
            </a:r>
            <a:r>
              <a:rPr lang="es-MX" dirty="0" smtClean="0"/>
              <a:t>ancho</a:t>
            </a:r>
          </a:p>
          <a:p>
            <a:endParaRPr lang="es-MX" dirty="0"/>
          </a:p>
          <a:p>
            <a:pPr lvl="0"/>
            <a:endParaRPr lang="es-MX" dirty="0" smtClean="0"/>
          </a:p>
          <a:p>
            <a:pPr lvl="0"/>
            <a:endParaRPr lang="es-MX" dirty="0"/>
          </a:p>
          <a:p>
            <a:endParaRPr lang="es-MX"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398" t="32392" r="12244" b="26199"/>
          <a:stretch/>
        </p:blipFill>
        <p:spPr bwMode="auto">
          <a:xfrm>
            <a:off x="6604623" y="930996"/>
            <a:ext cx="5152948" cy="5365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ángulo 6"/>
          <p:cNvSpPr/>
          <p:nvPr/>
        </p:nvSpPr>
        <p:spPr>
          <a:xfrm>
            <a:off x="179882" y="2531056"/>
            <a:ext cx="4691922" cy="156966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s-MX" sz="2400" dirty="0"/>
              <a:t>Bolsas </a:t>
            </a:r>
            <a:r>
              <a:rPr lang="es-MX" sz="2400" dirty="0" err="1"/>
              <a:t>peritrocantericas</a:t>
            </a:r>
            <a:r>
              <a:rPr lang="es-MX" sz="2400" dirty="0"/>
              <a:t> - </a:t>
            </a:r>
            <a:r>
              <a:rPr lang="es-MX" sz="2400" dirty="0" err="1"/>
              <a:t>Trocanterea</a:t>
            </a:r>
            <a:r>
              <a:rPr lang="es-MX" sz="2400" dirty="0"/>
              <a:t> separa </a:t>
            </a:r>
            <a:r>
              <a:rPr lang="es-MX" sz="2400" dirty="0" err="1"/>
              <a:t>gluteo</a:t>
            </a:r>
            <a:r>
              <a:rPr lang="es-MX" sz="2400" dirty="0"/>
              <a:t> mayor y fascia lata del tendón del glúteo medio</a:t>
            </a:r>
          </a:p>
        </p:txBody>
      </p:sp>
      <p:sp>
        <p:nvSpPr>
          <p:cNvPr id="8" name="Rectángulo 7"/>
          <p:cNvSpPr/>
          <p:nvPr/>
        </p:nvSpPr>
        <p:spPr>
          <a:xfrm>
            <a:off x="179882" y="4327273"/>
            <a:ext cx="4691922" cy="1200329"/>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lvl="0"/>
            <a:r>
              <a:rPr lang="es-MX" sz="2400" b="1" dirty="0" err="1"/>
              <a:t>Isquioglutea</a:t>
            </a:r>
            <a:r>
              <a:rPr lang="es-MX" sz="2400" b="1" dirty="0"/>
              <a:t> posterior - </a:t>
            </a:r>
            <a:r>
              <a:rPr lang="es-MX" sz="2400" dirty="0"/>
              <a:t>Entre tuberosidad isquiática y glúteo mayor</a:t>
            </a:r>
          </a:p>
        </p:txBody>
      </p:sp>
      <p:cxnSp>
        <p:nvCxnSpPr>
          <p:cNvPr id="10" name="Conector recto 9"/>
          <p:cNvCxnSpPr/>
          <p:nvPr/>
        </p:nvCxnSpPr>
        <p:spPr>
          <a:xfrm>
            <a:off x="9248931" y="1918741"/>
            <a:ext cx="1520252" cy="14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a:off x="9338872" y="4736892"/>
            <a:ext cx="1588958" cy="44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flipV="1">
            <a:off x="7360170" y="5666282"/>
            <a:ext cx="1753850" cy="149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923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1848" y="-276320"/>
            <a:ext cx="10515600" cy="1325563"/>
          </a:xfrm>
        </p:spPr>
        <p:txBody>
          <a:bodyPr/>
          <a:lstStyle/>
          <a:p>
            <a:pPr algn="ctr"/>
            <a:r>
              <a:rPr lang="es-MX" dirty="0" smtClean="0"/>
              <a:t>Articulación</a:t>
            </a:r>
            <a:endParaRPr lang="es-MX" dirty="0"/>
          </a:p>
        </p:txBody>
      </p:sp>
      <p:sp>
        <p:nvSpPr>
          <p:cNvPr id="3" name="Marcador de contenido 2"/>
          <p:cNvSpPr>
            <a:spLocks noGrp="1"/>
          </p:cNvSpPr>
          <p:nvPr>
            <p:ph idx="1"/>
          </p:nvPr>
        </p:nvSpPr>
        <p:spPr>
          <a:xfrm>
            <a:off x="239843" y="260736"/>
            <a:ext cx="2473377" cy="2872208"/>
          </a:xfrm>
        </p:spPr>
        <p:style>
          <a:lnRef idx="0">
            <a:schemeClr val="dk1"/>
          </a:lnRef>
          <a:fillRef idx="3">
            <a:schemeClr val="dk1"/>
          </a:fillRef>
          <a:effectRef idx="3">
            <a:schemeClr val="dk1"/>
          </a:effectRef>
          <a:fontRef idx="minor">
            <a:schemeClr val="lt1"/>
          </a:fontRef>
        </p:style>
        <p:txBody>
          <a:bodyPr>
            <a:noAutofit/>
          </a:bodyPr>
          <a:lstStyle/>
          <a:p>
            <a:r>
              <a:rPr lang="es-MX" sz="2400" dirty="0" err="1" smtClean="0"/>
              <a:t>Sacroiliaca</a:t>
            </a:r>
            <a:r>
              <a:rPr lang="es-MX" sz="2400" dirty="0" smtClean="0"/>
              <a:t> – Sinovial, Entre las superficies articulares en “L”</a:t>
            </a:r>
          </a:p>
          <a:p>
            <a:r>
              <a:rPr lang="es-MX" sz="2400" dirty="0" smtClean="0"/>
              <a:t>Ligamentos – Proporcionan estabilidad:</a:t>
            </a:r>
          </a:p>
        </p:txBody>
      </p:sp>
      <p:pic>
        <p:nvPicPr>
          <p:cNvPr id="4" name="Imagen 3"/>
          <p:cNvPicPr>
            <a:picLocks noChangeAspect="1"/>
          </p:cNvPicPr>
          <p:nvPr/>
        </p:nvPicPr>
        <p:blipFill rotWithShape="1">
          <a:blip r:embed="rId3"/>
          <a:srcRect l="10730" t="17362" r="8809" b="17045"/>
          <a:stretch/>
        </p:blipFill>
        <p:spPr>
          <a:xfrm>
            <a:off x="3325225" y="709685"/>
            <a:ext cx="8042224" cy="2901902"/>
          </a:xfrm>
          <a:prstGeom prst="rect">
            <a:avLst/>
          </a:prstGeom>
        </p:spPr>
      </p:pic>
      <p:pic>
        <p:nvPicPr>
          <p:cNvPr id="5" name="Imagen 4"/>
          <p:cNvPicPr>
            <a:picLocks noChangeAspect="1"/>
          </p:cNvPicPr>
          <p:nvPr/>
        </p:nvPicPr>
        <p:blipFill rotWithShape="1">
          <a:blip r:embed="rId4"/>
          <a:srcRect l="21718" t="32131" r="20619" b="19835"/>
          <a:stretch/>
        </p:blipFill>
        <p:spPr>
          <a:xfrm>
            <a:off x="3325225" y="3691726"/>
            <a:ext cx="8042223" cy="2965350"/>
          </a:xfrm>
          <a:prstGeom prst="rect">
            <a:avLst/>
          </a:prstGeom>
        </p:spPr>
      </p:pic>
      <p:sp>
        <p:nvSpPr>
          <p:cNvPr id="6" name="Rectángulo 5"/>
          <p:cNvSpPr/>
          <p:nvPr/>
        </p:nvSpPr>
        <p:spPr>
          <a:xfrm>
            <a:off x="369757" y="3173853"/>
            <a:ext cx="2213548" cy="1200329"/>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s-MX" dirty="0"/>
              <a:t>L </a:t>
            </a:r>
            <a:r>
              <a:rPr lang="es-MX" dirty="0" err="1"/>
              <a:t>sacroiliaco</a:t>
            </a:r>
            <a:r>
              <a:rPr lang="es-MX" dirty="0"/>
              <a:t> anterior – Discurre anterior e inferior a la </a:t>
            </a:r>
            <a:r>
              <a:rPr lang="es-MX" dirty="0" smtClean="0"/>
              <a:t>art </a:t>
            </a:r>
            <a:r>
              <a:rPr lang="es-MX" dirty="0" err="1" smtClean="0"/>
              <a:t>sacroiliaca</a:t>
            </a:r>
            <a:endParaRPr lang="es-MX" dirty="0"/>
          </a:p>
        </p:txBody>
      </p:sp>
      <p:cxnSp>
        <p:nvCxnSpPr>
          <p:cNvPr id="8" name="Conector recto 7"/>
          <p:cNvCxnSpPr/>
          <p:nvPr/>
        </p:nvCxnSpPr>
        <p:spPr>
          <a:xfrm>
            <a:off x="6610662" y="2953062"/>
            <a:ext cx="112426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369757" y="4158739"/>
            <a:ext cx="2238530" cy="175432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s-MX" dirty="0"/>
              <a:t>L. </a:t>
            </a:r>
            <a:r>
              <a:rPr lang="es-MX" dirty="0" err="1"/>
              <a:t>sacroiliaco</a:t>
            </a:r>
            <a:r>
              <a:rPr lang="es-MX" dirty="0"/>
              <a:t> interóseo – Mayor, Mas fuerte, </a:t>
            </a:r>
            <a:r>
              <a:rPr lang="es-MX" dirty="0" err="1"/>
              <a:t>Postero</a:t>
            </a:r>
            <a:r>
              <a:rPr lang="es-MX" dirty="0"/>
              <a:t> superior a la art, inserta áreas rugosas del </a:t>
            </a:r>
            <a:r>
              <a:rPr lang="es-MX" dirty="0" err="1"/>
              <a:t>ileon</a:t>
            </a:r>
            <a:r>
              <a:rPr lang="es-MX" dirty="0"/>
              <a:t> y sacro.</a:t>
            </a:r>
          </a:p>
        </p:txBody>
      </p:sp>
      <p:cxnSp>
        <p:nvCxnSpPr>
          <p:cNvPr id="10" name="Conector recto 9"/>
          <p:cNvCxnSpPr/>
          <p:nvPr/>
        </p:nvCxnSpPr>
        <p:spPr>
          <a:xfrm>
            <a:off x="4484558" y="5458918"/>
            <a:ext cx="112426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ángulo 10"/>
          <p:cNvSpPr/>
          <p:nvPr/>
        </p:nvSpPr>
        <p:spPr>
          <a:xfrm>
            <a:off x="369757" y="4697348"/>
            <a:ext cx="2213548" cy="1323439"/>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s-MX" sz="2000" dirty="0"/>
              <a:t>L. </a:t>
            </a:r>
            <a:r>
              <a:rPr lang="es-MX" sz="2000" dirty="0" err="1"/>
              <a:t>sacroiliaco</a:t>
            </a:r>
            <a:r>
              <a:rPr lang="es-MX" sz="2000" dirty="0"/>
              <a:t> posterior – cubre al ligamento </a:t>
            </a:r>
            <a:r>
              <a:rPr lang="es-MX" sz="2000" dirty="0" err="1"/>
              <a:t>interoseo</a:t>
            </a:r>
            <a:r>
              <a:rPr lang="es-MX" sz="2000" dirty="0"/>
              <a:t> </a:t>
            </a:r>
            <a:endParaRPr lang="es-MX" dirty="0"/>
          </a:p>
        </p:txBody>
      </p:sp>
      <p:cxnSp>
        <p:nvCxnSpPr>
          <p:cNvPr id="12" name="Conector recto 11"/>
          <p:cNvCxnSpPr/>
          <p:nvPr/>
        </p:nvCxnSpPr>
        <p:spPr>
          <a:xfrm>
            <a:off x="4484558" y="6435777"/>
            <a:ext cx="112426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89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3131" y="-294443"/>
            <a:ext cx="10515600" cy="1325563"/>
          </a:xfrm>
        </p:spPr>
        <p:txBody>
          <a:bodyPr/>
          <a:lstStyle/>
          <a:p>
            <a:pPr algn="ctr"/>
            <a:r>
              <a:rPr lang="es-MX" dirty="0" smtClean="0"/>
              <a:t>Sínfisis del pubis</a:t>
            </a:r>
            <a:endParaRPr lang="es-MX" dirty="0"/>
          </a:p>
        </p:txBody>
      </p:sp>
      <p:sp>
        <p:nvSpPr>
          <p:cNvPr id="3" name="Marcador de contenido 2"/>
          <p:cNvSpPr>
            <a:spLocks noGrp="1"/>
          </p:cNvSpPr>
          <p:nvPr>
            <p:ph idx="1"/>
          </p:nvPr>
        </p:nvSpPr>
        <p:spPr>
          <a:xfrm>
            <a:off x="299805" y="854439"/>
            <a:ext cx="3477716" cy="5500869"/>
          </a:xfrm>
        </p:spPr>
        <p:style>
          <a:lnRef idx="0">
            <a:schemeClr val="accent1"/>
          </a:lnRef>
          <a:fillRef idx="3">
            <a:schemeClr val="accent1"/>
          </a:fillRef>
          <a:effectRef idx="3">
            <a:schemeClr val="accent1"/>
          </a:effectRef>
          <a:fontRef idx="minor">
            <a:schemeClr val="lt1"/>
          </a:fontRef>
        </p:style>
        <p:txBody>
          <a:bodyPr>
            <a:normAutofit fontScale="85000" lnSpcReduction="20000"/>
          </a:bodyPr>
          <a:lstStyle/>
          <a:p>
            <a:r>
              <a:rPr lang="es-MX" dirty="0" smtClean="0"/>
              <a:t>Localización anterior – entre superficie adyacente del pubis</a:t>
            </a:r>
          </a:p>
          <a:p>
            <a:endParaRPr lang="es-MX" dirty="0" smtClean="0"/>
          </a:p>
          <a:p>
            <a:r>
              <a:rPr lang="es-MX" dirty="0" smtClean="0"/>
              <a:t>Superficie cubierta por cartílago hialino – fibrocartílago</a:t>
            </a:r>
          </a:p>
          <a:p>
            <a:endParaRPr lang="es-MX" dirty="0" smtClean="0"/>
          </a:p>
          <a:p>
            <a:r>
              <a:rPr lang="es-MX" dirty="0" smtClean="0"/>
              <a:t>Rodeada de  colágeno y Ligamentos</a:t>
            </a:r>
          </a:p>
          <a:p>
            <a:endParaRPr lang="es-MX" dirty="0" smtClean="0"/>
          </a:p>
          <a:p>
            <a:r>
              <a:rPr lang="es-MX" dirty="0" smtClean="0"/>
              <a:t>L. púbico superior – sobre la </a:t>
            </a:r>
            <a:r>
              <a:rPr lang="es-MX" dirty="0" err="1" smtClean="0"/>
              <a:t>articulacion</a:t>
            </a:r>
            <a:r>
              <a:rPr lang="es-MX" dirty="0" smtClean="0"/>
              <a:t> </a:t>
            </a:r>
          </a:p>
          <a:p>
            <a:pPr marL="0" indent="0">
              <a:buNone/>
            </a:pPr>
            <a:r>
              <a:rPr lang="es-MX" dirty="0" smtClean="0"/>
              <a:t> </a:t>
            </a:r>
          </a:p>
          <a:p>
            <a:r>
              <a:rPr lang="es-MX" dirty="0" smtClean="0"/>
              <a:t>L. arqueado del pubis – debajo de la </a:t>
            </a:r>
            <a:r>
              <a:rPr lang="es-MX" dirty="0" err="1" smtClean="0"/>
              <a:t>articulacion</a:t>
            </a:r>
            <a:endParaRPr lang="es-MX" dirty="0"/>
          </a:p>
        </p:txBody>
      </p:sp>
      <p:pic>
        <p:nvPicPr>
          <p:cNvPr id="4" name="Imagen 3"/>
          <p:cNvPicPr>
            <a:picLocks noChangeAspect="1"/>
          </p:cNvPicPr>
          <p:nvPr/>
        </p:nvPicPr>
        <p:blipFill rotWithShape="1">
          <a:blip r:embed="rId2"/>
          <a:srcRect l="51873" t="14821" r="13368" b="15111"/>
          <a:stretch/>
        </p:blipFill>
        <p:spPr>
          <a:xfrm>
            <a:off x="5400408" y="612508"/>
            <a:ext cx="5280643" cy="5984730"/>
          </a:xfrm>
          <a:prstGeom prst="rect">
            <a:avLst/>
          </a:prstGeom>
        </p:spPr>
      </p:pic>
    </p:spTree>
    <p:extLst>
      <p:ext uri="{BB962C8B-B14F-4D97-AF65-F5344CB8AC3E}">
        <p14:creationId xmlns:p14="http://schemas.microsoft.com/office/powerpoint/2010/main" val="2189762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64462"/>
            <a:ext cx="10515600" cy="1325563"/>
          </a:xfrm>
        </p:spPr>
        <p:txBody>
          <a:bodyPr/>
          <a:lstStyle/>
          <a:p>
            <a:pPr algn="ctr"/>
            <a:r>
              <a:rPr lang="es-MX" dirty="0" smtClean="0"/>
              <a:t>Cadera</a:t>
            </a:r>
            <a:endParaRPr lang="es-MX" dirty="0"/>
          </a:p>
        </p:txBody>
      </p:sp>
      <p:sp>
        <p:nvSpPr>
          <p:cNvPr id="3" name="Marcador de contenido 2"/>
          <p:cNvSpPr>
            <a:spLocks noGrp="1"/>
          </p:cNvSpPr>
          <p:nvPr>
            <p:ph idx="1"/>
          </p:nvPr>
        </p:nvSpPr>
        <p:spPr>
          <a:xfrm>
            <a:off x="237698" y="624433"/>
            <a:ext cx="3105110" cy="5446583"/>
          </a:xfrm>
        </p:spPr>
        <p:style>
          <a:lnRef idx="0">
            <a:schemeClr val="accent2"/>
          </a:lnRef>
          <a:fillRef idx="3">
            <a:schemeClr val="accent2"/>
          </a:fillRef>
          <a:effectRef idx="3">
            <a:schemeClr val="accent2"/>
          </a:effectRef>
          <a:fontRef idx="minor">
            <a:schemeClr val="lt1"/>
          </a:fontRef>
        </p:style>
        <p:txBody>
          <a:bodyPr>
            <a:normAutofit fontScale="85000" lnSpcReduction="20000"/>
          </a:bodyPr>
          <a:lstStyle/>
          <a:p>
            <a:r>
              <a:rPr lang="es-MX" dirty="0" smtClean="0"/>
              <a:t>Sinovial – Cabeza femoral y acetábulo</a:t>
            </a:r>
          </a:p>
          <a:p>
            <a:endParaRPr lang="es-MX" dirty="0" smtClean="0"/>
          </a:p>
          <a:p>
            <a:r>
              <a:rPr lang="es-MX" dirty="0" err="1" smtClean="0"/>
              <a:t>Multiaxial</a:t>
            </a:r>
            <a:r>
              <a:rPr lang="es-MX" dirty="0" smtClean="0"/>
              <a:t>, estabilidad y soporte</a:t>
            </a:r>
          </a:p>
          <a:p>
            <a:endParaRPr lang="es-MX" dirty="0" smtClean="0"/>
          </a:p>
          <a:p>
            <a:r>
              <a:rPr lang="es-MX" dirty="0" err="1" smtClean="0"/>
              <a:t>Flexion</a:t>
            </a:r>
            <a:r>
              <a:rPr lang="es-MX" dirty="0" smtClean="0"/>
              <a:t>, extensión, aducción, abducción, rotación medial y lateral y </a:t>
            </a:r>
            <a:r>
              <a:rPr lang="es-MX" dirty="0" err="1" smtClean="0"/>
              <a:t>circunduciion</a:t>
            </a:r>
            <a:endParaRPr lang="es-MX" dirty="0" smtClean="0"/>
          </a:p>
          <a:p>
            <a:endParaRPr lang="es-MX" dirty="0" smtClean="0"/>
          </a:p>
          <a:p>
            <a:r>
              <a:rPr lang="es-MX" dirty="0" smtClean="0"/>
              <a:t>Superficies articulares – Cabeza esférica femoral y superficie semilunar acetabular </a:t>
            </a:r>
          </a:p>
          <a:p>
            <a:endParaRPr lang="es-MX" dirty="0"/>
          </a:p>
        </p:txBody>
      </p:sp>
      <p:pic>
        <p:nvPicPr>
          <p:cNvPr id="5" name="Imagen 4"/>
          <p:cNvPicPr>
            <a:picLocks noChangeAspect="1"/>
          </p:cNvPicPr>
          <p:nvPr/>
        </p:nvPicPr>
        <p:blipFill rotWithShape="1">
          <a:blip r:embed="rId2"/>
          <a:srcRect l="16338" t="18644" r="15234" b="7103"/>
          <a:stretch/>
        </p:blipFill>
        <p:spPr>
          <a:xfrm>
            <a:off x="3488585" y="849285"/>
            <a:ext cx="8313389" cy="5071830"/>
          </a:xfrm>
          <a:prstGeom prst="rect">
            <a:avLst/>
          </a:prstGeom>
        </p:spPr>
      </p:pic>
      <p:sp>
        <p:nvSpPr>
          <p:cNvPr id="6" name="Marcador de contenido 2"/>
          <p:cNvSpPr txBox="1">
            <a:spLocks/>
          </p:cNvSpPr>
          <p:nvPr/>
        </p:nvSpPr>
        <p:spPr>
          <a:xfrm>
            <a:off x="193624" y="624432"/>
            <a:ext cx="3149184" cy="5446583"/>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s-MX" sz="4000" dirty="0" smtClean="0"/>
              <a:t>Anillo acetabular – rodete acetabular – transforma en ligamento transverso del acetábulo</a:t>
            </a:r>
          </a:p>
          <a:p>
            <a:endParaRPr lang="es-MX" sz="4000" dirty="0" smtClean="0"/>
          </a:p>
          <a:p>
            <a:r>
              <a:rPr lang="es-MX" sz="4000" dirty="0" smtClean="0"/>
              <a:t>Ligamento de la cabeza del </a:t>
            </a:r>
            <a:r>
              <a:rPr lang="es-MX" sz="4000" dirty="0" err="1" smtClean="0"/>
              <a:t>femur</a:t>
            </a:r>
            <a:r>
              <a:rPr lang="es-MX" sz="4000" dirty="0" smtClean="0"/>
              <a:t> /Redondo– une fosita de la cabeza del </a:t>
            </a:r>
            <a:r>
              <a:rPr lang="es-MX" sz="4000" dirty="0" err="1" smtClean="0"/>
              <a:t>femur</a:t>
            </a:r>
            <a:r>
              <a:rPr lang="es-MX" sz="4000" dirty="0" smtClean="0"/>
              <a:t>, fosa acetabular</a:t>
            </a:r>
          </a:p>
          <a:p>
            <a:endParaRPr lang="es-MX" sz="4000" dirty="0" smtClean="0"/>
          </a:p>
          <a:p>
            <a:r>
              <a:rPr lang="es-MX" sz="4000" dirty="0" smtClean="0"/>
              <a:t>Membrana sinovial  - cubre superficie articular del </a:t>
            </a:r>
            <a:r>
              <a:rPr lang="es-MX" sz="4000" dirty="0" err="1" smtClean="0"/>
              <a:t>femur</a:t>
            </a:r>
            <a:r>
              <a:rPr lang="es-MX" sz="4000" dirty="0" smtClean="0"/>
              <a:t> y </a:t>
            </a:r>
            <a:r>
              <a:rPr lang="es-MX" sz="4000" dirty="0" err="1" smtClean="0"/>
              <a:t>acetabulo</a:t>
            </a:r>
            <a:endParaRPr lang="es-MX" sz="4000" dirty="0" smtClean="0"/>
          </a:p>
          <a:p>
            <a:endParaRPr lang="es-MX" dirty="0"/>
          </a:p>
        </p:txBody>
      </p:sp>
      <p:cxnSp>
        <p:nvCxnSpPr>
          <p:cNvPr id="7" name="Conector recto 6"/>
          <p:cNvCxnSpPr/>
          <p:nvPr/>
        </p:nvCxnSpPr>
        <p:spPr>
          <a:xfrm>
            <a:off x="3762531" y="4557010"/>
            <a:ext cx="8544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a:off x="3927423" y="5426439"/>
            <a:ext cx="13790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7525062" y="5351489"/>
            <a:ext cx="2248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8694295" y="1304144"/>
            <a:ext cx="1993692" cy="149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87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317" y="894959"/>
            <a:ext cx="7431577" cy="5813412"/>
          </a:xfrm>
          <a:prstGeom prst="rect">
            <a:avLst/>
          </a:prstGeom>
        </p:spPr>
      </p:pic>
      <p:sp>
        <p:nvSpPr>
          <p:cNvPr id="3" name="CuadroTexto 2"/>
          <p:cNvSpPr txBox="1"/>
          <p:nvPr/>
        </p:nvSpPr>
        <p:spPr>
          <a:xfrm>
            <a:off x="150471" y="185195"/>
            <a:ext cx="5150734" cy="646331"/>
          </a:xfrm>
          <a:prstGeom prst="rect">
            <a:avLst/>
          </a:prstGeom>
          <a:noFill/>
        </p:spPr>
        <p:txBody>
          <a:bodyPr wrap="square" rtlCol="0">
            <a:spAutoFit/>
          </a:bodyPr>
          <a:lstStyle/>
          <a:p>
            <a:r>
              <a:rPr lang="es-MX" sz="3600" dirty="0"/>
              <a:t>CAPSULA ARTICULAR</a:t>
            </a:r>
          </a:p>
        </p:txBody>
      </p:sp>
    </p:spTree>
    <p:extLst>
      <p:ext uri="{BB962C8B-B14F-4D97-AF65-F5344CB8AC3E}">
        <p14:creationId xmlns:p14="http://schemas.microsoft.com/office/powerpoint/2010/main" val="3165738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03948" y="-539645"/>
            <a:ext cx="11173918" cy="1690688"/>
          </a:xfrm>
        </p:spPr>
        <p:txBody>
          <a:bodyPr/>
          <a:lstStyle/>
          <a:p>
            <a:pPr algn="ctr"/>
            <a:r>
              <a:rPr lang="es-MX" dirty="0" smtClean="0"/>
              <a:t>Ligamentos</a:t>
            </a:r>
            <a:endParaRPr lang="es-MX" dirty="0"/>
          </a:p>
        </p:txBody>
      </p:sp>
      <p:sp>
        <p:nvSpPr>
          <p:cNvPr id="4" name="Marcador de contenido 3"/>
          <p:cNvSpPr>
            <a:spLocks noGrp="1"/>
          </p:cNvSpPr>
          <p:nvPr>
            <p:ph idx="1"/>
          </p:nvPr>
        </p:nvSpPr>
        <p:spPr>
          <a:xfrm>
            <a:off x="179882" y="629587"/>
            <a:ext cx="3417757" cy="5876144"/>
          </a:xfrm>
        </p:spPr>
        <p:style>
          <a:lnRef idx="0">
            <a:schemeClr val="accent5"/>
          </a:lnRef>
          <a:fillRef idx="3">
            <a:schemeClr val="accent5"/>
          </a:fillRef>
          <a:effectRef idx="3">
            <a:schemeClr val="accent5"/>
          </a:effectRef>
          <a:fontRef idx="minor">
            <a:schemeClr val="lt1"/>
          </a:fontRef>
        </p:style>
        <p:txBody>
          <a:bodyPr>
            <a:normAutofit fontScale="92500" lnSpcReduction="10000"/>
          </a:bodyPr>
          <a:lstStyle/>
          <a:p>
            <a:r>
              <a:rPr lang="es-MX" dirty="0" smtClean="0"/>
              <a:t>Refuerzan la superficie externa y estabilizan la articulación, fibras se </a:t>
            </a:r>
            <a:r>
              <a:rPr lang="es-MX" dirty="0" err="1" smtClean="0"/>
              <a:t>orientanen</a:t>
            </a:r>
            <a:r>
              <a:rPr lang="es-MX" dirty="0" smtClean="0"/>
              <a:t> espiral</a:t>
            </a:r>
          </a:p>
          <a:p>
            <a:endParaRPr lang="es-MX" dirty="0" smtClean="0"/>
          </a:p>
          <a:p>
            <a:r>
              <a:rPr lang="es-MX" dirty="0" smtClean="0"/>
              <a:t>Ligamento </a:t>
            </a:r>
            <a:r>
              <a:rPr lang="es-MX" dirty="0" err="1" smtClean="0"/>
              <a:t>iliofemoral</a:t>
            </a:r>
            <a:r>
              <a:rPr lang="es-MX" dirty="0"/>
              <a:t> </a:t>
            </a:r>
            <a:r>
              <a:rPr lang="es-MX" dirty="0" smtClean="0"/>
              <a:t>– Forma triangular, localización anterior</a:t>
            </a:r>
          </a:p>
          <a:p>
            <a:endParaRPr lang="es-MX" dirty="0" smtClean="0"/>
          </a:p>
          <a:p>
            <a:r>
              <a:rPr lang="es-MX" dirty="0" err="1" smtClean="0"/>
              <a:t>Vertice</a:t>
            </a:r>
            <a:r>
              <a:rPr lang="es-MX" dirty="0" smtClean="0"/>
              <a:t> – EIAI y el borde del acetábulo</a:t>
            </a:r>
          </a:p>
          <a:p>
            <a:endParaRPr lang="es-MX" dirty="0" smtClean="0"/>
          </a:p>
          <a:p>
            <a:r>
              <a:rPr lang="es-MX" dirty="0" smtClean="0"/>
              <a:t>Base – línea </a:t>
            </a:r>
            <a:r>
              <a:rPr lang="es-MX" dirty="0" err="1" smtClean="0"/>
              <a:t>intertrocanterica</a:t>
            </a:r>
            <a:endParaRPr lang="es-MX" dirty="0" smtClean="0"/>
          </a:p>
        </p:txBody>
      </p:sp>
      <p:pic>
        <p:nvPicPr>
          <p:cNvPr id="5" name="Imagen 4"/>
          <p:cNvPicPr>
            <a:picLocks noChangeAspect="1"/>
          </p:cNvPicPr>
          <p:nvPr/>
        </p:nvPicPr>
        <p:blipFill rotWithShape="1">
          <a:blip r:embed="rId2"/>
          <a:srcRect l="14337" t="23937" r="17166" b="9959"/>
          <a:stretch/>
        </p:blipFill>
        <p:spPr>
          <a:xfrm>
            <a:off x="3597639" y="1203262"/>
            <a:ext cx="8460401" cy="4590436"/>
          </a:xfrm>
          <a:prstGeom prst="rect">
            <a:avLst/>
          </a:prstGeom>
        </p:spPr>
      </p:pic>
      <p:sp>
        <p:nvSpPr>
          <p:cNvPr id="6" name="Marcador de contenido 2"/>
          <p:cNvSpPr txBox="1">
            <a:spLocks/>
          </p:cNvSpPr>
          <p:nvPr/>
        </p:nvSpPr>
        <p:spPr>
          <a:xfrm>
            <a:off x="179882" y="629587"/>
            <a:ext cx="3417757" cy="5876144"/>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s-MX" sz="4500" dirty="0" smtClean="0"/>
              <a:t>Ligamento </a:t>
            </a:r>
            <a:r>
              <a:rPr lang="es-MX" sz="4500" dirty="0" err="1" smtClean="0"/>
              <a:t>pubofemoral</a:t>
            </a:r>
            <a:r>
              <a:rPr lang="es-MX" sz="4500" dirty="0" smtClean="0"/>
              <a:t> – triangular, anterior</a:t>
            </a:r>
          </a:p>
          <a:p>
            <a:endParaRPr lang="es-MX" sz="4500" dirty="0" smtClean="0"/>
          </a:p>
          <a:p>
            <a:r>
              <a:rPr lang="es-MX" sz="4500" dirty="0" smtClean="0"/>
              <a:t>Base – eminencia </a:t>
            </a:r>
            <a:r>
              <a:rPr lang="es-MX" sz="4500" dirty="0" err="1" smtClean="0"/>
              <a:t>iliopubica</a:t>
            </a:r>
            <a:r>
              <a:rPr lang="es-MX" sz="4500" dirty="0" smtClean="0"/>
              <a:t> y membrana </a:t>
            </a:r>
            <a:r>
              <a:rPr lang="es-MX" sz="4500" dirty="0" err="1" smtClean="0"/>
              <a:t>obturatriz</a:t>
            </a:r>
            <a:endParaRPr lang="es-MX" sz="4500" dirty="0" smtClean="0"/>
          </a:p>
          <a:p>
            <a:endParaRPr lang="es-MX" sz="4500" dirty="0" smtClean="0"/>
          </a:p>
          <a:p>
            <a:r>
              <a:rPr lang="es-MX" sz="4500" dirty="0" err="1" smtClean="0"/>
              <a:t>Lig</a:t>
            </a:r>
            <a:r>
              <a:rPr lang="es-MX" sz="4500" dirty="0" smtClean="0"/>
              <a:t>  </a:t>
            </a:r>
            <a:r>
              <a:rPr lang="es-MX" sz="4500" dirty="0" err="1" smtClean="0"/>
              <a:t>isquiofemoral</a:t>
            </a:r>
            <a:r>
              <a:rPr lang="es-MX" sz="4500" dirty="0" smtClean="0"/>
              <a:t> – refuerza la capa posterior de la membrana fibrosa</a:t>
            </a:r>
          </a:p>
          <a:p>
            <a:endParaRPr lang="es-MX" sz="4500" dirty="0" smtClean="0"/>
          </a:p>
          <a:p>
            <a:r>
              <a:rPr lang="es-MX" sz="4500" dirty="0" smtClean="0"/>
              <a:t>I– </a:t>
            </a:r>
            <a:r>
              <a:rPr lang="es-MX" sz="4500" dirty="0" err="1" smtClean="0"/>
              <a:t>posteroinferior</a:t>
            </a:r>
            <a:r>
              <a:rPr lang="es-MX" sz="4500" dirty="0" smtClean="0"/>
              <a:t> al acetábulo y tuberosidad </a:t>
            </a:r>
            <a:r>
              <a:rPr lang="es-MX" sz="4500" dirty="0" err="1" smtClean="0"/>
              <a:t>isquiatica</a:t>
            </a:r>
            <a:endParaRPr lang="es-MX" sz="4500" dirty="0" smtClean="0"/>
          </a:p>
          <a:p>
            <a:endParaRPr lang="es-MX" dirty="0"/>
          </a:p>
        </p:txBody>
      </p:sp>
      <p:cxnSp>
        <p:nvCxnSpPr>
          <p:cNvPr id="7" name="Conector recto 6"/>
          <p:cNvCxnSpPr/>
          <p:nvPr/>
        </p:nvCxnSpPr>
        <p:spPr>
          <a:xfrm flipV="1">
            <a:off x="6415790" y="5396459"/>
            <a:ext cx="1454046" cy="14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a:off x="8664315" y="3777521"/>
            <a:ext cx="764498" cy="14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9623685" y="5396459"/>
            <a:ext cx="1484026" cy="149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098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81261"/>
            <a:ext cx="10515600" cy="1325563"/>
          </a:xfrm>
        </p:spPr>
        <p:txBody>
          <a:bodyPr/>
          <a:lstStyle/>
          <a:p>
            <a:pPr algn="ctr"/>
            <a:r>
              <a:rPr lang="es-MX" dirty="0" smtClean="0"/>
              <a:t>Pelvis</a:t>
            </a:r>
            <a:endParaRPr lang="es-MX" dirty="0"/>
          </a:p>
        </p:txBody>
      </p:sp>
      <p:sp>
        <p:nvSpPr>
          <p:cNvPr id="3" name="Marcador de contenido 2"/>
          <p:cNvSpPr>
            <a:spLocks noGrp="1"/>
          </p:cNvSpPr>
          <p:nvPr>
            <p:ph idx="1"/>
          </p:nvPr>
        </p:nvSpPr>
        <p:spPr>
          <a:xfrm>
            <a:off x="119922" y="449563"/>
            <a:ext cx="3477471" cy="6071158"/>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s-MX" dirty="0" smtClean="0"/>
              <a:t>H. Coxal/Iliacos/</a:t>
            </a:r>
            <a:r>
              <a:rPr lang="es-MX" dirty="0" err="1" smtClean="0"/>
              <a:t>Inominados</a:t>
            </a:r>
            <a:r>
              <a:rPr lang="es-MX" dirty="0" smtClean="0"/>
              <a:t> – Par</a:t>
            </a:r>
          </a:p>
          <a:p>
            <a:r>
              <a:rPr lang="es-MX" dirty="0" err="1" smtClean="0"/>
              <a:t>H.Sacro</a:t>
            </a:r>
            <a:endParaRPr lang="es-MX" dirty="0" smtClean="0"/>
          </a:p>
          <a:p>
            <a:r>
              <a:rPr lang="es-MX" dirty="0" err="1" smtClean="0"/>
              <a:t>H.Coccix</a:t>
            </a:r>
            <a:endParaRPr lang="es-MX" dirty="0" smtClean="0"/>
          </a:p>
          <a:p>
            <a:r>
              <a:rPr lang="es-MX" dirty="0" err="1" smtClean="0"/>
              <a:t>Femur</a:t>
            </a:r>
            <a:endParaRPr lang="es-MX" dirty="0" smtClean="0"/>
          </a:p>
          <a:p>
            <a:endParaRPr lang="es-MX" dirty="0" smtClean="0"/>
          </a:p>
          <a:p>
            <a:r>
              <a:rPr lang="es-MX" dirty="0" smtClean="0"/>
              <a:t>Falsa – P Mayor – Abdomen </a:t>
            </a:r>
          </a:p>
          <a:p>
            <a:r>
              <a:rPr lang="es-MX" dirty="0" smtClean="0"/>
              <a:t>Verdadera – P menor – Cavidad pélvica</a:t>
            </a:r>
          </a:p>
          <a:p>
            <a:r>
              <a:rPr lang="es-MX" dirty="0" smtClean="0"/>
              <a:t> </a:t>
            </a:r>
            <a:r>
              <a:rPr lang="es-MX" dirty="0" err="1" smtClean="0"/>
              <a:t>Linea</a:t>
            </a:r>
            <a:r>
              <a:rPr lang="es-MX" dirty="0" smtClean="0"/>
              <a:t> terminal</a:t>
            </a:r>
            <a:endParaRPr lang="es-MX" dirty="0"/>
          </a:p>
        </p:txBody>
      </p:sp>
      <p:pic>
        <p:nvPicPr>
          <p:cNvPr id="2050" name="Picture 2" descr="Resultado de imagen para CAD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4826" y="862168"/>
            <a:ext cx="7613166" cy="524594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4"/>
          <a:srcRect l="19068" t="16770" r="18367" b="5240"/>
          <a:stretch/>
        </p:blipFill>
        <p:spPr>
          <a:xfrm>
            <a:off x="3776442" y="745493"/>
            <a:ext cx="8078170" cy="5661432"/>
          </a:xfrm>
          <a:prstGeom prst="rect">
            <a:avLst/>
          </a:prstGeom>
        </p:spPr>
      </p:pic>
      <p:pic>
        <p:nvPicPr>
          <p:cNvPr id="5" name="Imagen 4"/>
          <p:cNvPicPr>
            <a:picLocks noChangeAspect="1"/>
          </p:cNvPicPr>
          <p:nvPr/>
        </p:nvPicPr>
        <p:blipFill rotWithShape="1">
          <a:blip r:embed="rId5"/>
          <a:srcRect l="51282" t="18086" r="8955" b="9400"/>
          <a:stretch/>
        </p:blipFill>
        <p:spPr>
          <a:xfrm>
            <a:off x="4964484" y="652986"/>
            <a:ext cx="5702086" cy="5846445"/>
          </a:xfrm>
          <a:prstGeom prst="rect">
            <a:avLst/>
          </a:prstGeom>
        </p:spPr>
      </p:pic>
    </p:spTree>
    <p:extLst>
      <p:ext uri="{BB962C8B-B14F-4D97-AF65-F5344CB8AC3E}">
        <p14:creationId xmlns:p14="http://schemas.microsoft.com/office/powerpoint/2010/main" val="2674656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2777" y="-230188"/>
            <a:ext cx="10515600" cy="1325563"/>
          </a:xfrm>
        </p:spPr>
        <p:txBody>
          <a:bodyPr/>
          <a:lstStyle/>
          <a:p>
            <a:pPr algn="ctr"/>
            <a:r>
              <a:rPr lang="es-MX" dirty="0" smtClean="0"/>
              <a:t>Ligamentos de la pared pélvica</a:t>
            </a:r>
            <a:endParaRPr lang="es-MX" dirty="0"/>
          </a:p>
        </p:txBody>
      </p:sp>
      <p:sp>
        <p:nvSpPr>
          <p:cNvPr id="3" name="Marcador de contenido 2"/>
          <p:cNvSpPr>
            <a:spLocks noGrp="1"/>
          </p:cNvSpPr>
          <p:nvPr>
            <p:ph idx="1"/>
          </p:nvPr>
        </p:nvSpPr>
        <p:spPr>
          <a:xfrm>
            <a:off x="179881" y="1095375"/>
            <a:ext cx="3192905" cy="5308626"/>
          </a:xfrm>
        </p:spPr>
        <p:style>
          <a:lnRef idx="0">
            <a:schemeClr val="accent3"/>
          </a:lnRef>
          <a:fillRef idx="3">
            <a:schemeClr val="accent3"/>
          </a:fillRef>
          <a:effectRef idx="3">
            <a:schemeClr val="accent3"/>
          </a:effectRef>
          <a:fontRef idx="minor">
            <a:schemeClr val="lt1"/>
          </a:fontRef>
        </p:style>
        <p:txBody>
          <a:bodyPr>
            <a:normAutofit fontScale="77500" lnSpcReduction="20000"/>
          </a:bodyPr>
          <a:lstStyle/>
          <a:p>
            <a:r>
              <a:rPr lang="es-MX" dirty="0" smtClean="0"/>
              <a:t>Componentes principales de las paredes laterales de la pelvis, definen las escotaduras ciáticas M y m</a:t>
            </a:r>
          </a:p>
          <a:p>
            <a:endParaRPr lang="es-MX" dirty="0"/>
          </a:p>
          <a:p>
            <a:r>
              <a:rPr lang="es-MX" dirty="0" err="1" smtClean="0"/>
              <a:t>Sacroespinoso</a:t>
            </a:r>
            <a:r>
              <a:rPr lang="es-MX" dirty="0" smtClean="0"/>
              <a:t> – mas pequeño ,  triangular, vértice – espina isquiática, base – bordes del sacro y </a:t>
            </a:r>
            <a:r>
              <a:rPr lang="es-MX" dirty="0" err="1" smtClean="0"/>
              <a:t>coccix</a:t>
            </a:r>
            <a:endParaRPr lang="es-MX" dirty="0" smtClean="0"/>
          </a:p>
          <a:p>
            <a:endParaRPr lang="es-MX" dirty="0"/>
          </a:p>
          <a:p>
            <a:r>
              <a:rPr lang="es-MX" dirty="0" err="1" smtClean="0"/>
              <a:t>Sacrotuberoso</a:t>
            </a:r>
            <a:r>
              <a:rPr lang="es-MX" dirty="0" smtClean="0"/>
              <a:t> – mas grande, triangular , base – EIPS-borde lateral del sacro, vértice – tuberosidad isquiática borde medial</a:t>
            </a:r>
          </a:p>
          <a:p>
            <a:endParaRPr lang="es-MX" dirty="0"/>
          </a:p>
          <a:p>
            <a:endParaRPr lang="es-MX" dirty="0"/>
          </a:p>
          <a:p>
            <a:pPr marL="0" indent="0">
              <a:buNone/>
            </a:pPr>
            <a:endParaRPr lang="es-MX" dirty="0" smtClean="0"/>
          </a:p>
        </p:txBody>
      </p:sp>
      <p:pic>
        <p:nvPicPr>
          <p:cNvPr id="4" name="Imagen 3"/>
          <p:cNvPicPr>
            <a:picLocks noChangeAspect="1"/>
          </p:cNvPicPr>
          <p:nvPr/>
        </p:nvPicPr>
        <p:blipFill rotWithShape="1">
          <a:blip r:embed="rId3"/>
          <a:srcRect l="8203" t="10682" r="7033" b="8724"/>
          <a:stretch/>
        </p:blipFill>
        <p:spPr>
          <a:xfrm>
            <a:off x="3696918" y="1095376"/>
            <a:ext cx="8495082" cy="4541150"/>
          </a:xfrm>
          <a:prstGeom prst="rect">
            <a:avLst/>
          </a:prstGeom>
        </p:spPr>
      </p:pic>
      <p:cxnSp>
        <p:nvCxnSpPr>
          <p:cNvPr id="6" name="Conector recto 5"/>
          <p:cNvCxnSpPr/>
          <p:nvPr/>
        </p:nvCxnSpPr>
        <p:spPr>
          <a:xfrm>
            <a:off x="6740577" y="4856813"/>
            <a:ext cx="12038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6525718" y="5366479"/>
            <a:ext cx="16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Marcador de contenido 2"/>
          <p:cNvSpPr txBox="1">
            <a:spLocks/>
          </p:cNvSpPr>
          <p:nvPr/>
        </p:nvSpPr>
        <p:spPr>
          <a:xfrm>
            <a:off x="313544" y="1185316"/>
            <a:ext cx="2789419" cy="4725868"/>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s-MX" dirty="0" smtClean="0"/>
              <a:t>Agujero </a:t>
            </a:r>
            <a:r>
              <a:rPr lang="es-MX" dirty="0" err="1" smtClean="0"/>
              <a:t>Ciatico</a:t>
            </a:r>
            <a:r>
              <a:rPr lang="es-MX" dirty="0" smtClean="0"/>
              <a:t> M – Superior al LSEP y espina isquiática - </a:t>
            </a:r>
          </a:p>
          <a:p>
            <a:endParaRPr lang="es-MX" dirty="0" smtClean="0"/>
          </a:p>
          <a:p>
            <a:r>
              <a:rPr lang="es-MX" dirty="0" smtClean="0"/>
              <a:t>Agujero </a:t>
            </a:r>
            <a:r>
              <a:rPr lang="es-MX" dirty="0" err="1" smtClean="0"/>
              <a:t>Ciatico</a:t>
            </a:r>
            <a:r>
              <a:rPr lang="es-MX" dirty="0" smtClean="0"/>
              <a:t> m – inferior espina isquiática y al LSEP</a:t>
            </a:r>
          </a:p>
          <a:p>
            <a:endParaRPr lang="es-MX" dirty="0"/>
          </a:p>
        </p:txBody>
      </p:sp>
    </p:spTree>
    <p:extLst>
      <p:ext uri="{BB962C8B-B14F-4D97-AF65-F5344CB8AC3E}">
        <p14:creationId xmlns:p14="http://schemas.microsoft.com/office/powerpoint/2010/main" val="2705552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2241" t="26293" r="23868" b="28444"/>
          <a:stretch/>
        </p:blipFill>
        <p:spPr>
          <a:xfrm>
            <a:off x="272956" y="111883"/>
            <a:ext cx="6564573" cy="3099937"/>
          </a:xfrm>
          <a:prstGeom prst="rect">
            <a:avLst/>
          </a:prstGeom>
        </p:spPr>
      </p:pic>
      <p:pic>
        <p:nvPicPr>
          <p:cNvPr id="5" name="Imagen 4"/>
          <p:cNvPicPr>
            <a:picLocks noChangeAspect="1"/>
          </p:cNvPicPr>
          <p:nvPr/>
        </p:nvPicPr>
        <p:blipFill rotWithShape="1">
          <a:blip r:embed="rId3"/>
          <a:srcRect l="24086" t="29199" r="25529" b="23519"/>
          <a:stretch/>
        </p:blipFill>
        <p:spPr>
          <a:xfrm>
            <a:off x="272956" y="3211820"/>
            <a:ext cx="6564573" cy="3463518"/>
          </a:xfrm>
          <a:prstGeom prst="rect">
            <a:avLst/>
          </a:prstGeom>
        </p:spPr>
      </p:pic>
      <p:sp>
        <p:nvSpPr>
          <p:cNvPr id="7" name="Rectángulo 6"/>
          <p:cNvSpPr/>
          <p:nvPr/>
        </p:nvSpPr>
        <p:spPr>
          <a:xfrm>
            <a:off x="8199620" y="2938072"/>
            <a:ext cx="3038306" cy="1200329"/>
          </a:xfrm>
          <a:prstGeom prst="rect">
            <a:avLst/>
          </a:prstGeom>
        </p:spPr>
        <p:txBody>
          <a:bodyPr wrap="square">
            <a:spAutoFit/>
          </a:bodyPr>
          <a:lstStyle/>
          <a:p>
            <a:r>
              <a:rPr lang="es-MX" altLang="es-MX" b="1" dirty="0" smtClean="0"/>
              <a:t>Flexión: 135°</a:t>
            </a:r>
          </a:p>
          <a:p>
            <a:r>
              <a:rPr lang="es-MX" altLang="es-MX" b="1" dirty="0" smtClean="0"/>
              <a:t>Extensión: 20-30°</a:t>
            </a:r>
          </a:p>
          <a:p>
            <a:r>
              <a:rPr lang="es-MX" altLang="es-MX" b="1" dirty="0" smtClean="0"/>
              <a:t>Rotación interna: 20-30°</a:t>
            </a:r>
          </a:p>
          <a:p>
            <a:r>
              <a:rPr lang="es-MX" altLang="es-MX" b="1" dirty="0" smtClean="0"/>
              <a:t>Rotación externa: 45-50</a:t>
            </a:r>
            <a:r>
              <a:rPr lang="es-MX" altLang="es-MX" b="1" dirty="0" smtClean="0">
                <a:solidFill>
                  <a:schemeClr val="bg1"/>
                </a:solidFill>
              </a:rPr>
              <a:t>°</a:t>
            </a:r>
          </a:p>
        </p:txBody>
      </p:sp>
    </p:spTree>
    <p:extLst>
      <p:ext uri="{BB962C8B-B14F-4D97-AF65-F5344CB8AC3E}">
        <p14:creationId xmlns:p14="http://schemas.microsoft.com/office/powerpoint/2010/main" val="786251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603184913"/>
              </p:ext>
            </p:extLst>
          </p:nvPr>
        </p:nvGraphicFramePr>
        <p:xfrm>
          <a:off x="191068" y="122830"/>
          <a:ext cx="11832609" cy="6537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6895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612955" y="190488"/>
            <a:ext cx="4393262" cy="560717"/>
          </a:xfrm>
        </p:spPr>
        <p:txBody>
          <a:bodyPr>
            <a:normAutofit/>
          </a:bodyPr>
          <a:lstStyle/>
          <a:p>
            <a:pPr marL="0" indent="0">
              <a:buNone/>
            </a:pPr>
            <a:r>
              <a:rPr lang="es-MX" sz="2800" b="1" u="sng" dirty="0">
                <a:solidFill>
                  <a:schemeClr val="accent1">
                    <a:lumMod val="40000"/>
                    <a:lumOff val="60000"/>
                  </a:schemeClr>
                </a:solidFill>
              </a:rPr>
              <a:t>ANTERIOR</a:t>
            </a:r>
          </a:p>
        </p:txBody>
      </p:sp>
      <p:graphicFrame>
        <p:nvGraphicFramePr>
          <p:cNvPr id="2" name="Tabla 1"/>
          <p:cNvGraphicFramePr>
            <a:graphicFrameLocks noGrp="1"/>
          </p:cNvGraphicFramePr>
          <p:nvPr>
            <p:extLst>
              <p:ext uri="{D42A27DB-BD31-4B8C-83A1-F6EECF244321}">
                <p14:modId xmlns:p14="http://schemas.microsoft.com/office/powerpoint/2010/main" val="3994405248"/>
              </p:ext>
            </p:extLst>
          </p:nvPr>
        </p:nvGraphicFramePr>
        <p:xfrm>
          <a:off x="118541" y="751205"/>
          <a:ext cx="11542144" cy="2081075"/>
        </p:xfrm>
        <a:graphic>
          <a:graphicData uri="http://schemas.openxmlformats.org/drawingml/2006/table">
            <a:tbl>
              <a:tblPr firstRow="1" bandRow="1">
                <a:solidFill>
                  <a:srgbClr val="CC99FF"/>
                </a:solidFill>
                <a:tableStyleId>{35758FB7-9AC5-4552-8A53-C91805E547FA}</a:tableStyleId>
              </a:tblPr>
              <a:tblGrid>
                <a:gridCol w="2475948">
                  <a:extLst>
                    <a:ext uri="{9D8B030D-6E8A-4147-A177-3AD203B41FA5}">
                      <a16:colId xmlns="" xmlns:a16="http://schemas.microsoft.com/office/drawing/2014/main" val="2040398798"/>
                    </a:ext>
                  </a:extLst>
                </a:gridCol>
                <a:gridCol w="3469941">
                  <a:extLst>
                    <a:ext uri="{9D8B030D-6E8A-4147-A177-3AD203B41FA5}">
                      <a16:colId xmlns="" xmlns:a16="http://schemas.microsoft.com/office/drawing/2014/main" val="282266248"/>
                    </a:ext>
                  </a:extLst>
                </a:gridCol>
                <a:gridCol w="3036199">
                  <a:extLst>
                    <a:ext uri="{9D8B030D-6E8A-4147-A177-3AD203B41FA5}">
                      <a16:colId xmlns="" xmlns:a16="http://schemas.microsoft.com/office/drawing/2014/main" val="2963105131"/>
                    </a:ext>
                  </a:extLst>
                </a:gridCol>
                <a:gridCol w="2560056">
                  <a:extLst>
                    <a:ext uri="{9D8B030D-6E8A-4147-A177-3AD203B41FA5}">
                      <a16:colId xmlns="" xmlns:a16="http://schemas.microsoft.com/office/drawing/2014/main" val="260696899"/>
                    </a:ext>
                  </a:extLst>
                </a:gridCol>
              </a:tblGrid>
              <a:tr h="435155">
                <a:tc>
                  <a:txBody>
                    <a:bodyPr/>
                    <a:lstStyle/>
                    <a:p>
                      <a:r>
                        <a:rPr lang="es-MX" sz="1600" dirty="0"/>
                        <a:t>MÚSCULO</a:t>
                      </a:r>
                    </a:p>
                  </a:txBody>
                  <a:tcPr>
                    <a:solidFill>
                      <a:schemeClr val="accent5"/>
                    </a:solidFill>
                  </a:tcPr>
                </a:tc>
                <a:tc>
                  <a:txBody>
                    <a:bodyPr/>
                    <a:lstStyle/>
                    <a:p>
                      <a:r>
                        <a:rPr lang="es-MX" sz="1600" dirty="0"/>
                        <a:t>ORIGEN</a:t>
                      </a:r>
                    </a:p>
                  </a:txBody>
                  <a:tcPr>
                    <a:solidFill>
                      <a:schemeClr val="accent5"/>
                    </a:solidFill>
                  </a:tcPr>
                </a:tc>
                <a:tc>
                  <a:txBody>
                    <a:bodyPr/>
                    <a:lstStyle/>
                    <a:p>
                      <a:r>
                        <a:rPr lang="es-MX" sz="1600" dirty="0"/>
                        <a:t>INSERCIÓN</a:t>
                      </a:r>
                    </a:p>
                  </a:txBody>
                  <a:tcPr>
                    <a:solidFill>
                      <a:schemeClr val="accent5"/>
                    </a:solidFill>
                  </a:tcPr>
                </a:tc>
                <a:tc>
                  <a:txBody>
                    <a:bodyPr/>
                    <a:lstStyle/>
                    <a:p>
                      <a:r>
                        <a:rPr lang="es-MX" sz="1600" dirty="0"/>
                        <a:t>FUNCIÓN</a:t>
                      </a:r>
                    </a:p>
                  </a:txBody>
                  <a:tcPr>
                    <a:solidFill>
                      <a:schemeClr val="accent5"/>
                    </a:solidFill>
                  </a:tcPr>
                </a:tc>
                <a:extLst>
                  <a:ext uri="{0D108BD9-81ED-4DB2-BD59-A6C34878D82A}">
                    <a16:rowId xmlns="" xmlns:a16="http://schemas.microsoft.com/office/drawing/2014/main" val="2468984511"/>
                  </a:ext>
                </a:extLst>
              </a:tr>
              <a:tr h="435155">
                <a:tc>
                  <a:txBody>
                    <a:bodyPr/>
                    <a:lstStyle/>
                    <a:p>
                      <a:r>
                        <a:rPr lang="es-MX" sz="1600" b="1" dirty="0"/>
                        <a:t>SARTORIO</a:t>
                      </a:r>
                    </a:p>
                  </a:txBody>
                  <a:tcPr>
                    <a:solidFill>
                      <a:schemeClr val="accent5">
                        <a:alpha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b="1" dirty="0"/>
                        <a:t>Espina</a:t>
                      </a:r>
                      <a:r>
                        <a:rPr lang="es-MX" sz="1600" b="1" baseline="0" dirty="0"/>
                        <a:t> iliaca anterosuperior</a:t>
                      </a:r>
                      <a:endParaRPr lang="es-MX" sz="1600" b="1" dirty="0"/>
                    </a:p>
                    <a:p>
                      <a:endParaRPr lang="es-MX" sz="1600" b="1" dirty="0"/>
                    </a:p>
                  </a:txBody>
                  <a:tcPr>
                    <a:solidFill>
                      <a:schemeClr val="accent5">
                        <a:alpha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b="1" dirty="0"/>
                        <a:t>Parte superior de la cara medial de la tibia</a:t>
                      </a:r>
                    </a:p>
                    <a:p>
                      <a:endParaRPr lang="es-MX" sz="1600" b="1" dirty="0"/>
                    </a:p>
                  </a:txBody>
                  <a:tcPr>
                    <a:solidFill>
                      <a:schemeClr val="accent5">
                        <a:alpha val="40000"/>
                      </a:schemeClr>
                    </a:solidFill>
                  </a:tcPr>
                </a:tc>
                <a:tc>
                  <a:txBody>
                    <a:bodyPr/>
                    <a:lstStyle/>
                    <a:p>
                      <a:r>
                        <a:rPr lang="es-MX" sz="1600" b="1" dirty="0"/>
                        <a:t>Flexor y rotación externa del muslo</a:t>
                      </a:r>
                    </a:p>
                  </a:txBody>
                  <a:tcPr>
                    <a:solidFill>
                      <a:schemeClr val="accent5">
                        <a:alpha val="40000"/>
                      </a:schemeClr>
                    </a:solidFill>
                  </a:tcPr>
                </a:tc>
                <a:extLst>
                  <a:ext uri="{0D108BD9-81ED-4DB2-BD59-A6C34878D82A}">
                    <a16:rowId xmlns="" xmlns:a16="http://schemas.microsoft.com/office/drawing/2014/main" val="604630866"/>
                  </a:ext>
                </a:extLst>
              </a:tr>
              <a:tr h="435155">
                <a:tc>
                  <a:txBody>
                    <a:bodyPr/>
                    <a:lstStyle/>
                    <a:p>
                      <a:r>
                        <a:rPr lang="es-MX" sz="1600" b="1" dirty="0"/>
                        <a:t>TENSOR DE LA FASCIA LATA</a:t>
                      </a:r>
                    </a:p>
                  </a:txBody>
                  <a:tcPr>
                    <a:solidFill>
                      <a:schemeClr val="accent5"/>
                    </a:solidFill>
                  </a:tcPr>
                </a:tc>
                <a:tc>
                  <a:txBody>
                    <a:bodyPr/>
                    <a:lstStyle/>
                    <a:p>
                      <a:r>
                        <a:rPr lang="es-MX" sz="1600" b="1" i="0" u="none" strike="noStrike" kern="1200" baseline="0" dirty="0">
                          <a:solidFill>
                            <a:schemeClr val="dk1"/>
                          </a:solidFill>
                          <a:latin typeface="+mn-lt"/>
                          <a:ea typeface="+mn-ea"/>
                          <a:cs typeface="+mn-cs"/>
                        </a:rPr>
                        <a:t>Cresta ilíaca y superficie lateral de la espina ilíaca anterior superior</a:t>
                      </a:r>
                      <a:endParaRPr lang="es-MX" sz="1600" b="1" dirty="0"/>
                    </a:p>
                    <a:p>
                      <a:endParaRPr lang="es-MX" sz="1600" b="1" dirty="0"/>
                    </a:p>
                  </a:txBody>
                  <a:tcPr>
                    <a:solidFill>
                      <a:schemeClr val="accent5"/>
                    </a:solidFill>
                  </a:tcPr>
                </a:tc>
                <a:tc>
                  <a:txBody>
                    <a:bodyPr/>
                    <a:lstStyle/>
                    <a:p>
                      <a:r>
                        <a:rPr lang="es-MX" sz="1600" b="1" i="0" u="none" strike="noStrike" kern="1200" baseline="0" dirty="0">
                          <a:solidFill>
                            <a:schemeClr val="dk1"/>
                          </a:solidFill>
                          <a:latin typeface="+mn-lt"/>
                          <a:ea typeface="+mn-ea"/>
                          <a:cs typeface="+mn-cs"/>
                        </a:rPr>
                        <a:t>Tracto </a:t>
                      </a:r>
                      <a:r>
                        <a:rPr lang="es-MX" sz="1600" b="1" i="0" u="none" strike="noStrike" kern="1200" baseline="0" dirty="0" err="1">
                          <a:solidFill>
                            <a:schemeClr val="dk1"/>
                          </a:solidFill>
                          <a:latin typeface="+mn-lt"/>
                          <a:ea typeface="+mn-ea"/>
                          <a:cs typeface="+mn-cs"/>
                        </a:rPr>
                        <a:t>iliotibial</a:t>
                      </a:r>
                      <a:endParaRPr lang="es-MX" sz="1600" b="1" dirty="0"/>
                    </a:p>
                  </a:txBody>
                  <a:tcPr>
                    <a:solidFill>
                      <a:schemeClr val="accent5"/>
                    </a:solidFill>
                  </a:tcPr>
                </a:tc>
                <a:tc>
                  <a:txBody>
                    <a:bodyPr/>
                    <a:lstStyle/>
                    <a:p>
                      <a:r>
                        <a:rPr lang="es-MX" sz="1600" b="1" i="0" u="none" strike="noStrike" kern="1200" baseline="0" dirty="0">
                          <a:solidFill>
                            <a:schemeClr val="dk1"/>
                          </a:solidFill>
                          <a:latin typeface="+mn-lt"/>
                          <a:ea typeface="+mn-ea"/>
                          <a:cs typeface="+mn-cs"/>
                        </a:rPr>
                        <a:t>Abducción y rotación medial de la cadera</a:t>
                      </a:r>
                      <a:endParaRPr lang="es-MX" sz="1600" b="1" dirty="0"/>
                    </a:p>
                  </a:txBody>
                  <a:tcPr>
                    <a:solidFill>
                      <a:schemeClr val="accent5"/>
                    </a:solidFill>
                  </a:tcPr>
                </a:tc>
                <a:extLst>
                  <a:ext uri="{0D108BD9-81ED-4DB2-BD59-A6C34878D82A}">
                    <a16:rowId xmlns="" xmlns:a16="http://schemas.microsoft.com/office/drawing/2014/main" val="718785216"/>
                  </a:ext>
                </a:extLst>
              </a:tr>
            </a:tbl>
          </a:graphicData>
        </a:graphic>
      </p:graphicFrame>
      <p:pic>
        <p:nvPicPr>
          <p:cNvPr id="8" name="Marcador de contenido 3" descr="Captura de pantalla 2012-07-07 a la(s) 12.16.04.png"/>
          <p:cNvPicPr>
            <a:picLocks noChangeAspect="1"/>
          </p:cNvPicPr>
          <p:nvPr/>
        </p:nvPicPr>
        <p:blipFill>
          <a:blip r:embed="rId3">
            <a:extLst>
              <a:ext uri="{28A0092B-C50C-407E-A947-70E740481C1C}">
                <a14:useLocalDpi xmlns:a14="http://schemas.microsoft.com/office/drawing/2010/main" val="0"/>
              </a:ext>
            </a:extLst>
          </a:blip>
          <a:srcRect l="44116" t="23170" r="23753" b="29636"/>
          <a:stretch>
            <a:fillRect/>
          </a:stretch>
        </p:blipFill>
        <p:spPr bwMode="auto">
          <a:xfrm>
            <a:off x="1360586" y="2971461"/>
            <a:ext cx="4635479" cy="368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www.elitearteydanza.com.ar/apuntes/conceptos-basicos-del-cuerpo-humano/anatomia/91-tensor-banda-sartorio.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6591" y="2971460"/>
            <a:ext cx="2461086" cy="368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518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graphicFrame>
        <p:nvGraphicFramePr>
          <p:cNvPr id="6" name="Marcador de contenido 5"/>
          <p:cNvGraphicFramePr>
            <a:graphicFrameLocks noGrp="1"/>
          </p:cNvGraphicFramePr>
          <p:nvPr>
            <p:ph sz="half" idx="1"/>
            <p:extLst>
              <p:ext uri="{D42A27DB-BD31-4B8C-83A1-F6EECF244321}">
                <p14:modId xmlns:p14="http://schemas.microsoft.com/office/powerpoint/2010/main" val="3472288716"/>
              </p:ext>
            </p:extLst>
          </p:nvPr>
        </p:nvGraphicFramePr>
        <p:xfrm>
          <a:off x="230131" y="191698"/>
          <a:ext cx="11542144" cy="1837235"/>
        </p:xfrm>
        <a:graphic>
          <a:graphicData uri="http://schemas.openxmlformats.org/drawingml/2006/table">
            <a:tbl>
              <a:tblPr firstRow="1" bandRow="1">
                <a:solidFill>
                  <a:srgbClr val="CC99FF"/>
                </a:solidFill>
                <a:tableStyleId>{35758FB7-9AC5-4552-8A53-C91805E547FA}</a:tableStyleId>
              </a:tblPr>
              <a:tblGrid>
                <a:gridCol w="2475948"/>
                <a:gridCol w="3469941"/>
                <a:gridCol w="3036199"/>
                <a:gridCol w="2560056"/>
              </a:tblGrid>
              <a:tr h="435155">
                <a:tc>
                  <a:txBody>
                    <a:bodyPr/>
                    <a:lstStyle/>
                    <a:p>
                      <a:r>
                        <a:rPr lang="es-MX" sz="1600" b="1" dirty="0"/>
                        <a:t>RECTO FEMORAL</a:t>
                      </a:r>
                    </a:p>
                  </a:txBody>
                  <a:tcPr>
                    <a:solidFill>
                      <a:schemeClr val="accent5">
                        <a:alpha val="40000"/>
                      </a:schemeClr>
                    </a:solidFill>
                  </a:tcPr>
                </a:tc>
                <a:tc>
                  <a:txBody>
                    <a:bodyPr/>
                    <a:lstStyle/>
                    <a:p>
                      <a:r>
                        <a:rPr lang="es-MX" sz="1600" b="1" dirty="0"/>
                        <a:t>Espina iliaca </a:t>
                      </a:r>
                      <a:r>
                        <a:rPr lang="es-MX" sz="1600" b="1" dirty="0" err="1"/>
                        <a:t>anteroinferior</a:t>
                      </a:r>
                      <a:r>
                        <a:rPr lang="es-MX" sz="1600" b="1" baseline="0" dirty="0"/>
                        <a:t> </a:t>
                      </a:r>
                      <a:endParaRPr lang="es-MX" sz="1600" b="1" dirty="0"/>
                    </a:p>
                  </a:txBody>
                  <a:tcPr>
                    <a:solidFill>
                      <a:schemeClr val="accent5">
                        <a:alpha val="40000"/>
                      </a:schemeClr>
                    </a:solidFill>
                  </a:tcPr>
                </a:tc>
                <a:tc>
                  <a:txBody>
                    <a:bodyPr/>
                    <a:lstStyle/>
                    <a:p>
                      <a:r>
                        <a:rPr lang="es-MX" sz="1600" b="1" dirty="0"/>
                        <a:t>Tendón del cuádriceps, rótula</a:t>
                      </a:r>
                    </a:p>
                  </a:txBody>
                  <a:tcPr>
                    <a:solidFill>
                      <a:schemeClr val="accent5">
                        <a:alpha val="40000"/>
                      </a:schemeClr>
                    </a:solidFill>
                  </a:tcPr>
                </a:tc>
                <a:tc>
                  <a:txBody>
                    <a:bodyPr/>
                    <a:lstStyle/>
                    <a:p>
                      <a:r>
                        <a:rPr lang="es-MX" sz="1600" b="1" dirty="0"/>
                        <a:t>Flexor del muslo</a:t>
                      </a:r>
                    </a:p>
                  </a:txBody>
                  <a:tcPr>
                    <a:solidFill>
                      <a:schemeClr val="accent5">
                        <a:alpha val="40000"/>
                      </a:schemeClr>
                    </a:solidFill>
                  </a:tcPr>
                </a:tc>
              </a:tr>
              <a:tr h="435155">
                <a:tc>
                  <a:txBody>
                    <a:bodyPr/>
                    <a:lstStyle/>
                    <a:p>
                      <a:r>
                        <a:rPr lang="es-MX" sz="1600" b="1" dirty="0"/>
                        <a:t>ILIOPSOAS</a:t>
                      </a:r>
                    </a:p>
                  </a:txBody>
                  <a:tcPr>
                    <a:solidFill>
                      <a:schemeClr val="accent5"/>
                    </a:solidFill>
                  </a:tcPr>
                </a:tc>
                <a:tc>
                  <a:txBody>
                    <a:bodyPr/>
                    <a:lstStyle/>
                    <a:p>
                      <a:r>
                        <a:rPr lang="es-MX" sz="1600" b="1" i="0" u="none" strike="noStrike" kern="1200" baseline="0" dirty="0">
                          <a:solidFill>
                            <a:schemeClr val="dk1"/>
                          </a:solidFill>
                          <a:latin typeface="+mn-lt"/>
                          <a:ea typeface="+mn-ea"/>
                          <a:cs typeface="+mn-cs"/>
                        </a:rPr>
                        <a:t>Cara anterior de las apófisis</a:t>
                      </a:r>
                    </a:p>
                    <a:p>
                      <a:r>
                        <a:rPr lang="es-MX" sz="1600" b="1" i="0" u="none" strike="noStrike" kern="1200" baseline="0" dirty="0">
                          <a:solidFill>
                            <a:schemeClr val="dk1"/>
                          </a:solidFill>
                          <a:latin typeface="+mn-lt"/>
                          <a:ea typeface="+mn-ea"/>
                          <a:cs typeface="+mn-cs"/>
                        </a:rPr>
                        <a:t>transversas de las vértebras (T12-L5)</a:t>
                      </a:r>
                      <a:endParaRPr lang="es-MX" sz="1600" b="1" dirty="0"/>
                    </a:p>
                  </a:txBody>
                  <a:tcPr>
                    <a:solidFill>
                      <a:schemeClr val="accent5"/>
                    </a:solidFill>
                  </a:tcPr>
                </a:tc>
                <a:tc>
                  <a:txBody>
                    <a:bodyPr/>
                    <a:lstStyle/>
                    <a:p>
                      <a:r>
                        <a:rPr lang="es-MX" sz="1600" b="1" i="0" u="none" strike="noStrike" kern="1200" baseline="0" dirty="0">
                          <a:solidFill>
                            <a:schemeClr val="dk1"/>
                          </a:solidFill>
                          <a:latin typeface="+mn-lt"/>
                          <a:ea typeface="+mn-ea"/>
                          <a:cs typeface="+mn-cs"/>
                        </a:rPr>
                        <a:t>Trocánter menor en</a:t>
                      </a:r>
                    </a:p>
                    <a:p>
                      <a:r>
                        <a:rPr lang="es-MX" sz="1600" b="1" i="0" u="none" strike="noStrike" kern="1200" baseline="0" dirty="0">
                          <a:solidFill>
                            <a:schemeClr val="dk1"/>
                          </a:solidFill>
                          <a:latin typeface="+mn-lt"/>
                          <a:ea typeface="+mn-ea"/>
                          <a:cs typeface="+mn-cs"/>
                        </a:rPr>
                        <a:t>compañía del ilíaco</a:t>
                      </a:r>
                      <a:endParaRPr lang="es-MX" sz="1600" b="1" dirty="0"/>
                    </a:p>
                  </a:txBody>
                  <a:tcPr>
                    <a:solidFill>
                      <a:schemeClr val="accent5"/>
                    </a:solidFill>
                  </a:tcPr>
                </a:tc>
                <a:tc>
                  <a:txBody>
                    <a:bodyPr/>
                    <a:lstStyle/>
                    <a:p>
                      <a:r>
                        <a:rPr lang="es-MX" sz="1600" b="1" i="0" u="none" strike="noStrike" kern="1200" baseline="0" dirty="0">
                          <a:solidFill>
                            <a:schemeClr val="dk1"/>
                          </a:solidFill>
                          <a:latin typeface="+mn-lt"/>
                          <a:ea typeface="+mn-ea"/>
                          <a:cs typeface="+mn-cs"/>
                        </a:rPr>
                        <a:t>Flexión de la cadera</a:t>
                      </a:r>
                      <a:endParaRPr lang="es-MX" sz="1600" b="1" dirty="0"/>
                    </a:p>
                  </a:txBody>
                  <a:tcPr>
                    <a:solidFill>
                      <a:schemeClr val="accent5"/>
                    </a:solidFill>
                  </a:tcPr>
                </a:tc>
              </a:tr>
              <a:tr h="435155">
                <a:tc>
                  <a:txBody>
                    <a:bodyPr/>
                    <a:lstStyle/>
                    <a:p>
                      <a:r>
                        <a:rPr lang="es-MX" sz="1600" b="1" dirty="0"/>
                        <a:t>PECTINEO</a:t>
                      </a:r>
                    </a:p>
                  </a:txBody>
                  <a:tcPr>
                    <a:solidFill>
                      <a:schemeClr val="accent5">
                        <a:alpha val="40000"/>
                      </a:schemeClr>
                    </a:solidFill>
                  </a:tcPr>
                </a:tc>
                <a:tc>
                  <a:txBody>
                    <a:bodyPr/>
                    <a:lstStyle/>
                    <a:p>
                      <a:r>
                        <a:rPr lang="es-MX" sz="1600" b="1" i="0" u="none" strike="noStrike" kern="1200" baseline="0" dirty="0">
                          <a:solidFill>
                            <a:schemeClr val="dk1"/>
                          </a:solidFill>
                          <a:latin typeface="+mn-lt"/>
                          <a:ea typeface="+mn-ea"/>
                          <a:cs typeface="+mn-cs"/>
                        </a:rPr>
                        <a:t>Rama superior del pubis</a:t>
                      </a:r>
                      <a:endParaRPr lang="es-MX" sz="1600" b="1" dirty="0"/>
                    </a:p>
                  </a:txBody>
                  <a:tcPr>
                    <a:solidFill>
                      <a:schemeClr val="accent5">
                        <a:alpha val="40000"/>
                      </a:schemeClr>
                    </a:solidFill>
                  </a:tcPr>
                </a:tc>
                <a:tc>
                  <a:txBody>
                    <a:bodyPr/>
                    <a:lstStyle/>
                    <a:p>
                      <a:r>
                        <a:rPr lang="es-MX" sz="1600" b="1" i="0" u="none" strike="noStrike" kern="1200" baseline="0" dirty="0">
                          <a:solidFill>
                            <a:schemeClr val="dk1"/>
                          </a:solidFill>
                          <a:latin typeface="+mn-lt"/>
                          <a:ea typeface="+mn-ea"/>
                          <a:cs typeface="+mn-cs"/>
                        </a:rPr>
                        <a:t>Línea pectínea por debajo</a:t>
                      </a:r>
                    </a:p>
                    <a:p>
                      <a:r>
                        <a:rPr lang="es-MX" sz="1600" b="1" i="0" u="none" strike="noStrike" kern="1200" baseline="0" dirty="0">
                          <a:solidFill>
                            <a:schemeClr val="dk1"/>
                          </a:solidFill>
                          <a:latin typeface="+mn-lt"/>
                          <a:ea typeface="+mn-ea"/>
                          <a:cs typeface="+mn-cs"/>
                        </a:rPr>
                        <a:t>del trocánter menor del</a:t>
                      </a:r>
                    </a:p>
                    <a:p>
                      <a:r>
                        <a:rPr lang="es-MX" sz="1600" b="1" i="0" u="none" strike="noStrike" kern="1200" baseline="0" dirty="0">
                          <a:solidFill>
                            <a:schemeClr val="dk1"/>
                          </a:solidFill>
                          <a:latin typeface="+mn-lt"/>
                          <a:ea typeface="+mn-ea"/>
                          <a:cs typeface="+mn-cs"/>
                        </a:rPr>
                        <a:t>fémur</a:t>
                      </a:r>
                      <a:endParaRPr lang="es-MX" sz="1600" b="1" dirty="0"/>
                    </a:p>
                  </a:txBody>
                  <a:tcPr>
                    <a:solidFill>
                      <a:schemeClr val="accent5">
                        <a:alpha val="40000"/>
                      </a:schemeClr>
                    </a:solidFill>
                  </a:tcPr>
                </a:tc>
                <a:tc>
                  <a:txBody>
                    <a:bodyPr/>
                    <a:lstStyle/>
                    <a:p>
                      <a:r>
                        <a:rPr lang="es-MX" sz="1600" b="1" dirty="0"/>
                        <a:t>Flexión y abducción de la cadera </a:t>
                      </a:r>
                    </a:p>
                  </a:txBody>
                  <a:tcPr>
                    <a:solidFill>
                      <a:schemeClr val="accent5">
                        <a:alpha val="40000"/>
                      </a:schemeClr>
                    </a:solidFill>
                  </a:tcPr>
                </a:tc>
              </a:tr>
            </a:tbl>
          </a:graphicData>
        </a:graphic>
      </p:graphicFrame>
      <p:pic>
        <p:nvPicPr>
          <p:cNvPr id="7" name="Imagen 6"/>
          <p:cNvPicPr>
            <a:picLocks noChangeAspect="1"/>
          </p:cNvPicPr>
          <p:nvPr/>
        </p:nvPicPr>
        <p:blipFill rotWithShape="1">
          <a:blip r:embed="rId3"/>
          <a:srcRect l="48660" t="22779" r="30265" b="18642"/>
          <a:stretch/>
        </p:blipFill>
        <p:spPr>
          <a:xfrm>
            <a:off x="344774" y="2150456"/>
            <a:ext cx="2968052" cy="4638263"/>
          </a:xfrm>
          <a:prstGeom prst="rect">
            <a:avLst/>
          </a:prstGeom>
        </p:spPr>
      </p:pic>
      <p:pic>
        <p:nvPicPr>
          <p:cNvPr id="8" name="Imagen 7"/>
          <p:cNvPicPr>
            <a:picLocks noChangeAspect="1"/>
          </p:cNvPicPr>
          <p:nvPr/>
        </p:nvPicPr>
        <p:blipFill rotWithShape="1">
          <a:blip r:embed="rId4"/>
          <a:srcRect l="50187" t="27738" r="30045" b="27732"/>
          <a:stretch/>
        </p:blipFill>
        <p:spPr>
          <a:xfrm>
            <a:off x="4077324" y="2150456"/>
            <a:ext cx="3672590" cy="4651289"/>
          </a:xfrm>
          <a:prstGeom prst="rect">
            <a:avLst/>
          </a:prstGeom>
        </p:spPr>
      </p:pic>
      <p:pic>
        <p:nvPicPr>
          <p:cNvPr id="5122" name="Picture 2" descr="Resultado de imagen para musculo pectine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4898" y="2169660"/>
            <a:ext cx="2962379" cy="463208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ector recto 9"/>
          <p:cNvCxnSpPr/>
          <p:nvPr/>
        </p:nvCxnSpPr>
        <p:spPr>
          <a:xfrm>
            <a:off x="4841823" y="3672590"/>
            <a:ext cx="1439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a:off x="4634459" y="4364636"/>
            <a:ext cx="1439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5611318" y="6538210"/>
            <a:ext cx="1439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flipV="1">
            <a:off x="1648918" y="4676931"/>
            <a:ext cx="1334125" cy="29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flipV="1">
            <a:off x="9144000" y="4482059"/>
            <a:ext cx="1588957" cy="299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471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p:cNvSpPr>
            <a:spLocks noGrp="1"/>
          </p:cNvSpPr>
          <p:nvPr>
            <p:ph sz="half" idx="2"/>
          </p:nvPr>
        </p:nvSpPr>
        <p:spPr>
          <a:xfrm>
            <a:off x="296249" y="0"/>
            <a:ext cx="2792371" cy="586596"/>
          </a:xfrm>
        </p:spPr>
        <p:txBody>
          <a:bodyPr>
            <a:normAutofit/>
          </a:bodyPr>
          <a:lstStyle/>
          <a:p>
            <a:pPr marL="0" indent="0">
              <a:buNone/>
            </a:pPr>
            <a:r>
              <a:rPr lang="es-MX" sz="2400" b="1" u="sng" dirty="0">
                <a:solidFill>
                  <a:schemeClr val="accent1">
                    <a:lumMod val="40000"/>
                    <a:lumOff val="60000"/>
                  </a:schemeClr>
                </a:solidFill>
                <a:effectLst>
                  <a:outerShdw blurRad="38100" dist="38100" dir="2700000" algn="tl">
                    <a:srgbClr val="000000">
                      <a:alpha val="43137"/>
                    </a:srgbClr>
                  </a:outerShdw>
                </a:effectLst>
              </a:rPr>
              <a:t>POSTERIOR</a:t>
            </a:r>
          </a:p>
        </p:txBody>
      </p:sp>
      <p:graphicFrame>
        <p:nvGraphicFramePr>
          <p:cNvPr id="7" name="Marcador de contenido 6"/>
          <p:cNvGraphicFramePr>
            <a:graphicFrameLocks noGrp="1"/>
          </p:cNvGraphicFramePr>
          <p:nvPr>
            <p:ph sz="half" idx="1"/>
            <p:extLst>
              <p:ext uri="{D42A27DB-BD31-4B8C-83A1-F6EECF244321}">
                <p14:modId xmlns:p14="http://schemas.microsoft.com/office/powerpoint/2010/main" val="1369383020"/>
              </p:ext>
            </p:extLst>
          </p:nvPr>
        </p:nvGraphicFramePr>
        <p:xfrm>
          <a:off x="296249" y="451684"/>
          <a:ext cx="11018588" cy="2686266"/>
        </p:xfrm>
        <a:graphic>
          <a:graphicData uri="http://schemas.openxmlformats.org/drawingml/2006/table">
            <a:tbl>
              <a:tblPr firstRow="1" bandRow="1">
                <a:solidFill>
                  <a:srgbClr val="CC99FF"/>
                </a:solidFill>
                <a:tableStyleId>{35758FB7-9AC5-4552-8A53-C91805E547FA}</a:tableStyleId>
              </a:tblPr>
              <a:tblGrid>
                <a:gridCol w="2412685">
                  <a:extLst>
                    <a:ext uri="{9D8B030D-6E8A-4147-A177-3AD203B41FA5}">
                      <a16:colId xmlns="" xmlns:a16="http://schemas.microsoft.com/office/drawing/2014/main" val="2040398798"/>
                    </a:ext>
                  </a:extLst>
                </a:gridCol>
                <a:gridCol w="3263496">
                  <a:extLst>
                    <a:ext uri="{9D8B030D-6E8A-4147-A177-3AD203B41FA5}">
                      <a16:colId xmlns="" xmlns:a16="http://schemas.microsoft.com/office/drawing/2014/main" val="282266248"/>
                    </a:ext>
                  </a:extLst>
                </a:gridCol>
                <a:gridCol w="2587760">
                  <a:extLst>
                    <a:ext uri="{9D8B030D-6E8A-4147-A177-3AD203B41FA5}">
                      <a16:colId xmlns="" xmlns:a16="http://schemas.microsoft.com/office/drawing/2014/main" val="2963105131"/>
                    </a:ext>
                  </a:extLst>
                </a:gridCol>
                <a:gridCol w="2754647">
                  <a:extLst>
                    <a:ext uri="{9D8B030D-6E8A-4147-A177-3AD203B41FA5}">
                      <a16:colId xmlns="" xmlns:a16="http://schemas.microsoft.com/office/drawing/2014/main" val="260696899"/>
                    </a:ext>
                  </a:extLst>
                </a:gridCol>
              </a:tblGrid>
              <a:tr h="491706">
                <a:tc>
                  <a:txBody>
                    <a:bodyPr/>
                    <a:lstStyle/>
                    <a:p>
                      <a:r>
                        <a:rPr lang="es-MX" dirty="0"/>
                        <a:t>MÚSCULO</a:t>
                      </a:r>
                    </a:p>
                  </a:txBody>
                  <a:tcPr>
                    <a:solidFill>
                      <a:srgbClr val="000000"/>
                    </a:solidFill>
                  </a:tcPr>
                </a:tc>
                <a:tc>
                  <a:txBody>
                    <a:bodyPr/>
                    <a:lstStyle/>
                    <a:p>
                      <a:r>
                        <a:rPr lang="es-MX" dirty="0"/>
                        <a:t>ORIGEN</a:t>
                      </a:r>
                    </a:p>
                  </a:txBody>
                  <a:tcPr>
                    <a:solidFill>
                      <a:srgbClr val="000000"/>
                    </a:solidFill>
                  </a:tcPr>
                </a:tc>
                <a:tc>
                  <a:txBody>
                    <a:bodyPr/>
                    <a:lstStyle/>
                    <a:p>
                      <a:r>
                        <a:rPr lang="es-MX" dirty="0"/>
                        <a:t>INSERCIÓN</a:t>
                      </a:r>
                    </a:p>
                  </a:txBody>
                  <a:tcPr>
                    <a:solidFill>
                      <a:srgbClr val="000000"/>
                    </a:solidFill>
                  </a:tcPr>
                </a:tc>
                <a:tc>
                  <a:txBody>
                    <a:bodyPr/>
                    <a:lstStyle/>
                    <a:p>
                      <a:r>
                        <a:rPr lang="es-MX" dirty="0"/>
                        <a:t>FUNCIÓN</a:t>
                      </a:r>
                    </a:p>
                  </a:txBody>
                  <a:tcPr>
                    <a:solidFill>
                      <a:srgbClr val="000000"/>
                    </a:solidFill>
                  </a:tcPr>
                </a:tc>
                <a:extLst>
                  <a:ext uri="{0D108BD9-81ED-4DB2-BD59-A6C34878D82A}">
                    <a16:rowId xmlns="" xmlns:a16="http://schemas.microsoft.com/office/drawing/2014/main" val="2468984511"/>
                  </a:ext>
                </a:extLst>
              </a:tr>
              <a:tr h="435155">
                <a:tc>
                  <a:txBody>
                    <a:bodyPr/>
                    <a:lstStyle/>
                    <a:p>
                      <a:r>
                        <a:rPr lang="es-MX" b="1" dirty="0"/>
                        <a:t>GLÚTEO  MAYOR</a:t>
                      </a:r>
                    </a:p>
                  </a:txBody>
                  <a:tcPr>
                    <a:solidFill>
                      <a:srgbClr val="000000">
                        <a:alpha val="40000"/>
                      </a:srgbClr>
                    </a:solidFill>
                  </a:tcPr>
                </a:tc>
                <a:tc>
                  <a:txBody>
                    <a:bodyPr/>
                    <a:lstStyle/>
                    <a:p>
                      <a:r>
                        <a:rPr lang="es-MX" sz="1800" b="1" i="0" u="none" strike="noStrike" kern="1200" baseline="0" dirty="0">
                          <a:solidFill>
                            <a:schemeClr val="dk1"/>
                          </a:solidFill>
                          <a:latin typeface="+mn-lt"/>
                          <a:ea typeface="+mn-ea"/>
                          <a:cs typeface="+mn-cs"/>
                        </a:rPr>
                        <a:t>Cresta ilíaca, línea glútea posterior y cara lateral del ilion</a:t>
                      </a:r>
                      <a:endParaRPr lang="es-MX" b="1" dirty="0"/>
                    </a:p>
                  </a:txBody>
                  <a:tcPr>
                    <a:solidFill>
                      <a:srgbClr val="000000">
                        <a:alpha val="40000"/>
                      </a:srgbClr>
                    </a:solidFill>
                  </a:tcPr>
                </a:tc>
                <a:tc>
                  <a:txBody>
                    <a:bodyPr/>
                    <a:lstStyle/>
                    <a:p>
                      <a:r>
                        <a:rPr lang="es-MX" sz="1800" b="1" i="0" u="none" strike="noStrike" kern="1200" baseline="0" dirty="0">
                          <a:solidFill>
                            <a:schemeClr val="dk1"/>
                          </a:solidFill>
                          <a:latin typeface="+mn-lt"/>
                          <a:ea typeface="+mn-ea"/>
                          <a:cs typeface="+mn-cs"/>
                        </a:rPr>
                        <a:t>Tracto </a:t>
                      </a:r>
                      <a:r>
                        <a:rPr lang="es-MX" sz="1800" b="1" i="0" u="none" strike="noStrike" kern="1200" baseline="0" dirty="0" err="1">
                          <a:solidFill>
                            <a:schemeClr val="dk1"/>
                          </a:solidFill>
                          <a:latin typeface="+mn-lt"/>
                          <a:ea typeface="+mn-ea"/>
                          <a:cs typeface="+mn-cs"/>
                        </a:rPr>
                        <a:t>iliotibial</a:t>
                      </a:r>
                      <a:r>
                        <a:rPr lang="es-MX" sz="1800" b="1" i="0" u="none" strike="noStrike" kern="1200" baseline="0" dirty="0">
                          <a:solidFill>
                            <a:schemeClr val="dk1"/>
                          </a:solidFill>
                          <a:latin typeface="+mn-lt"/>
                          <a:ea typeface="+mn-ea"/>
                          <a:cs typeface="+mn-cs"/>
                        </a:rPr>
                        <a:t> y</a:t>
                      </a:r>
                    </a:p>
                    <a:p>
                      <a:r>
                        <a:rPr lang="es-MX" sz="1800" b="1" i="0" u="none" strike="noStrike" kern="1200" baseline="0" dirty="0">
                          <a:solidFill>
                            <a:schemeClr val="dk1"/>
                          </a:solidFill>
                          <a:latin typeface="+mn-lt"/>
                          <a:ea typeface="+mn-ea"/>
                          <a:cs typeface="+mn-cs"/>
                        </a:rPr>
                        <a:t>tuberosidad glútea del</a:t>
                      </a:r>
                    </a:p>
                    <a:p>
                      <a:r>
                        <a:rPr lang="es-MX" sz="1800" b="1" i="0" u="none" strike="noStrike" kern="1200" baseline="0" dirty="0">
                          <a:solidFill>
                            <a:schemeClr val="dk1"/>
                          </a:solidFill>
                          <a:latin typeface="+mn-lt"/>
                          <a:ea typeface="+mn-ea"/>
                          <a:cs typeface="+mn-cs"/>
                        </a:rPr>
                        <a:t>fémur</a:t>
                      </a:r>
                      <a:endParaRPr lang="es-MX" b="1" dirty="0"/>
                    </a:p>
                  </a:txBody>
                  <a:tcPr>
                    <a:solidFill>
                      <a:srgbClr val="000000">
                        <a:alpha val="40000"/>
                      </a:srgbClr>
                    </a:solidFill>
                  </a:tcPr>
                </a:tc>
                <a:tc>
                  <a:txBody>
                    <a:bodyPr/>
                    <a:lstStyle/>
                    <a:p>
                      <a:r>
                        <a:rPr lang="es-MX" b="1" dirty="0"/>
                        <a:t>Extensión y rotación lateral de la cadera</a:t>
                      </a:r>
                    </a:p>
                  </a:txBody>
                  <a:tcPr>
                    <a:solidFill>
                      <a:srgbClr val="000000">
                        <a:alpha val="40000"/>
                      </a:srgbClr>
                    </a:solidFill>
                  </a:tcPr>
                </a:tc>
                <a:extLst>
                  <a:ext uri="{0D108BD9-81ED-4DB2-BD59-A6C34878D82A}">
                    <a16:rowId xmlns="" xmlns:a16="http://schemas.microsoft.com/office/drawing/2014/main" val="604630866"/>
                  </a:ext>
                </a:extLst>
              </a:tr>
              <a:tr h="435155">
                <a:tc>
                  <a:txBody>
                    <a:bodyPr/>
                    <a:lstStyle/>
                    <a:p>
                      <a:r>
                        <a:rPr lang="es-MX" b="1" dirty="0">
                          <a:solidFill>
                            <a:schemeClr val="tx1"/>
                          </a:solidFill>
                        </a:rPr>
                        <a:t>PIRIFORME</a:t>
                      </a:r>
                    </a:p>
                  </a:txBody>
                  <a:tcPr>
                    <a:solidFill>
                      <a:srgbClr val="000000"/>
                    </a:solidFill>
                  </a:tcPr>
                </a:tc>
                <a:tc>
                  <a:txBody>
                    <a:bodyPr/>
                    <a:lstStyle/>
                    <a:p>
                      <a:r>
                        <a:rPr lang="es-MX" sz="1800" b="1" i="0" u="none" strike="noStrike" kern="1200" baseline="0" dirty="0">
                          <a:solidFill>
                            <a:schemeClr val="tx1"/>
                          </a:solidFill>
                          <a:latin typeface="+mn-lt"/>
                          <a:ea typeface="+mn-ea"/>
                          <a:cs typeface="+mn-cs"/>
                        </a:rPr>
                        <a:t>Cara anterolateral del sacro</a:t>
                      </a:r>
                      <a:endParaRPr lang="es-MX" b="1" dirty="0">
                        <a:solidFill>
                          <a:schemeClr val="tx1"/>
                        </a:solidFill>
                      </a:endParaRPr>
                    </a:p>
                  </a:txBody>
                  <a:tcPr>
                    <a:solidFill>
                      <a:srgbClr val="000000"/>
                    </a:solidFill>
                  </a:tcPr>
                </a:tc>
                <a:tc>
                  <a:txBody>
                    <a:bodyPr/>
                    <a:lstStyle/>
                    <a:p>
                      <a:r>
                        <a:rPr lang="es-MX" b="1" dirty="0">
                          <a:solidFill>
                            <a:schemeClr val="tx1"/>
                          </a:solidFill>
                        </a:rPr>
                        <a:t>Trocánter mayor</a:t>
                      </a:r>
                    </a:p>
                  </a:txBody>
                  <a:tcPr>
                    <a:solidFill>
                      <a:srgbClr val="000000"/>
                    </a:solidFill>
                  </a:tcPr>
                </a:tc>
                <a:tc>
                  <a:txBody>
                    <a:bodyPr/>
                    <a:lstStyle/>
                    <a:p>
                      <a:r>
                        <a:rPr lang="es-MX" b="1" dirty="0">
                          <a:solidFill>
                            <a:schemeClr val="tx1"/>
                          </a:solidFill>
                        </a:rPr>
                        <a:t>Rotación lateral y abducción</a:t>
                      </a:r>
                    </a:p>
                  </a:txBody>
                  <a:tcPr>
                    <a:solidFill>
                      <a:srgbClr val="000000"/>
                    </a:solidFill>
                  </a:tcPr>
                </a:tc>
                <a:extLst>
                  <a:ext uri="{0D108BD9-81ED-4DB2-BD59-A6C34878D82A}">
                    <a16:rowId xmlns="" xmlns:a16="http://schemas.microsoft.com/office/drawing/2014/main" val="718785216"/>
                  </a:ext>
                </a:extLst>
              </a:tr>
              <a:tr h="435155">
                <a:tc>
                  <a:txBody>
                    <a:bodyPr/>
                    <a:lstStyle/>
                    <a:p>
                      <a:r>
                        <a:rPr lang="es-MX" b="1" dirty="0"/>
                        <a:t>CUADRADO FEMORAL</a:t>
                      </a:r>
                    </a:p>
                  </a:txBody>
                  <a:tcPr>
                    <a:solidFill>
                      <a:srgbClr val="000000">
                        <a:alpha val="40000"/>
                      </a:srgbClr>
                    </a:solidFill>
                  </a:tcPr>
                </a:tc>
                <a:tc>
                  <a:txBody>
                    <a:bodyPr/>
                    <a:lstStyle/>
                    <a:p>
                      <a:r>
                        <a:rPr lang="es-MX" sz="1800" b="1" i="0" u="none" strike="noStrike" kern="1200" baseline="0" dirty="0">
                          <a:solidFill>
                            <a:schemeClr val="dk1"/>
                          </a:solidFill>
                          <a:latin typeface="+mn-lt"/>
                          <a:ea typeface="+mn-ea"/>
                          <a:cs typeface="+mn-cs"/>
                        </a:rPr>
                        <a:t>Borde lateral de la tuberosidad</a:t>
                      </a:r>
                    </a:p>
                    <a:p>
                      <a:r>
                        <a:rPr lang="es-MX" sz="1800" b="1" i="0" u="none" strike="noStrike" kern="1200" baseline="0" dirty="0">
                          <a:solidFill>
                            <a:schemeClr val="dk1"/>
                          </a:solidFill>
                          <a:latin typeface="+mn-lt"/>
                          <a:ea typeface="+mn-ea"/>
                          <a:cs typeface="+mn-cs"/>
                        </a:rPr>
                        <a:t>isquiática</a:t>
                      </a:r>
                      <a:endParaRPr lang="es-MX" b="1" dirty="0"/>
                    </a:p>
                  </a:txBody>
                  <a:tcPr>
                    <a:solidFill>
                      <a:srgbClr val="000000">
                        <a:alpha val="40000"/>
                      </a:srgbClr>
                    </a:solidFill>
                  </a:tcPr>
                </a:tc>
                <a:tc>
                  <a:txBody>
                    <a:bodyPr/>
                    <a:lstStyle/>
                    <a:p>
                      <a:r>
                        <a:rPr lang="es-MX" sz="1800" b="1" i="0" u="none" strike="noStrike" kern="1200" baseline="0" dirty="0">
                          <a:solidFill>
                            <a:schemeClr val="dk1"/>
                          </a:solidFill>
                          <a:latin typeface="+mn-lt"/>
                          <a:ea typeface="+mn-ea"/>
                          <a:cs typeface="+mn-cs"/>
                        </a:rPr>
                        <a:t>Cresta </a:t>
                      </a:r>
                      <a:r>
                        <a:rPr lang="es-MX" sz="1800" b="1" i="0" u="none" strike="noStrike" kern="1200" baseline="0" dirty="0" err="1">
                          <a:solidFill>
                            <a:schemeClr val="dk1"/>
                          </a:solidFill>
                          <a:latin typeface="+mn-lt"/>
                          <a:ea typeface="+mn-ea"/>
                          <a:cs typeface="+mn-cs"/>
                        </a:rPr>
                        <a:t>intertrocantérea</a:t>
                      </a:r>
                      <a:r>
                        <a:rPr lang="es-MX" sz="1800" b="1" i="0" u="none" strike="noStrike" kern="1200" baseline="0" dirty="0">
                          <a:solidFill>
                            <a:schemeClr val="dk1"/>
                          </a:solidFill>
                          <a:latin typeface="+mn-lt"/>
                          <a:ea typeface="+mn-ea"/>
                          <a:cs typeface="+mn-cs"/>
                        </a:rPr>
                        <a:t> del fémur</a:t>
                      </a:r>
                      <a:endParaRPr lang="es-MX" b="1" dirty="0"/>
                    </a:p>
                  </a:txBody>
                  <a:tcPr>
                    <a:solidFill>
                      <a:srgbClr val="000000">
                        <a:alpha val="40000"/>
                      </a:srgbClr>
                    </a:solidFill>
                  </a:tcPr>
                </a:tc>
                <a:tc>
                  <a:txBody>
                    <a:bodyPr/>
                    <a:lstStyle/>
                    <a:p>
                      <a:r>
                        <a:rPr lang="es-MX" b="1" dirty="0"/>
                        <a:t>Rotación lateral</a:t>
                      </a:r>
                    </a:p>
                  </a:txBody>
                  <a:tcPr>
                    <a:solidFill>
                      <a:srgbClr val="000000">
                        <a:alpha val="40000"/>
                      </a:srgbClr>
                    </a:solidFill>
                  </a:tcPr>
                </a:tc>
                <a:extLst>
                  <a:ext uri="{0D108BD9-81ED-4DB2-BD59-A6C34878D82A}">
                    <a16:rowId xmlns="" xmlns:a16="http://schemas.microsoft.com/office/drawing/2014/main" val="3144909840"/>
                  </a:ext>
                </a:extLst>
              </a:tr>
            </a:tbl>
          </a:graphicData>
        </a:graphic>
      </p:graphicFrame>
      <p:pic>
        <p:nvPicPr>
          <p:cNvPr id="8" name="Imagen 7"/>
          <p:cNvPicPr>
            <a:picLocks noChangeAspect="1"/>
          </p:cNvPicPr>
          <p:nvPr/>
        </p:nvPicPr>
        <p:blipFill rotWithShape="1">
          <a:blip r:embed="rId2"/>
          <a:srcRect l="21935" t="34210" r="45724" b="14745"/>
          <a:stretch/>
        </p:blipFill>
        <p:spPr>
          <a:xfrm>
            <a:off x="296248" y="3184547"/>
            <a:ext cx="3691135" cy="3451566"/>
          </a:xfrm>
          <a:prstGeom prst="rect">
            <a:avLst/>
          </a:prstGeom>
        </p:spPr>
      </p:pic>
      <p:pic>
        <p:nvPicPr>
          <p:cNvPr id="7170" name="Picture 2" descr="Resultado de imagen para musculo gluteo may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533" y="3184547"/>
            <a:ext cx="5185291" cy="342229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2"/>
          <p:cNvCxnSpPr/>
          <p:nvPr/>
        </p:nvCxnSpPr>
        <p:spPr>
          <a:xfrm>
            <a:off x="8289561" y="6250898"/>
            <a:ext cx="1069263" cy="1499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a:off x="2743200" y="4527030"/>
            <a:ext cx="1094282" cy="14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2758190" y="6056026"/>
            <a:ext cx="989351" cy="149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248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997597" y="122408"/>
            <a:ext cx="10604790" cy="567140"/>
          </a:xfrm>
        </p:spPr>
        <p:txBody>
          <a:bodyPr>
            <a:normAutofit/>
          </a:bodyPr>
          <a:lstStyle/>
          <a:p>
            <a:r>
              <a:rPr lang="es-MX" sz="2400" b="1" u="sng" dirty="0">
                <a:solidFill>
                  <a:schemeClr val="accent1">
                    <a:lumMod val="40000"/>
                    <a:lumOff val="60000"/>
                  </a:schemeClr>
                </a:solidFill>
              </a:rPr>
              <a:t>INTERNO</a:t>
            </a:r>
          </a:p>
        </p:txBody>
      </p:sp>
      <p:sp>
        <p:nvSpPr>
          <p:cNvPr id="6" name="Marcador de contenido 5"/>
          <p:cNvSpPr>
            <a:spLocks noGrp="1"/>
          </p:cNvSpPr>
          <p:nvPr>
            <p:ph sz="half" idx="2"/>
          </p:nvPr>
        </p:nvSpPr>
        <p:spPr/>
        <p:txBody>
          <a:bodyPr/>
          <a:lstStyle/>
          <a:p>
            <a:endParaRPr lang="es-MX"/>
          </a:p>
        </p:txBody>
      </p:sp>
      <p:graphicFrame>
        <p:nvGraphicFramePr>
          <p:cNvPr id="7" name="Marcador de contenido 6"/>
          <p:cNvGraphicFramePr>
            <a:graphicFrameLocks/>
          </p:cNvGraphicFramePr>
          <p:nvPr>
            <p:extLst>
              <p:ext uri="{D42A27DB-BD31-4B8C-83A1-F6EECF244321}">
                <p14:modId xmlns:p14="http://schemas.microsoft.com/office/powerpoint/2010/main" val="1667281746"/>
              </p:ext>
            </p:extLst>
          </p:nvPr>
        </p:nvGraphicFramePr>
        <p:xfrm>
          <a:off x="335212" y="509666"/>
          <a:ext cx="11018588" cy="4423626"/>
        </p:xfrm>
        <a:graphic>
          <a:graphicData uri="http://schemas.openxmlformats.org/drawingml/2006/table">
            <a:tbl>
              <a:tblPr firstRow="1" bandRow="1">
                <a:solidFill>
                  <a:srgbClr val="CC99FF"/>
                </a:solidFill>
                <a:tableStyleId>{35758FB7-9AC5-4552-8A53-C91805E547FA}</a:tableStyleId>
              </a:tblPr>
              <a:tblGrid>
                <a:gridCol w="2754647">
                  <a:extLst>
                    <a:ext uri="{9D8B030D-6E8A-4147-A177-3AD203B41FA5}">
                      <a16:colId xmlns="" xmlns:a16="http://schemas.microsoft.com/office/drawing/2014/main" val="2040398798"/>
                    </a:ext>
                  </a:extLst>
                </a:gridCol>
                <a:gridCol w="2921534">
                  <a:extLst>
                    <a:ext uri="{9D8B030D-6E8A-4147-A177-3AD203B41FA5}">
                      <a16:colId xmlns="" xmlns:a16="http://schemas.microsoft.com/office/drawing/2014/main" val="282266248"/>
                    </a:ext>
                  </a:extLst>
                </a:gridCol>
                <a:gridCol w="2587760">
                  <a:extLst>
                    <a:ext uri="{9D8B030D-6E8A-4147-A177-3AD203B41FA5}">
                      <a16:colId xmlns="" xmlns:a16="http://schemas.microsoft.com/office/drawing/2014/main" val="2963105131"/>
                    </a:ext>
                  </a:extLst>
                </a:gridCol>
                <a:gridCol w="2754647">
                  <a:extLst>
                    <a:ext uri="{9D8B030D-6E8A-4147-A177-3AD203B41FA5}">
                      <a16:colId xmlns="" xmlns:a16="http://schemas.microsoft.com/office/drawing/2014/main" val="260696899"/>
                    </a:ext>
                  </a:extLst>
                </a:gridCol>
              </a:tblGrid>
              <a:tr h="491706">
                <a:tc>
                  <a:txBody>
                    <a:bodyPr/>
                    <a:lstStyle/>
                    <a:p>
                      <a:r>
                        <a:rPr lang="es-MX" dirty="0"/>
                        <a:t>MÚSCULO</a:t>
                      </a:r>
                    </a:p>
                  </a:txBody>
                  <a:tcPr>
                    <a:solidFill>
                      <a:srgbClr val="CC3399"/>
                    </a:solidFill>
                  </a:tcPr>
                </a:tc>
                <a:tc>
                  <a:txBody>
                    <a:bodyPr/>
                    <a:lstStyle/>
                    <a:p>
                      <a:r>
                        <a:rPr lang="es-MX" dirty="0"/>
                        <a:t>ORIGEN</a:t>
                      </a:r>
                    </a:p>
                  </a:txBody>
                  <a:tcPr>
                    <a:solidFill>
                      <a:srgbClr val="CC3399"/>
                    </a:solidFill>
                  </a:tcPr>
                </a:tc>
                <a:tc>
                  <a:txBody>
                    <a:bodyPr/>
                    <a:lstStyle/>
                    <a:p>
                      <a:r>
                        <a:rPr lang="es-MX" dirty="0"/>
                        <a:t>INSERCIÓN</a:t>
                      </a:r>
                    </a:p>
                  </a:txBody>
                  <a:tcPr>
                    <a:solidFill>
                      <a:srgbClr val="CC3399"/>
                    </a:solidFill>
                  </a:tcPr>
                </a:tc>
                <a:tc>
                  <a:txBody>
                    <a:bodyPr/>
                    <a:lstStyle/>
                    <a:p>
                      <a:r>
                        <a:rPr lang="es-MX" dirty="0"/>
                        <a:t>FUNCIÓN</a:t>
                      </a:r>
                    </a:p>
                  </a:txBody>
                  <a:tcPr>
                    <a:solidFill>
                      <a:srgbClr val="CC3399"/>
                    </a:solidFill>
                  </a:tcPr>
                </a:tc>
                <a:extLst>
                  <a:ext uri="{0D108BD9-81ED-4DB2-BD59-A6C34878D82A}">
                    <a16:rowId xmlns="" xmlns:a16="http://schemas.microsoft.com/office/drawing/2014/main" val="2468984511"/>
                  </a:ext>
                </a:extLst>
              </a:tr>
              <a:tr h="435155">
                <a:tc>
                  <a:txBody>
                    <a:bodyPr/>
                    <a:lstStyle/>
                    <a:p>
                      <a:r>
                        <a:rPr lang="es-MX" b="1" dirty="0"/>
                        <a:t>ADUCTOR </a:t>
                      </a:r>
                      <a:r>
                        <a:rPr lang="es-MX" b="1" dirty="0" smtClean="0"/>
                        <a:t>LARGO O MEDIANO</a:t>
                      </a:r>
                      <a:endParaRPr lang="es-MX" b="1" dirty="0"/>
                    </a:p>
                  </a:txBody>
                  <a:tcPr>
                    <a:solidFill>
                      <a:srgbClr val="CC3399">
                        <a:alpha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b="1" i="0" u="none" strike="noStrike" kern="1200" baseline="0" dirty="0">
                          <a:solidFill>
                            <a:schemeClr val="dk1"/>
                          </a:solidFill>
                          <a:latin typeface="+mn-lt"/>
                          <a:ea typeface="+mn-ea"/>
                          <a:cs typeface="+mn-cs"/>
                        </a:rPr>
                        <a:t>Rama inferior del pubis en una zona anterior a la del aductor corto</a:t>
                      </a:r>
                    </a:p>
                  </a:txBody>
                  <a:tcPr>
                    <a:solidFill>
                      <a:srgbClr val="CC3399">
                        <a:alpha val="40000"/>
                      </a:srgbClr>
                    </a:solidFill>
                  </a:tcPr>
                </a:tc>
                <a:tc>
                  <a:txBody>
                    <a:bodyPr/>
                    <a:lstStyle/>
                    <a:p>
                      <a:r>
                        <a:rPr lang="es-MX" sz="1800" b="1" i="0" u="none" strike="noStrike" kern="1200" baseline="0" dirty="0">
                          <a:solidFill>
                            <a:schemeClr val="dk1"/>
                          </a:solidFill>
                          <a:latin typeface="+mn-lt"/>
                          <a:ea typeface="+mn-ea"/>
                          <a:cs typeface="+mn-cs"/>
                        </a:rPr>
                        <a:t>Línea áspera del fémur</a:t>
                      </a:r>
                      <a:endParaRPr lang="es-MX" b="1" dirty="0"/>
                    </a:p>
                  </a:txBody>
                  <a:tcPr>
                    <a:solidFill>
                      <a:srgbClr val="CC3399">
                        <a:alpha val="40000"/>
                      </a:srgbClr>
                    </a:solidFill>
                  </a:tcPr>
                </a:tc>
                <a:tc>
                  <a:txBody>
                    <a:bodyPr/>
                    <a:lstStyle/>
                    <a:p>
                      <a:r>
                        <a:rPr lang="es-MX" b="1" dirty="0"/>
                        <a:t>Abducción, flexión y rotación medial</a:t>
                      </a:r>
                    </a:p>
                  </a:txBody>
                  <a:tcPr>
                    <a:solidFill>
                      <a:srgbClr val="CC3399">
                        <a:alpha val="40000"/>
                      </a:srgbClr>
                    </a:solidFill>
                  </a:tcPr>
                </a:tc>
                <a:extLst>
                  <a:ext uri="{0D108BD9-81ED-4DB2-BD59-A6C34878D82A}">
                    <a16:rowId xmlns="" xmlns:a16="http://schemas.microsoft.com/office/drawing/2014/main" val="604630866"/>
                  </a:ext>
                </a:extLst>
              </a:tr>
              <a:tr h="435155">
                <a:tc>
                  <a:txBody>
                    <a:bodyPr/>
                    <a:lstStyle/>
                    <a:p>
                      <a:r>
                        <a:rPr lang="es-MX" b="1" dirty="0"/>
                        <a:t>ADUCTOR </a:t>
                      </a:r>
                      <a:r>
                        <a:rPr lang="es-MX" b="1" dirty="0" smtClean="0"/>
                        <a:t>MENOR</a:t>
                      </a:r>
                      <a:r>
                        <a:rPr lang="es-MX" b="1" baseline="0" dirty="0" smtClean="0"/>
                        <a:t> O </a:t>
                      </a:r>
                      <a:r>
                        <a:rPr lang="es-MX" b="1" dirty="0" smtClean="0"/>
                        <a:t>CORTO</a:t>
                      </a:r>
                      <a:endParaRPr lang="es-MX" b="1" dirty="0"/>
                    </a:p>
                  </a:txBody>
                  <a:tcPr>
                    <a:solidFill>
                      <a:srgbClr val="CC3399"/>
                    </a:solidFill>
                  </a:tcPr>
                </a:tc>
                <a:tc>
                  <a:txBody>
                    <a:bodyPr/>
                    <a:lstStyle/>
                    <a:p>
                      <a:r>
                        <a:rPr lang="es-MX" sz="1800" b="1" i="0" u="none" strike="noStrike" kern="1200" baseline="0" dirty="0">
                          <a:solidFill>
                            <a:schemeClr val="dk1"/>
                          </a:solidFill>
                          <a:latin typeface="+mn-lt"/>
                          <a:ea typeface="+mn-ea"/>
                          <a:cs typeface="+mn-cs"/>
                        </a:rPr>
                        <a:t>Rama inferior del pubis</a:t>
                      </a:r>
                      <a:endParaRPr lang="es-MX" b="1" dirty="0"/>
                    </a:p>
                  </a:txBody>
                  <a:tcPr>
                    <a:solidFill>
                      <a:srgbClr val="CC3399"/>
                    </a:solidFill>
                  </a:tcPr>
                </a:tc>
                <a:tc>
                  <a:txBody>
                    <a:bodyPr/>
                    <a:lstStyle/>
                    <a:p>
                      <a:r>
                        <a:rPr lang="es-MX" sz="1800" b="1" i="0" u="none" strike="noStrike" kern="1200" baseline="0" dirty="0">
                          <a:solidFill>
                            <a:schemeClr val="dk1"/>
                          </a:solidFill>
                          <a:latin typeface="+mn-lt"/>
                          <a:ea typeface="+mn-ea"/>
                          <a:cs typeface="+mn-cs"/>
                        </a:rPr>
                        <a:t>Línea áspera del fémur</a:t>
                      </a:r>
                      <a:endParaRPr lang="es-MX" b="1" dirty="0"/>
                    </a:p>
                  </a:txBody>
                  <a:tcPr>
                    <a:solidFill>
                      <a:srgbClr val="CC3399"/>
                    </a:solidFill>
                  </a:tcPr>
                </a:tc>
                <a:tc>
                  <a:txBody>
                    <a:bodyPr/>
                    <a:lstStyle/>
                    <a:p>
                      <a:r>
                        <a:rPr lang="es-MX" b="1" dirty="0"/>
                        <a:t>Abducción y flexión  </a:t>
                      </a:r>
                    </a:p>
                  </a:txBody>
                  <a:tcPr>
                    <a:solidFill>
                      <a:srgbClr val="CC3399"/>
                    </a:solidFill>
                  </a:tcPr>
                </a:tc>
                <a:extLst>
                  <a:ext uri="{0D108BD9-81ED-4DB2-BD59-A6C34878D82A}">
                    <a16:rowId xmlns="" xmlns:a16="http://schemas.microsoft.com/office/drawing/2014/main" val="718785216"/>
                  </a:ext>
                </a:extLst>
              </a:tr>
              <a:tr h="435155">
                <a:tc>
                  <a:txBody>
                    <a:bodyPr/>
                    <a:lstStyle/>
                    <a:p>
                      <a:r>
                        <a:rPr lang="es-MX" b="1" dirty="0"/>
                        <a:t>ADUCTOR MAYOR</a:t>
                      </a:r>
                    </a:p>
                  </a:txBody>
                  <a:tcPr>
                    <a:solidFill>
                      <a:srgbClr val="CC3399">
                        <a:alpha val="40000"/>
                      </a:srgbClr>
                    </a:solidFill>
                  </a:tcPr>
                </a:tc>
                <a:tc>
                  <a:txBody>
                    <a:bodyPr/>
                    <a:lstStyle/>
                    <a:p>
                      <a:r>
                        <a:rPr lang="es-MX" dirty="0" smtClean="0"/>
                        <a:t>Rama</a:t>
                      </a:r>
                      <a:r>
                        <a:rPr lang="es-MX" baseline="0" dirty="0" smtClean="0"/>
                        <a:t> aductora </a:t>
                      </a:r>
                      <a:r>
                        <a:rPr lang="es-MX" dirty="0" smtClean="0"/>
                        <a:t>O</a:t>
                      </a:r>
                      <a:r>
                        <a:rPr lang="es-MX" baseline="0" dirty="0" smtClean="0"/>
                        <a:t> - </a:t>
                      </a:r>
                      <a:r>
                        <a:rPr lang="es-MX" dirty="0" smtClean="0"/>
                        <a:t>Rama </a:t>
                      </a:r>
                      <a:r>
                        <a:rPr lang="es-MX" dirty="0" err="1" smtClean="0"/>
                        <a:t>isquiopubica</a:t>
                      </a:r>
                      <a:endParaRPr lang="es-MX" dirty="0" smtClean="0"/>
                    </a:p>
                    <a:p>
                      <a:r>
                        <a:rPr lang="es-MX" dirty="0" smtClean="0"/>
                        <a:t>Rama </a:t>
                      </a:r>
                      <a:r>
                        <a:rPr lang="es-MX" dirty="0" err="1" smtClean="0"/>
                        <a:t>isquiotibial</a:t>
                      </a:r>
                      <a:r>
                        <a:rPr lang="es-MX" baseline="0" dirty="0" smtClean="0"/>
                        <a:t> O – tuberosidad </a:t>
                      </a:r>
                      <a:r>
                        <a:rPr lang="es-MX" baseline="0" dirty="0" err="1" smtClean="0"/>
                        <a:t>isquiatica</a:t>
                      </a:r>
                      <a:endParaRPr lang="es-MX" dirty="0" smtClean="0"/>
                    </a:p>
                  </a:txBody>
                  <a:tcPr>
                    <a:solidFill>
                      <a:srgbClr val="CC3399">
                        <a:alpha val="4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I - superficie posterior de la porción proximal del </a:t>
                      </a:r>
                      <a:r>
                        <a:rPr lang="es-MX" dirty="0" err="1" smtClean="0"/>
                        <a:t>femur</a:t>
                      </a:r>
                      <a:r>
                        <a:rPr lang="es-MX" dirty="0" smtClean="0"/>
                        <a:t> y línea </a:t>
                      </a:r>
                      <a:r>
                        <a:rPr lang="es-MX" dirty="0" err="1" smtClean="0"/>
                        <a:t>aspera</a:t>
                      </a:r>
                      <a:r>
                        <a:rPr lang="es-MX" dirty="0" smtClean="0"/>
                        <a:t> y </a:t>
                      </a:r>
                      <a:r>
                        <a:rPr lang="es-MX" dirty="0" err="1" smtClean="0"/>
                        <a:t>supracondilea</a:t>
                      </a:r>
                      <a:r>
                        <a:rPr lang="es-MX" dirty="0" smtClean="0"/>
                        <a:t> medial</a:t>
                      </a:r>
                    </a:p>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I</a:t>
                      </a:r>
                      <a:r>
                        <a:rPr lang="es-MX" baseline="0" dirty="0" smtClean="0"/>
                        <a:t> – </a:t>
                      </a:r>
                      <a:r>
                        <a:rPr lang="es-MX" baseline="0" dirty="0" err="1" smtClean="0"/>
                        <a:t>Linea</a:t>
                      </a:r>
                      <a:r>
                        <a:rPr lang="es-MX" baseline="0" dirty="0" smtClean="0"/>
                        <a:t> </a:t>
                      </a:r>
                      <a:r>
                        <a:rPr lang="es-MX" baseline="0" dirty="0" err="1" smtClean="0"/>
                        <a:t>supracondilea</a:t>
                      </a:r>
                      <a:endParaRPr lang="es-MX" dirty="0" smtClean="0"/>
                    </a:p>
                  </a:txBody>
                  <a:tcPr>
                    <a:solidFill>
                      <a:srgbClr val="CC3399">
                        <a:alpha val="40000"/>
                      </a:srgbClr>
                    </a:solidFill>
                  </a:tcPr>
                </a:tc>
                <a:tc>
                  <a:txBody>
                    <a:bodyPr/>
                    <a:lstStyle/>
                    <a:p>
                      <a:r>
                        <a:rPr lang="es-MX" b="1" dirty="0"/>
                        <a:t>Abducción, flexión, rotación medial y extensión</a:t>
                      </a:r>
                    </a:p>
                  </a:txBody>
                  <a:tcPr>
                    <a:solidFill>
                      <a:srgbClr val="CC3399">
                        <a:alpha val="40000"/>
                      </a:srgbClr>
                    </a:solidFill>
                  </a:tcPr>
                </a:tc>
                <a:extLst>
                  <a:ext uri="{0D108BD9-81ED-4DB2-BD59-A6C34878D82A}">
                    <a16:rowId xmlns="" xmlns:a16="http://schemas.microsoft.com/office/drawing/2014/main" val="3144909840"/>
                  </a:ext>
                </a:extLst>
              </a:tr>
              <a:tr h="435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RECTO INTERNO</a:t>
                      </a:r>
                    </a:p>
                    <a:p>
                      <a:endParaRPr lang="es-MX" b="1" dirty="0"/>
                    </a:p>
                  </a:txBody>
                  <a:tcPr>
                    <a:solidFill>
                      <a:srgbClr val="CC3399"/>
                    </a:solidFill>
                  </a:tcPr>
                </a:tc>
                <a:tc>
                  <a:txBody>
                    <a:bodyPr/>
                    <a:lstStyle/>
                    <a:p>
                      <a:r>
                        <a:rPr lang="es-MX" sz="1800" b="1" i="0" u="none" strike="noStrike" kern="1200" baseline="0" dirty="0">
                          <a:solidFill>
                            <a:schemeClr val="dk1"/>
                          </a:solidFill>
                          <a:latin typeface="+mn-lt"/>
                          <a:ea typeface="+mn-ea"/>
                          <a:cs typeface="+mn-cs"/>
                        </a:rPr>
                        <a:t>Rama inferior del pubis</a:t>
                      </a:r>
                      <a:endParaRPr lang="es-MX" b="1" dirty="0"/>
                    </a:p>
                  </a:txBody>
                  <a:tcPr>
                    <a:solidFill>
                      <a:srgbClr val="CC3399"/>
                    </a:solidFill>
                  </a:tcPr>
                </a:tc>
                <a:tc>
                  <a:txBody>
                    <a:bodyPr/>
                    <a:lstStyle/>
                    <a:p>
                      <a:r>
                        <a:rPr lang="es-MX" sz="1800" b="1" i="0" u="none" strike="noStrike" kern="1200" baseline="0" dirty="0">
                          <a:solidFill>
                            <a:schemeClr val="dk1"/>
                          </a:solidFill>
                          <a:latin typeface="+mn-lt"/>
                          <a:ea typeface="+mn-ea"/>
                          <a:cs typeface="+mn-cs"/>
                        </a:rPr>
                        <a:t>Cara medial de la tibia en la zona inferior al cóndilo medial</a:t>
                      </a:r>
                      <a:endParaRPr lang="es-MX" b="1" dirty="0"/>
                    </a:p>
                  </a:txBody>
                  <a:tcPr>
                    <a:solidFill>
                      <a:srgbClr val="CC3399"/>
                    </a:solidFill>
                  </a:tcPr>
                </a:tc>
                <a:tc>
                  <a:txBody>
                    <a:bodyPr/>
                    <a:lstStyle/>
                    <a:p>
                      <a:pPr algn="ctr"/>
                      <a:r>
                        <a:rPr lang="es-MX" b="1" dirty="0"/>
                        <a:t>Flexión y rotación medial</a:t>
                      </a:r>
                    </a:p>
                  </a:txBody>
                  <a:tcPr>
                    <a:solidFill>
                      <a:srgbClr val="CC3399"/>
                    </a:solidFill>
                  </a:tcPr>
                </a:tc>
                <a:extLst>
                  <a:ext uri="{0D108BD9-81ED-4DB2-BD59-A6C34878D82A}">
                    <a16:rowId xmlns="" xmlns:a16="http://schemas.microsoft.com/office/drawing/2014/main" val="1154191013"/>
                  </a:ext>
                </a:extLst>
              </a:tr>
            </a:tbl>
          </a:graphicData>
        </a:graphic>
      </p:graphicFrame>
      <p:pic>
        <p:nvPicPr>
          <p:cNvPr id="8194" name="Picture 2" descr="Resultado de imagen para musculo abductor del muslo"/>
          <p:cNvPicPr>
            <a:picLocks noChangeAspect="1" noChangeArrowheads="1"/>
          </p:cNvPicPr>
          <p:nvPr/>
        </p:nvPicPr>
        <p:blipFill rotWithShape="1">
          <a:blip r:embed="rId3">
            <a:extLst>
              <a:ext uri="{28A0092B-C50C-407E-A947-70E740481C1C}">
                <a14:useLocalDpi xmlns:a14="http://schemas.microsoft.com/office/drawing/2010/main" val="0"/>
              </a:ext>
            </a:extLst>
          </a:blip>
          <a:srcRect l="42334" t="23362"/>
          <a:stretch/>
        </p:blipFill>
        <p:spPr bwMode="auto">
          <a:xfrm>
            <a:off x="6299992" y="2458386"/>
            <a:ext cx="5632632" cy="421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563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653962" y="113132"/>
            <a:ext cx="4754880" cy="4023360"/>
          </a:xfrm>
        </p:spPr>
        <p:txBody>
          <a:bodyPr>
            <a:normAutofit/>
          </a:bodyPr>
          <a:lstStyle/>
          <a:p>
            <a:r>
              <a:rPr lang="es-MX" sz="2400" b="1" dirty="0">
                <a:solidFill>
                  <a:schemeClr val="accent1">
                    <a:lumMod val="40000"/>
                    <a:lumOff val="60000"/>
                  </a:schemeClr>
                </a:solidFill>
                <a:effectLst>
                  <a:outerShdw blurRad="38100" dist="38100" dir="2700000" algn="tl">
                    <a:srgbClr val="000000">
                      <a:alpha val="43137"/>
                    </a:srgbClr>
                  </a:outerShdw>
                </a:effectLst>
              </a:rPr>
              <a:t>EXTERNO</a:t>
            </a:r>
          </a:p>
        </p:txBody>
      </p:sp>
      <p:graphicFrame>
        <p:nvGraphicFramePr>
          <p:cNvPr id="7" name="Marcador de contenido 6"/>
          <p:cNvGraphicFramePr>
            <a:graphicFrameLocks/>
          </p:cNvGraphicFramePr>
          <p:nvPr>
            <p:extLst>
              <p:ext uri="{D42A27DB-BD31-4B8C-83A1-F6EECF244321}">
                <p14:modId xmlns:p14="http://schemas.microsoft.com/office/powerpoint/2010/main" val="2476250985"/>
              </p:ext>
            </p:extLst>
          </p:nvPr>
        </p:nvGraphicFramePr>
        <p:xfrm>
          <a:off x="222911" y="597120"/>
          <a:ext cx="11018588" cy="3234906"/>
        </p:xfrm>
        <a:graphic>
          <a:graphicData uri="http://schemas.openxmlformats.org/drawingml/2006/table">
            <a:tbl>
              <a:tblPr firstRow="1" bandRow="1">
                <a:solidFill>
                  <a:srgbClr val="CC99FF"/>
                </a:solidFill>
                <a:tableStyleId>{35758FB7-9AC5-4552-8A53-C91805E547FA}</a:tableStyleId>
              </a:tblPr>
              <a:tblGrid>
                <a:gridCol w="2171145">
                  <a:extLst>
                    <a:ext uri="{9D8B030D-6E8A-4147-A177-3AD203B41FA5}">
                      <a16:colId xmlns="" xmlns:a16="http://schemas.microsoft.com/office/drawing/2014/main" val="2040398798"/>
                    </a:ext>
                  </a:extLst>
                </a:gridCol>
                <a:gridCol w="3505036">
                  <a:extLst>
                    <a:ext uri="{9D8B030D-6E8A-4147-A177-3AD203B41FA5}">
                      <a16:colId xmlns="" xmlns:a16="http://schemas.microsoft.com/office/drawing/2014/main" val="282266248"/>
                    </a:ext>
                  </a:extLst>
                </a:gridCol>
                <a:gridCol w="2587760">
                  <a:extLst>
                    <a:ext uri="{9D8B030D-6E8A-4147-A177-3AD203B41FA5}">
                      <a16:colId xmlns="" xmlns:a16="http://schemas.microsoft.com/office/drawing/2014/main" val="2963105131"/>
                    </a:ext>
                  </a:extLst>
                </a:gridCol>
                <a:gridCol w="2754647">
                  <a:extLst>
                    <a:ext uri="{9D8B030D-6E8A-4147-A177-3AD203B41FA5}">
                      <a16:colId xmlns="" xmlns:a16="http://schemas.microsoft.com/office/drawing/2014/main" val="260696899"/>
                    </a:ext>
                  </a:extLst>
                </a:gridCol>
              </a:tblGrid>
              <a:tr h="491706">
                <a:tc>
                  <a:txBody>
                    <a:bodyPr/>
                    <a:lstStyle/>
                    <a:p>
                      <a:r>
                        <a:rPr lang="es-MX" dirty="0"/>
                        <a:t>MÚSCULO</a:t>
                      </a:r>
                    </a:p>
                  </a:txBody>
                  <a:tcPr>
                    <a:solidFill>
                      <a:srgbClr val="CC3399"/>
                    </a:solidFill>
                  </a:tcPr>
                </a:tc>
                <a:tc>
                  <a:txBody>
                    <a:bodyPr/>
                    <a:lstStyle/>
                    <a:p>
                      <a:r>
                        <a:rPr lang="es-MX" dirty="0"/>
                        <a:t>ORIGEN</a:t>
                      </a:r>
                    </a:p>
                  </a:txBody>
                  <a:tcPr>
                    <a:solidFill>
                      <a:srgbClr val="CC3399"/>
                    </a:solidFill>
                  </a:tcPr>
                </a:tc>
                <a:tc>
                  <a:txBody>
                    <a:bodyPr/>
                    <a:lstStyle/>
                    <a:p>
                      <a:r>
                        <a:rPr lang="es-MX" dirty="0"/>
                        <a:t>INSERCIÓN</a:t>
                      </a:r>
                    </a:p>
                  </a:txBody>
                  <a:tcPr>
                    <a:solidFill>
                      <a:srgbClr val="CC3399"/>
                    </a:solidFill>
                  </a:tcPr>
                </a:tc>
                <a:tc>
                  <a:txBody>
                    <a:bodyPr/>
                    <a:lstStyle/>
                    <a:p>
                      <a:r>
                        <a:rPr lang="es-MX" dirty="0"/>
                        <a:t>FUNCIÓN</a:t>
                      </a:r>
                    </a:p>
                  </a:txBody>
                  <a:tcPr>
                    <a:solidFill>
                      <a:srgbClr val="CC3399"/>
                    </a:solidFill>
                  </a:tcPr>
                </a:tc>
                <a:extLst>
                  <a:ext uri="{0D108BD9-81ED-4DB2-BD59-A6C34878D82A}">
                    <a16:rowId xmlns="" xmlns:a16="http://schemas.microsoft.com/office/drawing/2014/main" val="2468984511"/>
                  </a:ext>
                </a:extLst>
              </a:tr>
              <a:tr h="435155">
                <a:tc>
                  <a:txBody>
                    <a:bodyPr/>
                    <a:lstStyle/>
                    <a:p>
                      <a:r>
                        <a:rPr lang="es-MX" b="1" dirty="0"/>
                        <a:t>GLÚTEO MAYOR</a:t>
                      </a:r>
                    </a:p>
                  </a:txBody>
                  <a:tcPr/>
                </a:tc>
                <a:tc>
                  <a:txBody>
                    <a:bodyPr/>
                    <a:lstStyle/>
                    <a:p>
                      <a:r>
                        <a:rPr lang="es-MX" sz="1800" b="1" i="0" u="none" strike="noStrike" kern="1200" baseline="0" dirty="0">
                          <a:solidFill>
                            <a:schemeClr val="dk1"/>
                          </a:solidFill>
                          <a:latin typeface="+mn-lt"/>
                          <a:ea typeface="+mn-ea"/>
                          <a:cs typeface="+mn-cs"/>
                        </a:rPr>
                        <a:t>Cresta ilíaca, línea glútea posterior y cara lateral del ilion; sacro y cóccix</a:t>
                      </a:r>
                      <a:endParaRPr lang="es-MX" b="1" dirty="0"/>
                    </a:p>
                  </a:txBody>
                  <a:tcPr/>
                </a:tc>
                <a:tc>
                  <a:txBody>
                    <a:bodyPr/>
                    <a:lstStyle/>
                    <a:p>
                      <a:r>
                        <a:rPr lang="es-MX" sz="1800" b="1" i="0" u="none" strike="noStrike" kern="1200" baseline="0" dirty="0">
                          <a:solidFill>
                            <a:schemeClr val="dk1"/>
                          </a:solidFill>
                          <a:latin typeface="+mn-lt"/>
                          <a:ea typeface="+mn-ea"/>
                          <a:cs typeface="+mn-cs"/>
                        </a:rPr>
                        <a:t>Tracto </a:t>
                      </a:r>
                      <a:r>
                        <a:rPr lang="es-MX" sz="1800" b="1" i="0" u="none" strike="noStrike" kern="1200" baseline="0" dirty="0" err="1">
                          <a:solidFill>
                            <a:schemeClr val="dk1"/>
                          </a:solidFill>
                          <a:latin typeface="+mn-lt"/>
                          <a:ea typeface="+mn-ea"/>
                          <a:cs typeface="+mn-cs"/>
                        </a:rPr>
                        <a:t>iliotibial</a:t>
                      </a:r>
                      <a:r>
                        <a:rPr lang="es-MX" sz="1800" b="1" i="0" u="none" strike="noStrike" kern="1200" baseline="0" dirty="0">
                          <a:solidFill>
                            <a:schemeClr val="dk1"/>
                          </a:solidFill>
                          <a:latin typeface="+mn-lt"/>
                          <a:ea typeface="+mn-ea"/>
                          <a:cs typeface="+mn-cs"/>
                        </a:rPr>
                        <a:t> y</a:t>
                      </a:r>
                    </a:p>
                    <a:p>
                      <a:r>
                        <a:rPr lang="es-MX" sz="1800" b="1" i="0" u="none" strike="noStrike" kern="1200" baseline="0" dirty="0">
                          <a:solidFill>
                            <a:schemeClr val="dk1"/>
                          </a:solidFill>
                          <a:latin typeface="+mn-lt"/>
                          <a:ea typeface="+mn-ea"/>
                          <a:cs typeface="+mn-cs"/>
                        </a:rPr>
                        <a:t>tuberosidad glútea del</a:t>
                      </a:r>
                    </a:p>
                    <a:p>
                      <a:r>
                        <a:rPr lang="es-MX" sz="1800" b="1" i="0" u="none" strike="noStrike" kern="1200" baseline="0" dirty="0">
                          <a:solidFill>
                            <a:schemeClr val="dk1"/>
                          </a:solidFill>
                          <a:latin typeface="+mn-lt"/>
                          <a:ea typeface="+mn-ea"/>
                          <a:cs typeface="+mn-cs"/>
                        </a:rPr>
                        <a:t>fémur</a:t>
                      </a:r>
                      <a:endParaRPr lang="es-MX" b="1" dirty="0"/>
                    </a:p>
                  </a:txBody>
                  <a:tcPr/>
                </a:tc>
                <a:tc>
                  <a:txBody>
                    <a:bodyPr/>
                    <a:lstStyle/>
                    <a:p>
                      <a:r>
                        <a:rPr lang="es-MX" b="1" dirty="0"/>
                        <a:t>Extensión y rotación lateral</a:t>
                      </a:r>
                    </a:p>
                  </a:txBody>
                  <a:tcPr/>
                </a:tc>
                <a:extLst>
                  <a:ext uri="{0D108BD9-81ED-4DB2-BD59-A6C34878D82A}">
                    <a16:rowId xmlns="" xmlns:a16="http://schemas.microsoft.com/office/drawing/2014/main" val="604630866"/>
                  </a:ext>
                </a:extLst>
              </a:tr>
              <a:tr h="435155">
                <a:tc>
                  <a:txBody>
                    <a:bodyPr/>
                    <a:lstStyle/>
                    <a:p>
                      <a:r>
                        <a:rPr lang="es-MX" b="1" dirty="0"/>
                        <a:t>GLÚTEO MEDIO</a:t>
                      </a:r>
                    </a:p>
                  </a:txBody>
                  <a:tcPr/>
                </a:tc>
                <a:tc>
                  <a:txBody>
                    <a:bodyPr/>
                    <a:lstStyle/>
                    <a:p>
                      <a:r>
                        <a:rPr lang="es-MX" sz="1800" b="1" i="0" u="none" strike="noStrike" kern="1200" baseline="0" dirty="0">
                          <a:solidFill>
                            <a:schemeClr val="dk1"/>
                          </a:solidFill>
                          <a:latin typeface="+mn-lt"/>
                          <a:ea typeface="+mn-ea"/>
                          <a:cs typeface="+mn-cs"/>
                        </a:rPr>
                        <a:t>Porción anterior de la cresta ilíaca,</a:t>
                      </a:r>
                    </a:p>
                    <a:p>
                      <a:r>
                        <a:rPr lang="es-MX" sz="1800" b="1" i="0" u="none" strike="noStrike" kern="1200" baseline="0" dirty="0">
                          <a:solidFill>
                            <a:schemeClr val="dk1"/>
                          </a:solidFill>
                          <a:latin typeface="+mn-lt"/>
                          <a:ea typeface="+mn-ea"/>
                          <a:cs typeface="+mn-cs"/>
                        </a:rPr>
                        <a:t>cara lateral del ilion entre las líneas glúteas posterior y anterior</a:t>
                      </a:r>
                      <a:endParaRPr lang="es-MX" b="1" dirty="0"/>
                    </a:p>
                  </a:txBody>
                  <a:tcPr/>
                </a:tc>
                <a:tc>
                  <a:txBody>
                    <a:bodyPr/>
                    <a:lstStyle/>
                    <a:p>
                      <a:r>
                        <a:rPr lang="es-MX" sz="1800" b="1" i="0" u="none" strike="noStrike" kern="1200" baseline="0" dirty="0">
                          <a:solidFill>
                            <a:schemeClr val="dk1"/>
                          </a:solidFill>
                          <a:latin typeface="+mn-lt"/>
                          <a:ea typeface="+mn-ea"/>
                          <a:cs typeface="+mn-cs"/>
                        </a:rPr>
                        <a:t>Trocánter mayor del fémur</a:t>
                      </a:r>
                      <a:endParaRPr lang="es-MX" b="1" dirty="0"/>
                    </a:p>
                  </a:txBody>
                  <a:tcPr/>
                </a:tc>
                <a:tc>
                  <a:txBody>
                    <a:bodyPr/>
                    <a:lstStyle/>
                    <a:p>
                      <a:r>
                        <a:rPr lang="es-MX" sz="1800" b="1" i="0" u="none" strike="noStrike" kern="1200" baseline="0" dirty="0">
                          <a:solidFill>
                            <a:schemeClr val="dk1"/>
                          </a:solidFill>
                          <a:latin typeface="+mn-lt"/>
                          <a:ea typeface="+mn-ea"/>
                          <a:cs typeface="+mn-cs"/>
                        </a:rPr>
                        <a:t>Abducción y rotación medial de la cadera</a:t>
                      </a:r>
                      <a:endParaRPr lang="es-MX" b="1" dirty="0"/>
                    </a:p>
                  </a:txBody>
                  <a:tcPr/>
                </a:tc>
                <a:extLst>
                  <a:ext uri="{0D108BD9-81ED-4DB2-BD59-A6C34878D82A}">
                    <a16:rowId xmlns="" xmlns:a16="http://schemas.microsoft.com/office/drawing/2014/main" val="718785216"/>
                  </a:ext>
                </a:extLst>
              </a:tr>
              <a:tr h="435155">
                <a:tc>
                  <a:txBody>
                    <a:bodyPr/>
                    <a:lstStyle/>
                    <a:p>
                      <a:r>
                        <a:rPr lang="es-MX" b="1" dirty="0"/>
                        <a:t>GLÚTEO MENOR</a:t>
                      </a:r>
                    </a:p>
                  </a:txBody>
                  <a:tcPr/>
                </a:tc>
                <a:tc>
                  <a:txBody>
                    <a:bodyPr/>
                    <a:lstStyle/>
                    <a:p>
                      <a:r>
                        <a:rPr lang="es-MX" sz="1800" b="1" i="0" u="none" strike="noStrike" kern="1200" baseline="0" dirty="0">
                          <a:solidFill>
                            <a:schemeClr val="dk1"/>
                          </a:solidFill>
                          <a:latin typeface="+mn-lt"/>
                          <a:ea typeface="+mn-ea"/>
                          <a:cs typeface="+mn-cs"/>
                        </a:rPr>
                        <a:t>Cara lateral del ilion entre las líneas glúteas inferior y anterior</a:t>
                      </a:r>
                      <a:endParaRPr lang="es-MX"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b="1" i="0" u="none" strike="noStrike" kern="1200" baseline="0" dirty="0">
                          <a:solidFill>
                            <a:schemeClr val="dk1"/>
                          </a:solidFill>
                          <a:latin typeface="+mn-lt"/>
                          <a:ea typeface="+mn-ea"/>
                          <a:cs typeface="+mn-cs"/>
                        </a:rPr>
                        <a:t>Trocánter mayor del fémur</a:t>
                      </a:r>
                      <a:endParaRPr lang="es-MX" b="1" dirty="0"/>
                    </a:p>
                    <a:p>
                      <a:endParaRPr lang="es-MX"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b="1" i="0" u="none" strike="noStrike" kern="1200" baseline="0" dirty="0">
                          <a:solidFill>
                            <a:schemeClr val="dk1"/>
                          </a:solidFill>
                          <a:latin typeface="+mn-lt"/>
                          <a:ea typeface="+mn-ea"/>
                          <a:cs typeface="+mn-cs"/>
                        </a:rPr>
                        <a:t>Abducción y rotación medial de la cadera</a:t>
                      </a:r>
                      <a:endParaRPr lang="es-MX" b="1" dirty="0"/>
                    </a:p>
                    <a:p>
                      <a:endParaRPr lang="es-MX" b="1" dirty="0"/>
                    </a:p>
                  </a:txBody>
                  <a:tcPr/>
                </a:tc>
                <a:extLst>
                  <a:ext uri="{0D108BD9-81ED-4DB2-BD59-A6C34878D82A}">
                    <a16:rowId xmlns="" xmlns:a16="http://schemas.microsoft.com/office/drawing/2014/main" val="3144909840"/>
                  </a:ext>
                </a:extLst>
              </a:tr>
            </a:tbl>
          </a:graphicData>
        </a:graphic>
      </p:graphicFrame>
      <p:pic>
        <p:nvPicPr>
          <p:cNvPr id="9218" name="Picture 2" descr="Resultado de imagen para musculo GLUTEOS MAYOR MENOR"/>
          <p:cNvPicPr>
            <a:picLocks noChangeAspect="1" noChangeArrowheads="1"/>
          </p:cNvPicPr>
          <p:nvPr/>
        </p:nvPicPr>
        <p:blipFill rotWithShape="1">
          <a:blip r:embed="rId2">
            <a:extLst>
              <a:ext uri="{28A0092B-C50C-407E-A947-70E740481C1C}">
                <a14:useLocalDpi xmlns:a14="http://schemas.microsoft.com/office/drawing/2010/main" val="0"/>
              </a:ext>
            </a:extLst>
          </a:blip>
          <a:srcRect b="9098"/>
          <a:stretch/>
        </p:blipFill>
        <p:spPr bwMode="auto">
          <a:xfrm>
            <a:off x="2688912" y="3864148"/>
            <a:ext cx="6395128" cy="299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981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9844" y="-377084"/>
            <a:ext cx="6820525" cy="1325563"/>
          </a:xfrm>
        </p:spPr>
        <p:txBody>
          <a:bodyPr/>
          <a:lstStyle/>
          <a:p>
            <a:r>
              <a:rPr lang="es-MX" dirty="0" smtClean="0"/>
              <a:t>Centro de osificación Cadera</a:t>
            </a:r>
            <a:endParaRPr lang="es-MX" dirty="0"/>
          </a:p>
        </p:txBody>
      </p:sp>
      <p:sp>
        <p:nvSpPr>
          <p:cNvPr id="3" name="Marcador de contenido 2"/>
          <p:cNvSpPr>
            <a:spLocks noGrp="1"/>
          </p:cNvSpPr>
          <p:nvPr>
            <p:ph idx="1"/>
          </p:nvPr>
        </p:nvSpPr>
        <p:spPr>
          <a:xfrm>
            <a:off x="239844" y="1196012"/>
            <a:ext cx="3297835" cy="4949955"/>
          </a:xfrm>
        </p:spPr>
        <p:style>
          <a:lnRef idx="0">
            <a:schemeClr val="accent6"/>
          </a:lnRef>
          <a:fillRef idx="3">
            <a:schemeClr val="accent6"/>
          </a:fillRef>
          <a:effectRef idx="3">
            <a:schemeClr val="accent6"/>
          </a:effectRef>
          <a:fontRef idx="minor">
            <a:schemeClr val="lt1"/>
          </a:fontRef>
        </p:style>
        <p:txBody>
          <a:bodyPr>
            <a:normAutofit fontScale="62500" lnSpcReduction="20000"/>
          </a:bodyPr>
          <a:lstStyle/>
          <a:p>
            <a:r>
              <a:rPr lang="es-MX" dirty="0" smtClean="0"/>
              <a:t>3 centros primarios y secundarios</a:t>
            </a:r>
          </a:p>
          <a:p>
            <a:endParaRPr lang="es-MX" dirty="0" smtClean="0"/>
          </a:p>
          <a:p>
            <a:r>
              <a:rPr lang="es-MX" dirty="0" smtClean="0"/>
              <a:t>Aparecen 2 al 5 mes</a:t>
            </a:r>
          </a:p>
          <a:p>
            <a:r>
              <a:rPr lang="es-MX" dirty="0" err="1" smtClean="0"/>
              <a:t>Ileon</a:t>
            </a:r>
            <a:r>
              <a:rPr lang="es-MX" dirty="0" smtClean="0"/>
              <a:t> 8 m </a:t>
            </a:r>
            <a:r>
              <a:rPr lang="es-MX" dirty="0" err="1" smtClean="0"/>
              <a:t>intrautero</a:t>
            </a:r>
            <a:endParaRPr lang="es-MX" dirty="0" smtClean="0"/>
          </a:p>
          <a:p>
            <a:r>
              <a:rPr lang="es-MX" dirty="0" smtClean="0"/>
              <a:t>Isquion  y pubis 4 – 6 m </a:t>
            </a:r>
            <a:r>
              <a:rPr lang="es-MX" dirty="0" err="1" smtClean="0"/>
              <a:t>intrau</a:t>
            </a:r>
            <a:endParaRPr lang="es-MX" dirty="0" smtClean="0"/>
          </a:p>
          <a:p>
            <a:endParaRPr lang="es-MX" dirty="0" smtClean="0"/>
          </a:p>
          <a:p>
            <a:r>
              <a:rPr lang="es-MX" dirty="0" smtClean="0"/>
              <a:t>Invaden el acetábulo, separados por tabiques cartilaginosos dispuestos en forma de estrella de tres puntos.</a:t>
            </a:r>
          </a:p>
          <a:p>
            <a:endParaRPr lang="es-MX" dirty="0" smtClean="0"/>
          </a:p>
          <a:p>
            <a:r>
              <a:rPr lang="es-MX" dirty="0" smtClean="0"/>
              <a:t>Centros de osificación </a:t>
            </a:r>
            <a:r>
              <a:rPr lang="es-MX" dirty="0" err="1" smtClean="0"/>
              <a:t>secuncario</a:t>
            </a:r>
            <a:r>
              <a:rPr lang="es-MX" dirty="0"/>
              <a:t> </a:t>
            </a:r>
            <a:r>
              <a:rPr lang="es-MX" dirty="0" smtClean="0"/>
              <a:t>– cresta iliaca, EIAI, espina ciática,  tuberosidad isquiática, </a:t>
            </a:r>
            <a:r>
              <a:rPr lang="es-MX" dirty="0" err="1" smtClean="0"/>
              <a:t>angulo</a:t>
            </a:r>
            <a:r>
              <a:rPr lang="es-MX" dirty="0" smtClean="0"/>
              <a:t> del pubis y acetábulo</a:t>
            </a:r>
          </a:p>
        </p:txBody>
      </p:sp>
      <p:sp>
        <p:nvSpPr>
          <p:cNvPr id="5" name="Rectángulo 4"/>
          <p:cNvSpPr/>
          <p:nvPr/>
        </p:nvSpPr>
        <p:spPr>
          <a:xfrm>
            <a:off x="337281" y="1115043"/>
            <a:ext cx="3297835" cy="532453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s-MX" sz="2000" dirty="0"/>
              <a:t>Centros de osificación del acetábulo – anterior, posterior y </a:t>
            </a:r>
            <a:r>
              <a:rPr lang="es-MX" sz="2000" dirty="0" smtClean="0"/>
              <a:t>superior</a:t>
            </a:r>
          </a:p>
          <a:p>
            <a:endParaRPr lang="es-MX" sz="2000" dirty="0"/>
          </a:p>
          <a:p>
            <a:r>
              <a:rPr lang="es-MX" sz="2000" dirty="0"/>
              <a:t>Anterior – forma hueso </a:t>
            </a:r>
            <a:r>
              <a:rPr lang="es-MX" sz="2000" dirty="0" smtClean="0"/>
              <a:t>acetabular</a:t>
            </a:r>
          </a:p>
          <a:p>
            <a:endParaRPr lang="es-MX" sz="2000" dirty="0"/>
          </a:p>
          <a:p>
            <a:r>
              <a:rPr lang="es-MX" sz="2000" dirty="0"/>
              <a:t>Posterior y superior – fusión de centros de osificación </a:t>
            </a:r>
            <a:r>
              <a:rPr lang="es-MX" sz="2000" dirty="0" smtClean="0"/>
              <a:t>secundario</a:t>
            </a:r>
          </a:p>
          <a:p>
            <a:endParaRPr lang="es-MX" sz="2000" dirty="0" smtClean="0"/>
          </a:p>
          <a:p>
            <a:r>
              <a:rPr lang="es-MX" sz="2000" dirty="0"/>
              <a:t>El ilion, el isquion y el pubis se fusionan a los 7-9 años</a:t>
            </a:r>
            <a:r>
              <a:rPr lang="es-MX" sz="2000" dirty="0" smtClean="0"/>
              <a:t>.</a:t>
            </a:r>
          </a:p>
          <a:p>
            <a:endParaRPr lang="es-MX" sz="2000" dirty="0" smtClean="0"/>
          </a:p>
          <a:p>
            <a:r>
              <a:rPr lang="es-MX" sz="2000" dirty="0" smtClean="0"/>
              <a:t>La </a:t>
            </a:r>
            <a:r>
              <a:rPr lang="es-MX" sz="2000" dirty="0"/>
              <a:t>fusión del </a:t>
            </a:r>
            <a:r>
              <a:rPr lang="es-MX" sz="2000" dirty="0" smtClean="0"/>
              <a:t>acetábulo /reemplazo </a:t>
            </a:r>
            <a:r>
              <a:rPr lang="es-MX" sz="2000" dirty="0"/>
              <a:t>del cartílago </a:t>
            </a:r>
            <a:r>
              <a:rPr lang="es-MX" sz="2000" dirty="0" err="1" smtClean="0"/>
              <a:t>trirradiado</a:t>
            </a:r>
            <a:r>
              <a:rPr lang="es-MX" sz="2000" dirty="0" smtClean="0"/>
              <a:t> - 20-25 </a:t>
            </a:r>
            <a:r>
              <a:rPr lang="es-MX" sz="2000" dirty="0"/>
              <a:t>años. </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503" y="479684"/>
            <a:ext cx="5329586" cy="6188822"/>
          </a:xfrm>
          <a:prstGeom prst="rect">
            <a:avLst/>
          </a:prstGeom>
        </p:spPr>
      </p:pic>
    </p:spTree>
    <p:extLst>
      <p:ext uri="{BB962C8B-B14F-4D97-AF65-F5344CB8AC3E}">
        <p14:creationId xmlns:p14="http://schemas.microsoft.com/office/powerpoint/2010/main" val="1101280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74521"/>
            <a:ext cx="10515600" cy="1325563"/>
          </a:xfrm>
        </p:spPr>
        <p:txBody>
          <a:bodyPr/>
          <a:lstStyle/>
          <a:p>
            <a:pPr algn="ctr"/>
            <a:r>
              <a:rPr lang="es-MX" dirty="0" smtClean="0"/>
              <a:t>Centros de osificación femoral</a:t>
            </a:r>
            <a:endParaRPr lang="es-MX" dirty="0"/>
          </a:p>
        </p:txBody>
      </p:sp>
      <p:sp>
        <p:nvSpPr>
          <p:cNvPr id="3" name="Marcador de contenido 2"/>
          <p:cNvSpPr>
            <a:spLocks noGrp="1"/>
          </p:cNvSpPr>
          <p:nvPr>
            <p:ph idx="1"/>
          </p:nvPr>
        </p:nvSpPr>
        <p:spPr>
          <a:xfrm>
            <a:off x="133662" y="1151042"/>
            <a:ext cx="4528279" cy="5279738"/>
          </a:xfrm>
        </p:spPr>
        <p:style>
          <a:lnRef idx="0">
            <a:schemeClr val="dk1"/>
          </a:lnRef>
          <a:fillRef idx="3">
            <a:schemeClr val="dk1"/>
          </a:fillRef>
          <a:effectRef idx="3">
            <a:schemeClr val="dk1"/>
          </a:effectRef>
          <a:fontRef idx="minor">
            <a:schemeClr val="lt1"/>
          </a:fontRef>
        </p:style>
        <p:txBody>
          <a:bodyPr>
            <a:normAutofit fontScale="92500"/>
          </a:bodyPr>
          <a:lstStyle/>
          <a:p>
            <a:r>
              <a:rPr lang="es-MX" dirty="0" smtClean="0"/>
              <a:t>1 primario </a:t>
            </a:r>
          </a:p>
          <a:p>
            <a:r>
              <a:rPr lang="es-MX" dirty="0" smtClean="0"/>
              <a:t>4 secundarios</a:t>
            </a:r>
          </a:p>
          <a:p>
            <a:r>
              <a:rPr lang="es-MX" dirty="0" smtClean="0"/>
              <a:t>Primario – Cuerpo del </a:t>
            </a:r>
            <a:r>
              <a:rPr lang="es-MX" dirty="0" err="1" smtClean="0"/>
              <a:t>femur</a:t>
            </a:r>
            <a:r>
              <a:rPr lang="es-MX" dirty="0" smtClean="0"/>
              <a:t> – 2 mes de vida</a:t>
            </a:r>
          </a:p>
          <a:p>
            <a:r>
              <a:rPr lang="es-MX" dirty="0" smtClean="0"/>
              <a:t>Cabeza femoral – 6m - 2a</a:t>
            </a:r>
          </a:p>
          <a:p>
            <a:r>
              <a:rPr lang="es-MX" dirty="0" smtClean="0"/>
              <a:t>TM 3 – 6 a</a:t>
            </a:r>
          </a:p>
          <a:p>
            <a:r>
              <a:rPr lang="es-MX" dirty="0" smtClean="0"/>
              <a:t>Tm 7 – 11 a</a:t>
            </a:r>
          </a:p>
          <a:p>
            <a:r>
              <a:rPr lang="es-MX" dirty="0" smtClean="0"/>
              <a:t>Centros </a:t>
            </a:r>
            <a:r>
              <a:rPr lang="es-MX" dirty="0" err="1" smtClean="0"/>
              <a:t>epifisiarios</a:t>
            </a:r>
            <a:r>
              <a:rPr lang="es-MX" dirty="0" smtClean="0"/>
              <a:t> superiores fusionan con la </a:t>
            </a:r>
            <a:r>
              <a:rPr lang="es-MX" dirty="0" err="1" smtClean="0"/>
              <a:t>diafisis</a:t>
            </a:r>
            <a:r>
              <a:rPr lang="es-MX" dirty="0" smtClean="0"/>
              <a:t> 16-18ª</a:t>
            </a:r>
          </a:p>
          <a:p>
            <a:r>
              <a:rPr lang="es-MX" dirty="0" smtClean="0"/>
              <a:t>Centros </a:t>
            </a:r>
            <a:r>
              <a:rPr lang="es-MX" dirty="0" err="1" smtClean="0"/>
              <a:t>epifisiarios</a:t>
            </a:r>
            <a:r>
              <a:rPr lang="es-MX" dirty="0" smtClean="0"/>
              <a:t> inferiores  se fusionan con la </a:t>
            </a:r>
            <a:r>
              <a:rPr lang="es-MX" dirty="0" err="1" smtClean="0"/>
              <a:t>diafisis</a:t>
            </a:r>
            <a:r>
              <a:rPr lang="es-MX" dirty="0" smtClean="0"/>
              <a:t> 18-24a</a:t>
            </a:r>
          </a:p>
          <a:p>
            <a:endParaRPr lang="es-MX" dirty="0"/>
          </a:p>
        </p:txBody>
      </p:sp>
      <p:pic>
        <p:nvPicPr>
          <p:cNvPr id="1026" name="Picture 2" descr="https://upload.wikimedia.org/wikipedia/commons/7/73/Gray25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9374" y="912998"/>
            <a:ext cx="3824426" cy="575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44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7720" y="-301488"/>
            <a:ext cx="10515600" cy="1325563"/>
          </a:xfrm>
        </p:spPr>
        <p:txBody>
          <a:bodyPr/>
          <a:lstStyle/>
          <a:p>
            <a:pPr algn="ctr"/>
            <a:r>
              <a:rPr lang="es-MX" dirty="0"/>
              <a:t>H. Coxal/Iliacos/</a:t>
            </a:r>
            <a:r>
              <a:rPr lang="es-MX" dirty="0" err="1"/>
              <a:t>Inominados</a:t>
            </a:r>
            <a:endParaRPr lang="es-MX" dirty="0"/>
          </a:p>
        </p:txBody>
      </p:sp>
      <p:sp>
        <p:nvSpPr>
          <p:cNvPr id="3" name="Marcador de contenido 2"/>
          <p:cNvSpPr>
            <a:spLocks noGrp="1"/>
          </p:cNvSpPr>
          <p:nvPr>
            <p:ph idx="1"/>
          </p:nvPr>
        </p:nvSpPr>
        <p:spPr>
          <a:xfrm>
            <a:off x="132262" y="851527"/>
            <a:ext cx="2969981" cy="5598751"/>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s-MX" dirty="0" smtClean="0"/>
              <a:t>Plano</a:t>
            </a:r>
          </a:p>
          <a:p>
            <a:r>
              <a:rPr lang="es-MX" dirty="0" smtClean="0"/>
              <a:t>Ancho</a:t>
            </a:r>
          </a:p>
          <a:p>
            <a:r>
              <a:rPr lang="es-MX" dirty="0" smtClean="0"/>
              <a:t>Aspas de molino</a:t>
            </a:r>
          </a:p>
          <a:p>
            <a:r>
              <a:rPr lang="es-MX" dirty="0" smtClean="0"/>
              <a:t>Compuesto:</a:t>
            </a:r>
          </a:p>
          <a:p>
            <a:r>
              <a:rPr lang="es-MX" dirty="0" smtClean="0"/>
              <a:t>Ilion – superior y lateral</a:t>
            </a:r>
          </a:p>
          <a:p>
            <a:r>
              <a:rPr lang="es-MX" dirty="0" smtClean="0"/>
              <a:t>Pubis – delante </a:t>
            </a:r>
          </a:p>
          <a:p>
            <a:r>
              <a:rPr lang="es-MX" dirty="0" smtClean="0"/>
              <a:t>Isquion – inferior y posterior</a:t>
            </a:r>
          </a:p>
          <a:p>
            <a:r>
              <a:rPr lang="es-MX" dirty="0" smtClean="0"/>
              <a:t>- 16 a. unidos por cartílago, 16-18 a = Un solo hueso</a:t>
            </a:r>
          </a:p>
        </p:txBody>
      </p:sp>
      <p:pic>
        <p:nvPicPr>
          <p:cNvPr id="4" name="Imagen 4" descr="Captura de pantalla 2012-07-07 a la(s) 12.08.43.png"/>
          <p:cNvPicPr>
            <a:picLocks noChangeAspect="1"/>
          </p:cNvPicPr>
          <p:nvPr/>
        </p:nvPicPr>
        <p:blipFill>
          <a:blip r:embed="rId2">
            <a:extLst>
              <a:ext uri="{28A0092B-C50C-407E-A947-70E740481C1C}">
                <a14:useLocalDpi xmlns:a14="http://schemas.microsoft.com/office/drawing/2010/main" val="0"/>
              </a:ext>
            </a:extLst>
          </a:blip>
          <a:srcRect l="52866" t="30466" r="30856" b="29581"/>
          <a:stretch>
            <a:fillRect/>
          </a:stretch>
        </p:blipFill>
        <p:spPr bwMode="auto">
          <a:xfrm>
            <a:off x="5356518" y="760603"/>
            <a:ext cx="4122762" cy="568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03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5138" y="0"/>
            <a:ext cx="10515600" cy="1325563"/>
          </a:xfrm>
        </p:spPr>
        <p:txBody>
          <a:bodyPr/>
          <a:lstStyle/>
          <a:p>
            <a:pPr algn="ctr"/>
            <a:r>
              <a:rPr lang="es-MX" dirty="0" smtClean="0"/>
              <a:t>Sistema  trabecular </a:t>
            </a:r>
            <a:r>
              <a:rPr lang="es-MX" dirty="0" err="1" smtClean="0"/>
              <a:t>femur</a:t>
            </a:r>
            <a:endParaRPr lang="es-MX" dirty="0"/>
          </a:p>
        </p:txBody>
      </p:sp>
      <p:sp>
        <p:nvSpPr>
          <p:cNvPr id="3" name="Marcador de contenido 2"/>
          <p:cNvSpPr>
            <a:spLocks noGrp="1"/>
          </p:cNvSpPr>
          <p:nvPr>
            <p:ph idx="1"/>
          </p:nvPr>
        </p:nvSpPr>
        <p:spPr>
          <a:xfrm>
            <a:off x="149902" y="1708879"/>
            <a:ext cx="6558713" cy="4607131"/>
          </a:xfrm>
        </p:spPr>
        <p:style>
          <a:lnRef idx="0">
            <a:schemeClr val="accent1"/>
          </a:lnRef>
          <a:fillRef idx="3">
            <a:schemeClr val="accent1"/>
          </a:fillRef>
          <a:effectRef idx="3">
            <a:schemeClr val="accent1"/>
          </a:effectRef>
          <a:fontRef idx="minor">
            <a:schemeClr val="lt1"/>
          </a:fontRef>
        </p:style>
        <p:txBody>
          <a:bodyPr>
            <a:normAutofit/>
          </a:bodyPr>
          <a:lstStyle/>
          <a:p>
            <a:r>
              <a:rPr lang="es-MX" dirty="0"/>
              <a:t>T</a:t>
            </a:r>
            <a:r>
              <a:rPr lang="es-MX" dirty="0" smtClean="0"/>
              <a:t>rabeculaciones </a:t>
            </a:r>
            <a:r>
              <a:rPr lang="es-MX" dirty="0"/>
              <a:t>surgen sobre las líneas de fuerza a las que el hueso está expuesto. </a:t>
            </a:r>
            <a:endParaRPr lang="es-MX" dirty="0" smtClean="0"/>
          </a:p>
          <a:p>
            <a:endParaRPr lang="es-MX" dirty="0" smtClean="0"/>
          </a:p>
          <a:p>
            <a:r>
              <a:rPr lang="es-MX" dirty="0"/>
              <a:t>2 sistemas </a:t>
            </a:r>
            <a:r>
              <a:rPr lang="es-MX" dirty="0" smtClean="0"/>
              <a:t>en </a:t>
            </a:r>
            <a:r>
              <a:rPr lang="es-MX" dirty="0"/>
              <a:t>forma de </a:t>
            </a:r>
            <a:r>
              <a:rPr lang="es-MX" dirty="0" smtClean="0"/>
              <a:t>arcos</a:t>
            </a:r>
          </a:p>
          <a:p>
            <a:r>
              <a:rPr lang="es-MX" dirty="0" smtClean="0"/>
              <a:t>Discurre </a:t>
            </a:r>
            <a:r>
              <a:rPr lang="es-MX" dirty="0"/>
              <a:t>desde la cortical medial o interna hacia el eje longitudinal del </a:t>
            </a:r>
            <a:r>
              <a:rPr lang="es-MX" dirty="0" smtClean="0"/>
              <a:t>fémur</a:t>
            </a:r>
          </a:p>
          <a:p>
            <a:r>
              <a:rPr lang="es-MX" dirty="0" smtClean="0"/>
              <a:t>Origen cortical </a:t>
            </a:r>
            <a:r>
              <a:rPr lang="es-MX" dirty="0"/>
              <a:t>lateral o externa.</a:t>
            </a:r>
          </a:p>
          <a:p>
            <a:r>
              <a:rPr lang="es-MX" dirty="0" smtClean="0"/>
              <a:t>Cuando </a:t>
            </a:r>
            <a:r>
              <a:rPr lang="es-MX" dirty="0"/>
              <a:t>hay osteoporosis, estos grupos son progresivamente menos visibles.</a:t>
            </a:r>
          </a:p>
        </p:txBody>
      </p:sp>
      <p:pic>
        <p:nvPicPr>
          <p:cNvPr id="5" name="Imagen 4"/>
          <p:cNvPicPr>
            <a:picLocks noChangeAspect="1"/>
          </p:cNvPicPr>
          <p:nvPr/>
        </p:nvPicPr>
        <p:blipFill rotWithShape="1">
          <a:blip r:embed="rId3"/>
          <a:srcRect l="30895" t="13901" r="30572" b="8728"/>
          <a:stretch/>
        </p:blipFill>
        <p:spPr>
          <a:xfrm>
            <a:off x="7173310" y="918178"/>
            <a:ext cx="4874892" cy="5503415"/>
          </a:xfrm>
          <a:prstGeom prst="rect">
            <a:avLst/>
          </a:prstGeom>
        </p:spPr>
      </p:pic>
      <p:sp>
        <p:nvSpPr>
          <p:cNvPr id="8" name="Marcador de contenido 2"/>
          <p:cNvSpPr txBox="1">
            <a:spLocks/>
          </p:cNvSpPr>
          <p:nvPr/>
        </p:nvSpPr>
        <p:spPr>
          <a:xfrm>
            <a:off x="149902" y="1708879"/>
            <a:ext cx="6558713" cy="4607131"/>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s-MX" dirty="0" smtClean="0">
                <a:latin typeface="Verdana" panose="020B0604030504040204" pitchFamily="34" charset="0"/>
              </a:rPr>
              <a:t>GTM (grupo del trocánter mayor)</a:t>
            </a:r>
          </a:p>
          <a:p>
            <a:r>
              <a:rPr lang="es-MX" dirty="0" smtClean="0">
                <a:latin typeface="Verdana" panose="020B0604030504040204" pitchFamily="34" charset="0"/>
              </a:rPr>
              <a:t>GPT (grupo principal de tensión)</a:t>
            </a:r>
          </a:p>
          <a:p>
            <a:r>
              <a:rPr lang="es-MX" dirty="0" smtClean="0">
                <a:latin typeface="Verdana" panose="020B0604030504040204" pitchFamily="34" charset="0"/>
              </a:rPr>
              <a:t>GPC (grupo principal de compresión),</a:t>
            </a:r>
            <a:r>
              <a:rPr lang="es-MX" dirty="0" smtClean="0"/>
              <a:t/>
            </a:r>
            <a:br>
              <a:rPr lang="es-MX" dirty="0" smtClean="0"/>
            </a:br>
            <a:r>
              <a:rPr lang="es-MX" dirty="0" smtClean="0">
                <a:latin typeface="Verdana" panose="020B0604030504040204" pitchFamily="34" charset="0"/>
              </a:rPr>
              <a:t>GST (grupo secundario de tensión)</a:t>
            </a:r>
          </a:p>
          <a:p>
            <a:r>
              <a:rPr lang="es-MX" dirty="0" smtClean="0">
                <a:latin typeface="Verdana" panose="020B0604030504040204" pitchFamily="34" charset="0"/>
              </a:rPr>
              <a:t>GSC (grupo secundario de compresión)</a:t>
            </a:r>
          </a:p>
          <a:p>
            <a:r>
              <a:rPr lang="es-MX" dirty="0" smtClean="0">
                <a:latin typeface="Verdana" panose="020B0604030504040204" pitchFamily="34" charset="0"/>
              </a:rPr>
              <a:t>limitando el núcleo de la cabeza femoral.</a:t>
            </a:r>
            <a:endParaRPr lang="es-MX" dirty="0" smtClean="0"/>
          </a:p>
          <a:p>
            <a:endParaRPr lang="es-MX" dirty="0"/>
          </a:p>
        </p:txBody>
      </p:sp>
    </p:spTree>
    <p:extLst>
      <p:ext uri="{BB962C8B-B14F-4D97-AF65-F5344CB8AC3E}">
        <p14:creationId xmlns:p14="http://schemas.microsoft.com/office/powerpoint/2010/main" val="3285924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1325563"/>
          </a:xfrm>
        </p:spPr>
        <p:txBody>
          <a:bodyPr/>
          <a:lstStyle/>
          <a:p>
            <a:pPr algn="ctr"/>
            <a:r>
              <a:rPr lang="es-MX" dirty="0" smtClean="0"/>
              <a:t>Anatomía Radiológica</a:t>
            </a:r>
            <a:endParaRPr lang="es-MX" dirty="0"/>
          </a:p>
        </p:txBody>
      </p:sp>
      <p:sp>
        <p:nvSpPr>
          <p:cNvPr id="3" name="Marcador de contenido 2"/>
          <p:cNvSpPr>
            <a:spLocks noGrp="1"/>
          </p:cNvSpPr>
          <p:nvPr>
            <p:ph idx="1"/>
          </p:nvPr>
        </p:nvSpPr>
        <p:spPr>
          <a:xfrm>
            <a:off x="-119921" y="1325563"/>
            <a:ext cx="11473721" cy="4851400"/>
          </a:xfrm>
        </p:spPr>
        <p:txBody>
          <a:bodyPr/>
          <a:lstStyle/>
          <a:p>
            <a:endParaRPr lang="es-MX" dirty="0"/>
          </a:p>
        </p:txBody>
      </p:sp>
      <p:graphicFrame>
        <p:nvGraphicFramePr>
          <p:cNvPr id="4" name="Marcador de contenido 4">
            <a:extLst>
              <a:ext uri="{FF2B5EF4-FFF2-40B4-BE49-F238E27FC236}">
                <a16:creationId xmlns="" xmlns:a16="http://schemas.microsoft.com/office/drawing/2014/main" id="{9BCA97B3-9700-4503-82C3-F6DBDD90ADA3}"/>
              </a:ext>
            </a:extLst>
          </p:cNvPr>
          <p:cNvGraphicFramePr>
            <a:graphicFrameLocks/>
          </p:cNvGraphicFramePr>
          <p:nvPr>
            <p:extLst>
              <p:ext uri="{D42A27DB-BD31-4B8C-83A1-F6EECF244321}">
                <p14:modId xmlns:p14="http://schemas.microsoft.com/office/powerpoint/2010/main" val="3290855001"/>
              </p:ext>
            </p:extLst>
          </p:nvPr>
        </p:nvGraphicFramePr>
        <p:xfrm>
          <a:off x="2511451" y="1461541"/>
          <a:ext cx="7052274" cy="5396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2302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2525170557"/>
              </p:ext>
            </p:extLst>
          </p:nvPr>
        </p:nvGraphicFramePr>
        <p:xfrm>
          <a:off x="0" y="0"/>
          <a:ext cx="5861154" cy="6565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3083" y="374753"/>
            <a:ext cx="6789210" cy="56063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n 8"/>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5000" contrast="9000"/>
                    </a14:imgEffect>
                  </a14:imgLayer>
                </a14:imgProps>
              </a:ext>
            </a:extLst>
          </a:blip>
          <a:srcRect l="3258" t="4147" r="4035" b="4299"/>
          <a:stretch/>
        </p:blipFill>
        <p:spPr>
          <a:xfrm>
            <a:off x="5925293" y="374753"/>
            <a:ext cx="6124790" cy="5778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85795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pic>
        <p:nvPicPr>
          <p:cNvPr id="4" name="Marcador de contenido 3"/>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03003" y="131112"/>
            <a:ext cx="6465194" cy="6465194"/>
          </a:xfrm>
        </p:spPr>
      </p:pic>
      <p:cxnSp>
        <p:nvCxnSpPr>
          <p:cNvPr id="6" name="Conector recto 5"/>
          <p:cNvCxnSpPr>
            <a:stCxn id="4" idx="1"/>
            <a:endCxn id="4" idx="3"/>
          </p:cNvCxnSpPr>
          <p:nvPr/>
        </p:nvCxnSpPr>
        <p:spPr>
          <a:xfrm>
            <a:off x="2503003" y="3363709"/>
            <a:ext cx="646519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0" name="Conector recto 9"/>
          <p:cNvCxnSpPr/>
          <p:nvPr/>
        </p:nvCxnSpPr>
        <p:spPr>
          <a:xfrm flipV="1">
            <a:off x="3580327" y="609601"/>
            <a:ext cx="25758" cy="5752562"/>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Conector recto 14"/>
          <p:cNvCxnSpPr/>
          <p:nvPr/>
        </p:nvCxnSpPr>
        <p:spPr>
          <a:xfrm flipV="1">
            <a:off x="8304727" y="577381"/>
            <a:ext cx="25758" cy="5752562"/>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Conector recto 16"/>
          <p:cNvCxnSpPr/>
          <p:nvPr/>
        </p:nvCxnSpPr>
        <p:spPr>
          <a:xfrm flipH="1" flipV="1">
            <a:off x="2727102" y="2771692"/>
            <a:ext cx="1706450" cy="634263"/>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Conector recto 17"/>
          <p:cNvCxnSpPr/>
          <p:nvPr/>
        </p:nvCxnSpPr>
        <p:spPr>
          <a:xfrm flipH="1">
            <a:off x="7495175" y="2550698"/>
            <a:ext cx="1737980" cy="845277"/>
          </a:xfrm>
          <a:prstGeom prst="line">
            <a:avLst/>
          </a:prstGeom>
        </p:spPr>
        <p:style>
          <a:lnRef idx="3">
            <a:schemeClr val="accent6"/>
          </a:lnRef>
          <a:fillRef idx="0">
            <a:schemeClr val="accent6"/>
          </a:fillRef>
          <a:effectRef idx="2">
            <a:schemeClr val="accent6"/>
          </a:effectRef>
          <a:fontRef idx="minor">
            <a:schemeClr val="tx1"/>
          </a:fontRef>
        </p:style>
      </p:cxnSp>
      <p:sp>
        <p:nvSpPr>
          <p:cNvPr id="22" name="Arco 21"/>
          <p:cNvSpPr/>
          <p:nvPr/>
        </p:nvSpPr>
        <p:spPr>
          <a:xfrm>
            <a:off x="6415570" y="4179401"/>
            <a:ext cx="1519707" cy="897205"/>
          </a:xfrm>
          <a:prstGeom prst="arc">
            <a:avLst>
              <a:gd name="adj1" fmla="val 9480537"/>
              <a:gd name="adj2" fmla="val 1667985"/>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s-MX"/>
          </a:p>
        </p:txBody>
      </p:sp>
      <p:sp>
        <p:nvSpPr>
          <p:cNvPr id="23" name="Arco 22"/>
          <p:cNvSpPr/>
          <p:nvPr/>
        </p:nvSpPr>
        <p:spPr>
          <a:xfrm>
            <a:off x="3992962" y="4201172"/>
            <a:ext cx="1409679" cy="952489"/>
          </a:xfrm>
          <a:prstGeom prst="arc">
            <a:avLst>
              <a:gd name="adj1" fmla="val 8911207"/>
              <a:gd name="adj2" fmla="val 1071373"/>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s-MX"/>
          </a:p>
        </p:txBody>
      </p:sp>
      <p:sp>
        <p:nvSpPr>
          <p:cNvPr id="3" name="CuadroTexto 2"/>
          <p:cNvSpPr txBox="1"/>
          <p:nvPr/>
        </p:nvSpPr>
        <p:spPr>
          <a:xfrm>
            <a:off x="9772650" y="2819400"/>
            <a:ext cx="1828800" cy="1754326"/>
          </a:xfrm>
          <a:prstGeom prst="rect">
            <a:avLst/>
          </a:prstGeom>
          <a:noFill/>
        </p:spPr>
        <p:txBody>
          <a:bodyPr wrap="square" rtlCol="0">
            <a:spAutoFit/>
          </a:bodyPr>
          <a:lstStyle/>
          <a:p>
            <a:r>
              <a:rPr lang="es-MX" dirty="0" smtClean="0"/>
              <a:t>Nacer </a:t>
            </a:r>
            <a:r>
              <a:rPr lang="es-MX" dirty="0" smtClean="0">
                <a:latin typeface="Times New Roman" panose="02020603050405020304" pitchFamily="18" charset="0"/>
                <a:cs typeface="Times New Roman" panose="02020603050405020304" pitchFamily="18" charset="0"/>
              </a:rPr>
              <a:t>&lt; 30 °</a:t>
            </a:r>
          </a:p>
          <a:p>
            <a:r>
              <a:rPr lang="es-MX" dirty="0">
                <a:latin typeface="Times New Roman" panose="02020603050405020304" pitchFamily="18" charset="0"/>
                <a:cs typeface="Times New Roman" panose="02020603050405020304" pitchFamily="18" charset="0"/>
              </a:rPr>
              <a:t> </a:t>
            </a:r>
            <a:r>
              <a:rPr lang="es-MX" dirty="0" smtClean="0">
                <a:latin typeface="Times New Roman" panose="02020603050405020304" pitchFamily="18" charset="0"/>
                <a:cs typeface="Times New Roman" panose="02020603050405020304" pitchFamily="18" charset="0"/>
              </a:rPr>
              <a:t>&lt; 1</a:t>
            </a:r>
            <a:r>
              <a:rPr lang="es-MX" dirty="0">
                <a:latin typeface="Times New Roman" panose="02020603050405020304" pitchFamily="18" charset="0"/>
                <a:cs typeface="Times New Roman" panose="02020603050405020304" pitchFamily="18" charset="0"/>
              </a:rPr>
              <a:t> </a:t>
            </a:r>
            <a:r>
              <a:rPr lang="es-MX" dirty="0" smtClean="0">
                <a:latin typeface="Times New Roman" panose="02020603050405020304" pitchFamily="18" charset="0"/>
                <a:cs typeface="Times New Roman" panose="02020603050405020304" pitchFamily="18" charset="0"/>
              </a:rPr>
              <a:t>°  por mes</a:t>
            </a:r>
          </a:p>
          <a:p>
            <a:r>
              <a:rPr lang="es-MX" dirty="0">
                <a:latin typeface="Times New Roman" panose="02020603050405020304" pitchFamily="18" charset="0"/>
                <a:cs typeface="Times New Roman" panose="02020603050405020304" pitchFamily="18" charset="0"/>
              </a:rPr>
              <a:t>&lt; </a:t>
            </a:r>
            <a:r>
              <a:rPr lang="es-MX" dirty="0" smtClean="0">
                <a:latin typeface="Times New Roman" panose="02020603050405020304" pitchFamily="18" charset="0"/>
                <a:cs typeface="Times New Roman" panose="02020603050405020304" pitchFamily="18" charset="0"/>
              </a:rPr>
              <a:t> .5° 6 meses</a:t>
            </a:r>
          </a:p>
          <a:p>
            <a:r>
              <a:rPr lang="es-MX" dirty="0" smtClean="0">
                <a:latin typeface="Times New Roman" panose="02020603050405020304" pitchFamily="18" charset="0"/>
                <a:cs typeface="Times New Roman" panose="02020603050405020304" pitchFamily="18" charset="0"/>
              </a:rPr>
              <a:t>&gt;2 a </a:t>
            </a:r>
            <a:r>
              <a:rPr lang="es-MX" dirty="0">
                <a:latin typeface="Times New Roman" panose="02020603050405020304" pitchFamily="18" charset="0"/>
                <a:cs typeface="Times New Roman" panose="02020603050405020304" pitchFamily="18" charset="0"/>
              </a:rPr>
              <a:t>&lt; </a:t>
            </a:r>
            <a:r>
              <a:rPr lang="es-MX" dirty="0" smtClean="0">
                <a:latin typeface="Times New Roman" panose="02020603050405020304" pitchFamily="18" charset="0"/>
                <a:cs typeface="Times New Roman" panose="02020603050405020304" pitchFamily="18" charset="0"/>
              </a:rPr>
              <a:t>20 °</a:t>
            </a:r>
          </a:p>
          <a:p>
            <a:endParaRPr lang="es-MX" dirty="0">
              <a:latin typeface="Times New Roman" panose="02020603050405020304" pitchFamily="18" charset="0"/>
              <a:cs typeface="Times New Roman" panose="02020603050405020304" pitchFamily="18" charset="0"/>
            </a:endParaRPr>
          </a:p>
          <a:p>
            <a:endParaRPr lang="es-MX" dirty="0"/>
          </a:p>
        </p:txBody>
      </p:sp>
      <p:sp>
        <p:nvSpPr>
          <p:cNvPr id="5" name="CuadroTexto 4"/>
          <p:cNvSpPr txBox="1"/>
          <p:nvPr/>
        </p:nvSpPr>
        <p:spPr>
          <a:xfrm>
            <a:off x="2209953" y="3211309"/>
            <a:ext cx="464024" cy="369332"/>
          </a:xfrm>
          <a:prstGeom prst="rect">
            <a:avLst/>
          </a:prstGeom>
          <a:noFill/>
        </p:spPr>
        <p:txBody>
          <a:bodyPr wrap="square" rtlCol="0">
            <a:spAutoFit/>
          </a:bodyPr>
          <a:lstStyle/>
          <a:p>
            <a:r>
              <a:rPr lang="es-MX" dirty="0" smtClean="0"/>
              <a:t>H</a:t>
            </a:r>
            <a:endParaRPr lang="es-MX" dirty="0"/>
          </a:p>
        </p:txBody>
      </p:sp>
      <p:sp>
        <p:nvSpPr>
          <p:cNvPr id="13" name="CuadroTexto 12"/>
          <p:cNvSpPr txBox="1"/>
          <p:nvPr/>
        </p:nvSpPr>
        <p:spPr>
          <a:xfrm>
            <a:off x="3524720" y="182428"/>
            <a:ext cx="464024" cy="369332"/>
          </a:xfrm>
          <a:prstGeom prst="rect">
            <a:avLst/>
          </a:prstGeom>
          <a:noFill/>
        </p:spPr>
        <p:txBody>
          <a:bodyPr wrap="square" rtlCol="0">
            <a:spAutoFit/>
          </a:bodyPr>
          <a:lstStyle/>
          <a:p>
            <a:r>
              <a:rPr lang="es-MX" dirty="0"/>
              <a:t>P</a:t>
            </a:r>
          </a:p>
        </p:txBody>
      </p:sp>
      <p:sp>
        <p:nvSpPr>
          <p:cNvPr id="14" name="CuadroTexto 13"/>
          <p:cNvSpPr txBox="1"/>
          <p:nvPr/>
        </p:nvSpPr>
        <p:spPr>
          <a:xfrm>
            <a:off x="4183625" y="5156898"/>
            <a:ext cx="464024" cy="369332"/>
          </a:xfrm>
          <a:prstGeom prst="rect">
            <a:avLst/>
          </a:prstGeom>
          <a:noFill/>
        </p:spPr>
        <p:txBody>
          <a:bodyPr wrap="square" rtlCol="0">
            <a:spAutoFit/>
          </a:bodyPr>
          <a:lstStyle/>
          <a:p>
            <a:r>
              <a:rPr lang="es-MX" dirty="0" smtClean="0"/>
              <a:t>S</a:t>
            </a:r>
            <a:endParaRPr lang="es-MX" dirty="0"/>
          </a:p>
        </p:txBody>
      </p:sp>
      <p:sp>
        <p:nvSpPr>
          <p:cNvPr id="16" name="CuadroTexto 15"/>
          <p:cNvSpPr txBox="1"/>
          <p:nvPr/>
        </p:nvSpPr>
        <p:spPr>
          <a:xfrm>
            <a:off x="9261247" y="2117885"/>
            <a:ext cx="464024" cy="369332"/>
          </a:xfrm>
          <a:prstGeom prst="rect">
            <a:avLst/>
          </a:prstGeom>
          <a:noFill/>
        </p:spPr>
        <p:txBody>
          <a:bodyPr wrap="square" rtlCol="0">
            <a:spAutoFit/>
          </a:bodyPr>
          <a:lstStyle/>
          <a:p>
            <a:r>
              <a:rPr lang="es-MX" dirty="0"/>
              <a:t>k</a:t>
            </a:r>
          </a:p>
        </p:txBody>
      </p:sp>
      <p:sp>
        <p:nvSpPr>
          <p:cNvPr id="8" name="Arco 7"/>
          <p:cNvSpPr/>
          <p:nvPr/>
        </p:nvSpPr>
        <p:spPr>
          <a:xfrm rot="13983378">
            <a:off x="8314837" y="1975364"/>
            <a:ext cx="1754917" cy="232251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9" name="CuadroTexto 18"/>
          <p:cNvSpPr txBox="1"/>
          <p:nvPr/>
        </p:nvSpPr>
        <p:spPr>
          <a:xfrm>
            <a:off x="2140647" y="2064471"/>
            <a:ext cx="464024" cy="369332"/>
          </a:xfrm>
          <a:prstGeom prst="rect">
            <a:avLst/>
          </a:prstGeom>
          <a:noFill/>
        </p:spPr>
        <p:txBody>
          <a:bodyPr wrap="square" rtlCol="0">
            <a:spAutoFit/>
          </a:bodyPr>
          <a:lstStyle/>
          <a:p>
            <a:r>
              <a:rPr lang="es-MX" dirty="0"/>
              <a:t>C</a:t>
            </a:r>
          </a:p>
        </p:txBody>
      </p:sp>
      <p:sp>
        <p:nvSpPr>
          <p:cNvPr id="20" name="Arco 19"/>
          <p:cNvSpPr/>
          <p:nvPr/>
        </p:nvSpPr>
        <p:spPr>
          <a:xfrm rot="1791971">
            <a:off x="1559249" y="2397095"/>
            <a:ext cx="1754917" cy="232251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Tree>
    <p:extLst>
      <p:ext uri="{BB962C8B-B14F-4D97-AF65-F5344CB8AC3E}">
        <p14:creationId xmlns:p14="http://schemas.microsoft.com/office/powerpoint/2010/main" val="2607294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 grpId="0"/>
      <p:bldP spid="8"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87179" y="3387616"/>
            <a:ext cx="4510007" cy="2141802"/>
          </a:xfrm>
        </p:spPr>
        <p:txBody>
          <a:bodyPr/>
          <a:lstStyle/>
          <a:p>
            <a:pPr algn="just"/>
            <a:r>
              <a:rPr lang="es-MX" b="1" dirty="0">
                <a:solidFill>
                  <a:srgbClr val="CC99FF"/>
                </a:solidFill>
              </a:rPr>
              <a:t>Signo de la "hélice" </a:t>
            </a:r>
          </a:p>
          <a:p>
            <a:pPr algn="just"/>
            <a:r>
              <a:rPr lang="es-MX" dirty="0"/>
              <a:t>En caso de una retroversión</a:t>
            </a:r>
          </a:p>
        </p:txBody>
      </p:sp>
      <p:pic>
        <p:nvPicPr>
          <p:cNvPr id="7" name="Imagen 6"/>
          <p:cNvPicPr>
            <a:picLocks noChangeAspect="1"/>
          </p:cNvPicPr>
          <p:nvPr/>
        </p:nvPicPr>
        <p:blipFill>
          <a:blip r:embed="rId3">
            <a:lum bright="-5000" contrast="9000"/>
          </a:blip>
          <a:stretch>
            <a:fillRect/>
          </a:stretch>
        </p:blipFill>
        <p:spPr>
          <a:xfrm>
            <a:off x="4674586" y="237651"/>
            <a:ext cx="3533945" cy="3505120"/>
          </a:xfrm>
          <a:prstGeom prst="rect">
            <a:avLst/>
          </a:prstGeom>
          <a:ln>
            <a:noFill/>
          </a:ln>
          <a:effectLst>
            <a:softEdge rad="112500"/>
          </a:effectLst>
        </p:spPr>
      </p:pic>
      <p:pic>
        <p:nvPicPr>
          <p:cNvPr id="8" name="Imagen 7"/>
          <p:cNvPicPr>
            <a:picLocks noChangeAspect="1"/>
          </p:cNvPicPr>
          <p:nvPr/>
        </p:nvPicPr>
        <p:blipFill rotWithShape="1">
          <a:blip r:embed="rId4"/>
          <a:srcRect l="2708" t="51086" r="4150" b="6159"/>
          <a:stretch/>
        </p:blipFill>
        <p:spPr>
          <a:xfrm>
            <a:off x="116000" y="4837544"/>
            <a:ext cx="4439524" cy="1383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CuadroTexto 8"/>
          <p:cNvSpPr txBox="1"/>
          <p:nvPr/>
        </p:nvSpPr>
        <p:spPr>
          <a:xfrm>
            <a:off x="87181" y="1769004"/>
            <a:ext cx="4587405" cy="1200329"/>
          </a:xfrm>
          <a:prstGeom prst="rect">
            <a:avLst/>
          </a:prstGeom>
          <a:noFill/>
          <a:ln>
            <a:solidFill>
              <a:srgbClr val="D862B1"/>
            </a:solidFill>
            <a:prstDash val="dash"/>
          </a:ln>
        </p:spPr>
        <p:txBody>
          <a:bodyPr wrap="square" rtlCol="0">
            <a:spAutoFit/>
          </a:bodyPr>
          <a:lstStyle/>
          <a:p>
            <a:pPr algn="just"/>
            <a:r>
              <a:rPr lang="es-MX" dirty="0"/>
              <a:t>Desde el centro de la cabeza femoral se traza una perpendicular a los bordes </a:t>
            </a:r>
            <a:r>
              <a:rPr lang="es-MX" dirty="0" err="1"/>
              <a:t>acetabulares</a:t>
            </a:r>
            <a:r>
              <a:rPr lang="es-MX" dirty="0"/>
              <a:t>  y se mide distancia entre el borde anterior y posterior</a:t>
            </a:r>
          </a:p>
        </p:txBody>
      </p:sp>
      <p:sp>
        <p:nvSpPr>
          <p:cNvPr id="5" name="CuadroTexto 4"/>
          <p:cNvSpPr txBox="1"/>
          <p:nvPr/>
        </p:nvSpPr>
        <p:spPr>
          <a:xfrm>
            <a:off x="734101" y="50425"/>
            <a:ext cx="3216165" cy="1200329"/>
          </a:xfrm>
          <a:prstGeom prst="rect">
            <a:avLst/>
          </a:prstGeom>
          <a:noFill/>
        </p:spPr>
        <p:txBody>
          <a:bodyPr wrap="square" rtlCol="0">
            <a:spAutoFit/>
          </a:bodyPr>
          <a:lstStyle/>
          <a:p>
            <a:pPr algn="ctr"/>
            <a:r>
              <a:rPr lang="es-MX" b="1" dirty="0" err="1" smtClean="0"/>
              <a:t>Anteversion</a:t>
            </a:r>
            <a:r>
              <a:rPr lang="es-MX" b="1" dirty="0" smtClean="0"/>
              <a:t> del </a:t>
            </a:r>
            <a:r>
              <a:rPr lang="es-MX" b="1" dirty="0" err="1" smtClean="0"/>
              <a:t>acetabulo</a:t>
            </a:r>
            <a:endParaRPr lang="es-MX" b="1" dirty="0" smtClean="0"/>
          </a:p>
          <a:p>
            <a:pPr algn="ctr"/>
            <a:endParaRPr lang="es-MX" b="1" smtClean="0"/>
          </a:p>
          <a:p>
            <a:pPr algn="ctr"/>
            <a:r>
              <a:rPr lang="es-MX" b="1" smtClean="0"/>
              <a:t>Distancia </a:t>
            </a:r>
            <a:r>
              <a:rPr lang="es-MX" b="1" dirty="0" smtClean="0"/>
              <a:t>del borde acetabular anterior y posterior.</a:t>
            </a:r>
            <a:endParaRPr lang="es-MX" b="1" dirty="0"/>
          </a:p>
        </p:txBody>
      </p:sp>
      <p:pic>
        <p:nvPicPr>
          <p:cNvPr id="10244" name="Picture 4" descr="https://attachment.outlook.office.net/owa/OLIVER_2526@hotmail.com/service.svc/s/GetAttachmentThumbnail?id=AQMkADAwATZiZmYAZC04NzU2LTNjMTgtMDACLTAwCgBGAAADOgixoSyVOkGIv%2Bu%2Bx9O3MwcAj6IhC8pBrUCBMLi1k07eAQAAAgEMAAAAj6IhC8pBrUCBMLi1k07eAQABlC4x5wAAAAESABAADZyH8rWAlUyelFD%2B3BXLZg%3D%3D&amp;thumbnailType=2&amp;owa=outlook.live.com&amp;scriptVer=20180126.08.02&amp;isc=1&amp;X-OWA-CANARY=6HbxjNvKC0G9cxDOQmuqhrBciYgRddUYVa36TgIwDzzmlaSfilrGNToqEY5xylOoNTxa1x1DUIg.&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NDQyMzY1LTIyNzA1NzU2NDBcIixcInB1aWRcIjpcIjE4OTk5NDU0Nzg0NzA2ODBcIixcIm9pZFwiOlwiMDAwNmJmZmQtODc1Ni0zYzE4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ODc2NzcyMywibmJmIjoxNTE4NzY3MTIzfQ.tODXCgyZQmWl6XlOJu9x82QlQpMgcZFwcPOIwAxxU_QM-LGGPqjBzBhtWR74WVJScaW6uvhsCEUJ9B0VRbzPfePFY8Fj8W1FubtHIRH-A28nDbkJ08lm71fQO1Tssw-1OzRuOzPSKy9Vmh7n-6Uk-A5vp0tKpdMKG-VqfR1abmREv4ZrvEIcQCTFMdQZ4a5LvqlUNWfSwoT_O8oXayB0HW5aixFb5lhZ4ckp5eWGMM2tl63UgNfToMN_gQpeKVxGzS0152QUh3S1qKCy-lEnTWE2zWY1AZ9_Eg-w7_5nM3KjOWoYq7Lu-e7Dr5MvNivOMCAQSmRVSkN4jZpJWF6Fjg&amp;animation=true"/>
          <p:cNvPicPr>
            <a:picLocks noChangeAspect="1" noChangeArrowheads="1"/>
          </p:cNvPicPr>
          <p:nvPr/>
        </p:nvPicPr>
        <p:blipFill rotWithShape="1">
          <a:blip r:embed="rId5">
            <a:extLst>
              <a:ext uri="{28A0092B-C50C-407E-A947-70E740481C1C}">
                <a14:useLocalDpi xmlns:a14="http://schemas.microsoft.com/office/drawing/2010/main" val="0"/>
              </a:ext>
            </a:extLst>
          </a:blip>
          <a:srcRect l="52550" t="50539" r="10513" b="22462"/>
          <a:stretch/>
        </p:blipFill>
        <p:spPr bwMode="auto">
          <a:xfrm>
            <a:off x="8208531" y="107749"/>
            <a:ext cx="3863103" cy="376492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6">
            <a:lum bright="-6000" contrast="8000"/>
          </a:blip>
          <a:stretch>
            <a:fillRect/>
          </a:stretch>
        </p:blipFill>
        <p:spPr>
          <a:xfrm>
            <a:off x="4405297" y="2790221"/>
            <a:ext cx="3779697" cy="3812155"/>
          </a:xfrm>
          <a:prstGeom prst="rect">
            <a:avLst/>
          </a:prstGeom>
          <a:ln>
            <a:noFill/>
          </a:ln>
          <a:effectLst>
            <a:softEdge rad="112500"/>
          </a:effectLst>
        </p:spPr>
      </p:pic>
      <p:pic>
        <p:nvPicPr>
          <p:cNvPr id="3" name="Imagen 2"/>
          <p:cNvPicPr>
            <a:picLocks noChangeAspect="1"/>
          </p:cNvPicPr>
          <p:nvPr/>
        </p:nvPicPr>
        <p:blipFill>
          <a:blip r:embed="rId7">
            <a:lum bright="-13000" contrast="9000"/>
          </a:blip>
          <a:stretch>
            <a:fillRect/>
          </a:stretch>
        </p:blipFill>
        <p:spPr>
          <a:xfrm>
            <a:off x="8232067" y="2487841"/>
            <a:ext cx="3816030" cy="4157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50239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252689" y="723222"/>
            <a:ext cx="5181600" cy="5581493"/>
          </a:xfrm>
        </p:spPr>
        <p:style>
          <a:lnRef idx="0">
            <a:schemeClr val="accent2"/>
          </a:lnRef>
          <a:fillRef idx="3">
            <a:schemeClr val="accent2"/>
          </a:fillRef>
          <a:effectRef idx="3">
            <a:schemeClr val="accent2"/>
          </a:effectRef>
          <a:fontRef idx="minor">
            <a:schemeClr val="lt1"/>
          </a:fontRef>
        </p:style>
        <p:txBody>
          <a:bodyPr/>
          <a:lstStyle/>
          <a:p>
            <a:r>
              <a:rPr lang="es-MX" b="1" dirty="0" smtClean="0"/>
              <a:t>Ángulo CE de </a:t>
            </a:r>
            <a:r>
              <a:rPr lang="es-MX" b="1" dirty="0" err="1" smtClean="0"/>
              <a:t>wiberg</a:t>
            </a:r>
            <a:r>
              <a:rPr lang="es-MX" b="1" dirty="0"/>
              <a:t> </a:t>
            </a:r>
            <a:r>
              <a:rPr lang="es-MX" b="1" dirty="0" smtClean="0"/>
              <a:t>- 5 a  </a:t>
            </a:r>
            <a:endParaRPr lang="es-MX" b="1" dirty="0"/>
          </a:p>
          <a:p>
            <a:endParaRPr lang="es-MX" b="1" dirty="0" smtClean="0"/>
          </a:p>
          <a:p>
            <a:r>
              <a:rPr lang="es-MX" b="1" dirty="0" smtClean="0"/>
              <a:t>Describe la posición de la cabeza femoral en relación al acetábulo</a:t>
            </a:r>
          </a:p>
          <a:p>
            <a:r>
              <a:rPr lang="es-MX" b="1" dirty="0" smtClean="0"/>
              <a:t>Angulo es mayor – fosa acetabular es mas profunda</a:t>
            </a:r>
            <a:endParaRPr lang="es-MX" b="1" dirty="0"/>
          </a:p>
          <a:p>
            <a:endParaRPr lang="es-MX" dirty="0"/>
          </a:p>
          <a:p>
            <a:r>
              <a:rPr lang="es-MX" dirty="0"/>
              <a:t>Se mide una línea paralela al eje longitudinal corporal y la línea entre el centro de la cabeza femoral y el techo  acetabular </a:t>
            </a:r>
            <a:endParaRPr lang="es-MX" dirty="0" smtClean="0"/>
          </a:p>
          <a:p>
            <a:endParaRPr lang="es-MX" dirty="0"/>
          </a:p>
        </p:txBody>
      </p:sp>
      <p:pic>
        <p:nvPicPr>
          <p:cNvPr id="7" name="Imagen 6"/>
          <p:cNvPicPr>
            <a:picLocks noChangeAspect="1"/>
          </p:cNvPicPr>
          <p:nvPr/>
        </p:nvPicPr>
        <p:blipFill rotWithShape="1">
          <a:blip r:embed="rId3">
            <a:lum bright="-8000" contrast="5000"/>
          </a:blip>
          <a:srcRect r="23379"/>
          <a:stretch/>
        </p:blipFill>
        <p:spPr>
          <a:xfrm>
            <a:off x="6975180" y="168585"/>
            <a:ext cx="4454820" cy="3795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p:cNvPicPr>
            <a:picLocks noChangeAspect="1"/>
          </p:cNvPicPr>
          <p:nvPr/>
        </p:nvPicPr>
        <p:blipFill>
          <a:blip r:embed="rId4"/>
          <a:stretch>
            <a:fillRect/>
          </a:stretch>
        </p:blipFill>
        <p:spPr>
          <a:xfrm>
            <a:off x="6975180" y="4367581"/>
            <a:ext cx="4802315" cy="2222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02044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134911" y="374754"/>
            <a:ext cx="5186597" cy="6183701"/>
          </a:xfrm>
        </p:spPr>
        <p:style>
          <a:lnRef idx="0">
            <a:schemeClr val="dk1"/>
          </a:lnRef>
          <a:fillRef idx="3">
            <a:schemeClr val="dk1"/>
          </a:fillRef>
          <a:effectRef idx="3">
            <a:schemeClr val="dk1"/>
          </a:effectRef>
          <a:fontRef idx="minor">
            <a:schemeClr val="lt1"/>
          </a:fontRef>
        </p:style>
        <p:txBody>
          <a:bodyPr>
            <a:normAutofit/>
          </a:bodyPr>
          <a:lstStyle/>
          <a:p>
            <a:pPr algn="ctr"/>
            <a:r>
              <a:rPr lang="es-MX" b="1" dirty="0">
                <a:solidFill>
                  <a:srgbClr val="CC99FF"/>
                </a:solidFill>
              </a:rPr>
              <a:t>Ángulo del techo </a:t>
            </a:r>
            <a:r>
              <a:rPr lang="es-MX" b="1" dirty="0" err="1">
                <a:solidFill>
                  <a:srgbClr val="CC99FF"/>
                </a:solidFill>
              </a:rPr>
              <a:t>acetabular</a:t>
            </a:r>
            <a:r>
              <a:rPr lang="es-MX" b="1" dirty="0">
                <a:solidFill>
                  <a:srgbClr val="CC99FF"/>
                </a:solidFill>
              </a:rPr>
              <a:t> anterior de </a:t>
            </a:r>
            <a:r>
              <a:rPr lang="es-MX" b="1" dirty="0" err="1">
                <a:solidFill>
                  <a:srgbClr val="CC99FF"/>
                </a:solidFill>
              </a:rPr>
              <a:t>Lequesne</a:t>
            </a:r>
            <a:r>
              <a:rPr lang="es-MX" b="1" dirty="0">
                <a:solidFill>
                  <a:srgbClr val="CC99FF"/>
                </a:solidFill>
              </a:rPr>
              <a:t> y de </a:t>
            </a:r>
            <a:r>
              <a:rPr lang="es-MX" b="1" dirty="0" err="1">
                <a:solidFill>
                  <a:srgbClr val="CC99FF"/>
                </a:solidFill>
              </a:rPr>
              <a:t>Séze</a:t>
            </a:r>
            <a:r>
              <a:rPr lang="es-MX" b="1" dirty="0">
                <a:solidFill>
                  <a:srgbClr val="CC99FF"/>
                </a:solidFill>
              </a:rPr>
              <a:t> (VCA)</a:t>
            </a:r>
            <a:endParaRPr lang="es-MX" b="1" dirty="0"/>
          </a:p>
          <a:p>
            <a:pPr algn="just"/>
            <a:r>
              <a:rPr lang="es-MX" dirty="0"/>
              <a:t>Radiografía oblicua (bipedestación)</a:t>
            </a:r>
          </a:p>
          <a:p>
            <a:pPr algn="just"/>
            <a:r>
              <a:rPr lang="es-MX" dirty="0"/>
              <a:t>Línea vertical (paralela al eje longitudinal corporal) y una línea trazada desde el centro de la cabeza femoral al borde anterior de la cavidad acetabular </a:t>
            </a:r>
          </a:p>
          <a:p>
            <a:pPr algn="just"/>
            <a:endParaRPr lang="es-MX" dirty="0" smtClean="0"/>
          </a:p>
          <a:p>
            <a:pPr algn="just"/>
            <a:r>
              <a:rPr lang="es-MX" dirty="0" smtClean="0"/>
              <a:t>Evalúa displasia de cadera</a:t>
            </a:r>
            <a:endParaRPr lang="es-MX" dirty="0"/>
          </a:p>
          <a:p>
            <a:pPr marL="0" indent="0" algn="just">
              <a:buNone/>
            </a:pPr>
            <a:endParaRPr lang="es-MX" dirty="0"/>
          </a:p>
          <a:p>
            <a:pPr algn="just"/>
            <a:endParaRPr lang="es-MX" dirty="0" smtClean="0"/>
          </a:p>
          <a:p>
            <a:pPr algn="just"/>
            <a:endParaRPr lang="es-MX" dirty="0"/>
          </a:p>
          <a:p>
            <a:pPr algn="just"/>
            <a:endParaRPr lang="es-MX" dirty="0" smtClean="0"/>
          </a:p>
          <a:p>
            <a:pPr algn="just"/>
            <a:endParaRPr lang="es-MX" dirty="0"/>
          </a:p>
          <a:p>
            <a:pPr marL="0" indent="0" algn="just">
              <a:buNone/>
            </a:pPr>
            <a:endParaRPr lang="es-MX" dirty="0"/>
          </a:p>
        </p:txBody>
      </p:sp>
      <p:pic>
        <p:nvPicPr>
          <p:cNvPr id="8" name="Imagen 7"/>
          <p:cNvPicPr>
            <a:picLocks noChangeAspect="1"/>
          </p:cNvPicPr>
          <p:nvPr/>
        </p:nvPicPr>
        <p:blipFill rotWithShape="1">
          <a:blip r:embed="rId3"/>
          <a:srcRect l="13325" r="22104" b="4900"/>
          <a:stretch/>
        </p:blipFill>
        <p:spPr>
          <a:xfrm>
            <a:off x="7124111" y="374754"/>
            <a:ext cx="3572683" cy="3952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p:cNvPicPr>
            <a:picLocks noChangeAspect="1"/>
          </p:cNvPicPr>
          <p:nvPr/>
        </p:nvPicPr>
        <p:blipFill>
          <a:blip r:embed="rId4"/>
          <a:stretch>
            <a:fillRect/>
          </a:stretch>
        </p:blipFill>
        <p:spPr>
          <a:xfrm>
            <a:off x="5715817" y="4600022"/>
            <a:ext cx="6389273" cy="16283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70122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0" y="0"/>
            <a:ext cx="4754880" cy="4023360"/>
          </a:xfrm>
        </p:spPr>
        <p:txBody>
          <a:bodyPr/>
          <a:lstStyle/>
          <a:p>
            <a:endParaRPr lang="es-MX" b="1" dirty="0" smtClean="0">
              <a:solidFill>
                <a:srgbClr val="CC99FF"/>
              </a:solidFill>
            </a:endParaRPr>
          </a:p>
          <a:p>
            <a:r>
              <a:rPr lang="es-MX" b="1" dirty="0" smtClean="0">
                <a:solidFill>
                  <a:srgbClr val="CC99FF"/>
                </a:solidFill>
              </a:rPr>
              <a:t>ÁNGULO CERVICODIAFISIARIO CCD</a:t>
            </a:r>
          </a:p>
          <a:p>
            <a:endParaRPr lang="es-MX" b="1" dirty="0"/>
          </a:p>
          <a:p>
            <a:r>
              <a:rPr lang="es-MX" dirty="0"/>
              <a:t>Eje del cuello femoral y eje de la diáfisis del fémur </a:t>
            </a:r>
          </a:p>
        </p:txBody>
      </p:sp>
      <p:pic>
        <p:nvPicPr>
          <p:cNvPr id="3" name="Imagen 2"/>
          <p:cNvPicPr>
            <a:picLocks noChangeAspect="1"/>
          </p:cNvPicPr>
          <p:nvPr/>
        </p:nvPicPr>
        <p:blipFill rotWithShape="1">
          <a:blip r:embed="rId2"/>
          <a:srcRect r="50000" b="7159"/>
          <a:stretch/>
        </p:blipFill>
        <p:spPr>
          <a:xfrm>
            <a:off x="8125366" y="85631"/>
            <a:ext cx="3887421" cy="6214168"/>
          </a:xfrm>
          <a:prstGeom prst="rect">
            <a:avLst/>
          </a:prstGeom>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2023" t="55295" r="12731" b="28122"/>
          <a:stretch/>
        </p:blipFill>
        <p:spPr bwMode="auto">
          <a:xfrm>
            <a:off x="84512" y="3488282"/>
            <a:ext cx="4585855" cy="114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0414" t="9838" r="59172" b="13762"/>
          <a:stretch/>
        </p:blipFill>
        <p:spPr bwMode="auto">
          <a:xfrm>
            <a:off x="4839392" y="0"/>
            <a:ext cx="3201462" cy="63854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cxnSp>
        <p:nvCxnSpPr>
          <p:cNvPr id="6" name="Conector recto 5"/>
          <p:cNvCxnSpPr/>
          <p:nvPr/>
        </p:nvCxnSpPr>
        <p:spPr>
          <a:xfrm flipV="1">
            <a:off x="8915400" y="3192715"/>
            <a:ext cx="2057400" cy="16157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8749862" y="3704897"/>
            <a:ext cx="331076" cy="2594902"/>
          </a:xfrm>
          <a:prstGeom prst="line">
            <a:avLst/>
          </a:prstGeom>
        </p:spPr>
        <p:style>
          <a:lnRef idx="1">
            <a:schemeClr val="accent1"/>
          </a:lnRef>
          <a:fillRef idx="0">
            <a:schemeClr val="accent1"/>
          </a:fillRef>
          <a:effectRef idx="0">
            <a:schemeClr val="accent1"/>
          </a:effectRef>
          <a:fontRef idx="minor">
            <a:schemeClr val="tx1"/>
          </a:fontRef>
        </p:style>
      </p:cxnSp>
      <p:sp>
        <p:nvSpPr>
          <p:cNvPr id="12" name="Arco 11"/>
          <p:cNvSpPr/>
          <p:nvPr/>
        </p:nvSpPr>
        <p:spPr>
          <a:xfrm rot="4510704">
            <a:off x="7486651" y="3214635"/>
            <a:ext cx="2691962" cy="234906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Tree>
    <p:extLst>
      <p:ext uri="{BB962C8B-B14F-4D97-AF65-F5344CB8AC3E}">
        <p14:creationId xmlns:p14="http://schemas.microsoft.com/office/powerpoint/2010/main" val="2044673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569750" y="1533194"/>
            <a:ext cx="5181600" cy="4351338"/>
          </a:xfrm>
        </p:spPr>
        <p:txBody>
          <a:bodyPr/>
          <a:lstStyle/>
          <a:p>
            <a:pPr marL="285750" indent="-285750" algn="ctr">
              <a:buFont typeface="Arial" panose="020B0604020202020204" pitchFamily="34" charset="0"/>
              <a:buChar char="•"/>
            </a:pPr>
            <a:r>
              <a:rPr lang="es-MX" b="1" dirty="0">
                <a:solidFill>
                  <a:srgbClr val="CC99FF"/>
                </a:solidFill>
              </a:rPr>
              <a:t>AP</a:t>
            </a:r>
          </a:p>
          <a:p>
            <a:pPr marL="285750" indent="-285750" algn="just">
              <a:buFont typeface="Arial" panose="020B0604020202020204" pitchFamily="34" charset="0"/>
              <a:buChar char="•"/>
            </a:pPr>
            <a:r>
              <a:rPr lang="es-MX" dirty="0"/>
              <a:t>Posición supina</a:t>
            </a:r>
          </a:p>
          <a:p>
            <a:pPr marL="285750" indent="-285750" algn="just">
              <a:buFont typeface="Arial" panose="020B0604020202020204" pitchFamily="34" charset="0"/>
              <a:buChar char="•"/>
            </a:pPr>
            <a:r>
              <a:rPr lang="es-MX" dirty="0"/>
              <a:t>Rayo centrado entre el borde superior de la sínfisis del pubis y la línea entre las dos espinas ilíacas antero-superior</a:t>
            </a:r>
          </a:p>
        </p:txBody>
      </p:sp>
      <p:pic>
        <p:nvPicPr>
          <p:cNvPr id="7" name="Imagen 6"/>
          <p:cNvPicPr>
            <a:picLocks noChangeAspect="1"/>
          </p:cNvPicPr>
          <p:nvPr/>
        </p:nvPicPr>
        <p:blipFill>
          <a:blip r:embed="rId2"/>
          <a:stretch>
            <a:fillRect/>
          </a:stretch>
        </p:blipFill>
        <p:spPr>
          <a:xfrm>
            <a:off x="6625653" y="1719090"/>
            <a:ext cx="4546592" cy="2630165"/>
          </a:xfrm>
          <a:prstGeom prst="rect">
            <a:avLst/>
          </a:prstGeom>
          <a:ln>
            <a:noFill/>
          </a:ln>
          <a:effectLst>
            <a:softEdge rad="112500"/>
          </a:effectLst>
        </p:spPr>
      </p:pic>
    </p:spTree>
    <p:extLst>
      <p:ext uri="{BB962C8B-B14F-4D97-AF65-F5344CB8AC3E}">
        <p14:creationId xmlns:p14="http://schemas.microsoft.com/office/powerpoint/2010/main" val="3922134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sz="half" idx="1"/>
          </p:nvPr>
        </p:nvSpPr>
        <p:spPr/>
        <p:txBody>
          <a:bodyPr/>
          <a:lstStyle/>
          <a:p>
            <a:endParaRPr lang="es-MX"/>
          </a:p>
        </p:txBody>
      </p:sp>
      <p:sp>
        <p:nvSpPr>
          <p:cNvPr id="4" name="Marcador de contenido 3"/>
          <p:cNvSpPr>
            <a:spLocks noGrp="1"/>
          </p:cNvSpPr>
          <p:nvPr>
            <p:ph sz="half" idx="2"/>
          </p:nvPr>
        </p:nvSpPr>
        <p:spPr/>
        <p:txBody>
          <a:bodyPr/>
          <a:lstStyle/>
          <a:p>
            <a:endParaRPr lang="es-MX"/>
          </a:p>
        </p:txBody>
      </p:sp>
      <p:pic>
        <p:nvPicPr>
          <p:cNvPr id="11266" name="Picture 2" descr="Resultado de imagen para pelvis radiografia norm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679" y="226946"/>
            <a:ext cx="8089015" cy="627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76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76319"/>
            <a:ext cx="10515600" cy="1325563"/>
          </a:xfrm>
        </p:spPr>
        <p:txBody>
          <a:bodyPr/>
          <a:lstStyle/>
          <a:p>
            <a:pPr algn="ctr"/>
            <a:r>
              <a:rPr lang="es-MX" dirty="0" smtClean="0"/>
              <a:t>Ilion</a:t>
            </a:r>
            <a:endParaRPr lang="es-MX" dirty="0"/>
          </a:p>
        </p:txBody>
      </p:sp>
      <p:sp>
        <p:nvSpPr>
          <p:cNvPr id="3" name="Marcador de contenido 2"/>
          <p:cNvSpPr>
            <a:spLocks noGrp="1"/>
          </p:cNvSpPr>
          <p:nvPr>
            <p:ph idx="1"/>
          </p:nvPr>
        </p:nvSpPr>
        <p:spPr>
          <a:xfrm>
            <a:off x="198801" y="271450"/>
            <a:ext cx="3336879" cy="6053150"/>
          </a:xfrm>
        </p:spPr>
        <p:style>
          <a:lnRef idx="2">
            <a:schemeClr val="accent3">
              <a:shade val="50000"/>
            </a:schemeClr>
          </a:lnRef>
          <a:fillRef idx="1">
            <a:schemeClr val="accent3"/>
          </a:fillRef>
          <a:effectRef idx="0">
            <a:schemeClr val="accent3"/>
          </a:effectRef>
          <a:fontRef idx="minor">
            <a:schemeClr val="lt1"/>
          </a:fontRef>
        </p:style>
        <p:txBody>
          <a:bodyPr>
            <a:normAutofit fontScale="77500" lnSpcReduction="20000"/>
          </a:bodyPr>
          <a:lstStyle/>
          <a:p>
            <a:r>
              <a:rPr lang="es-MX" dirty="0" smtClean="0"/>
              <a:t>Superior  e inferior </a:t>
            </a:r>
          </a:p>
          <a:p>
            <a:endParaRPr lang="es-MX" dirty="0" smtClean="0"/>
          </a:p>
          <a:p>
            <a:r>
              <a:rPr lang="es-MX" dirty="0" err="1" smtClean="0"/>
              <a:t>Sup</a:t>
            </a:r>
            <a:r>
              <a:rPr lang="es-MX" dirty="0" smtClean="0"/>
              <a:t> – ala plana</a:t>
            </a:r>
          </a:p>
          <a:p>
            <a:endParaRPr lang="es-MX" dirty="0" smtClean="0"/>
          </a:p>
          <a:p>
            <a:r>
              <a:rPr lang="es-MX" dirty="0" smtClean="0"/>
              <a:t>Superficie articular – “L”</a:t>
            </a:r>
          </a:p>
          <a:p>
            <a:endParaRPr lang="es-MX" dirty="0" smtClean="0"/>
          </a:p>
          <a:p>
            <a:r>
              <a:rPr lang="es-MX" dirty="0" smtClean="0"/>
              <a:t>Superficie </a:t>
            </a:r>
            <a:r>
              <a:rPr lang="es-MX" dirty="0" err="1" smtClean="0"/>
              <a:t>anteromedial</a:t>
            </a:r>
            <a:r>
              <a:rPr lang="es-MX" dirty="0"/>
              <a:t> </a:t>
            </a:r>
            <a:r>
              <a:rPr lang="es-MX" dirty="0" smtClean="0"/>
              <a:t>– </a:t>
            </a:r>
            <a:r>
              <a:rPr lang="es-MX" dirty="0" err="1" smtClean="0"/>
              <a:t>convaca</a:t>
            </a:r>
            <a:r>
              <a:rPr lang="es-MX" dirty="0"/>
              <a:t> </a:t>
            </a:r>
            <a:r>
              <a:rPr lang="es-MX" dirty="0" smtClean="0"/>
              <a:t>– Fosa iliaca</a:t>
            </a:r>
          </a:p>
          <a:p>
            <a:r>
              <a:rPr lang="es-MX" dirty="0" smtClean="0"/>
              <a:t> </a:t>
            </a:r>
          </a:p>
          <a:p>
            <a:r>
              <a:rPr lang="es-MX" dirty="0" smtClean="0"/>
              <a:t>Cresta iliaca – Engrosamiento del borde superior del ilion – I de músculos y fascia del abdomen.</a:t>
            </a:r>
          </a:p>
          <a:p>
            <a:endParaRPr lang="es-MX" dirty="0" smtClean="0"/>
          </a:p>
          <a:p>
            <a:r>
              <a:rPr lang="es-MX" dirty="0" smtClean="0"/>
              <a:t>Extremo anterior – Espina iliaca antero superior</a:t>
            </a:r>
          </a:p>
          <a:p>
            <a:endParaRPr lang="es-MX" dirty="0" smtClean="0"/>
          </a:p>
          <a:p>
            <a:endParaRPr lang="es-MX" dirty="0"/>
          </a:p>
        </p:txBody>
      </p:sp>
      <p:pic>
        <p:nvPicPr>
          <p:cNvPr id="4" name="Imagen 3"/>
          <p:cNvPicPr>
            <a:picLocks noChangeAspect="1"/>
          </p:cNvPicPr>
          <p:nvPr/>
        </p:nvPicPr>
        <p:blipFill rotWithShape="1">
          <a:blip r:embed="rId2"/>
          <a:srcRect l="10427" r="8785"/>
          <a:stretch/>
        </p:blipFill>
        <p:spPr>
          <a:xfrm>
            <a:off x="4161429" y="1049244"/>
            <a:ext cx="7192371" cy="5005316"/>
          </a:xfrm>
          <a:prstGeom prst="rect">
            <a:avLst/>
          </a:prstGeom>
        </p:spPr>
      </p:pic>
      <p:sp>
        <p:nvSpPr>
          <p:cNvPr id="5" name="Rectángulo 4"/>
          <p:cNvSpPr/>
          <p:nvPr/>
        </p:nvSpPr>
        <p:spPr>
          <a:xfrm>
            <a:off x="198801" y="271450"/>
            <a:ext cx="3336879" cy="62478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s-MX" sz="2000" dirty="0"/>
              <a:t>Extremo posterior – </a:t>
            </a:r>
            <a:r>
              <a:rPr lang="es-MX" sz="2000" dirty="0" smtClean="0"/>
              <a:t>EIPS </a:t>
            </a:r>
          </a:p>
          <a:p>
            <a:endParaRPr lang="es-MX" sz="2000" dirty="0" smtClean="0"/>
          </a:p>
          <a:p>
            <a:endParaRPr lang="es-MX" sz="2000" dirty="0"/>
          </a:p>
          <a:p>
            <a:r>
              <a:rPr lang="es-MX" sz="2000" dirty="0" smtClean="0"/>
              <a:t>EIAI </a:t>
            </a:r>
            <a:r>
              <a:rPr lang="es-MX" sz="2000" dirty="0"/>
              <a:t>– inserción </a:t>
            </a:r>
            <a:r>
              <a:rPr lang="es-MX" sz="2000" dirty="0" err="1"/>
              <a:t>M.recto</a:t>
            </a:r>
            <a:r>
              <a:rPr lang="es-MX" sz="2000" dirty="0"/>
              <a:t> femoral y L. </a:t>
            </a:r>
            <a:r>
              <a:rPr lang="es-MX" sz="2000" dirty="0" err="1" smtClean="0"/>
              <a:t>Ileofemoral</a:t>
            </a:r>
            <a:endParaRPr lang="es-MX" sz="2000" dirty="0" smtClean="0"/>
          </a:p>
          <a:p>
            <a:endParaRPr lang="es-MX" sz="2000" dirty="0" smtClean="0"/>
          </a:p>
          <a:p>
            <a:endParaRPr lang="es-MX" sz="2000" dirty="0"/>
          </a:p>
          <a:p>
            <a:r>
              <a:rPr lang="es-MX" sz="2000" dirty="0" smtClean="0"/>
              <a:t>EIPI – </a:t>
            </a:r>
            <a:r>
              <a:rPr lang="es-MX" sz="2000" dirty="0"/>
              <a:t>hueso se angula y forma borde </a:t>
            </a:r>
            <a:r>
              <a:rPr lang="es-MX" sz="2000" dirty="0" smtClean="0"/>
              <a:t>superior - escotadura </a:t>
            </a:r>
            <a:r>
              <a:rPr lang="es-MX" sz="2000" dirty="0"/>
              <a:t>ciática </a:t>
            </a:r>
            <a:r>
              <a:rPr lang="es-MX" sz="2000" dirty="0" smtClean="0"/>
              <a:t>mayor</a:t>
            </a:r>
          </a:p>
          <a:p>
            <a:endParaRPr lang="es-MX" sz="2000" dirty="0" smtClean="0"/>
          </a:p>
          <a:p>
            <a:endParaRPr lang="es-MX" sz="2000" dirty="0"/>
          </a:p>
          <a:p>
            <a:r>
              <a:rPr lang="es-MX" sz="2000" dirty="0" err="1"/>
              <a:t>Linea</a:t>
            </a:r>
            <a:r>
              <a:rPr lang="es-MX" sz="2000" dirty="0"/>
              <a:t> arqueada – Separa la porción </a:t>
            </a:r>
            <a:r>
              <a:rPr lang="es-MX" sz="2000" dirty="0" err="1"/>
              <a:t>Sup</a:t>
            </a:r>
            <a:r>
              <a:rPr lang="es-MX" sz="2000" dirty="0"/>
              <a:t> e </a:t>
            </a:r>
            <a:r>
              <a:rPr lang="es-MX" sz="2000" dirty="0" err="1" smtClean="0"/>
              <a:t>inf</a:t>
            </a:r>
            <a:endParaRPr lang="es-MX" sz="2000" dirty="0" smtClean="0"/>
          </a:p>
          <a:p>
            <a:endParaRPr lang="es-MX" sz="2000" dirty="0"/>
          </a:p>
          <a:p>
            <a:endParaRPr lang="es-MX" sz="2000" dirty="0" smtClean="0"/>
          </a:p>
          <a:p>
            <a:endParaRPr lang="es-MX" sz="2000" dirty="0"/>
          </a:p>
          <a:p>
            <a:r>
              <a:rPr lang="es-MX" sz="2000" dirty="0"/>
              <a:t>Tuberosidad iliaca – extremo posterior de la cresta engrosado</a:t>
            </a:r>
          </a:p>
        </p:txBody>
      </p:sp>
    </p:spTree>
    <p:extLst>
      <p:ext uri="{BB962C8B-B14F-4D97-AF65-F5344CB8AC3E}">
        <p14:creationId xmlns:p14="http://schemas.microsoft.com/office/powerpoint/2010/main" val="943238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193623" y="806293"/>
            <a:ext cx="5181600" cy="4351338"/>
          </a:xfrm>
        </p:spPr>
        <p:txBody>
          <a:bodyPr>
            <a:normAutofit/>
          </a:bodyPr>
          <a:lstStyle/>
          <a:p>
            <a:pPr marL="285750" indent="-285750" algn="just">
              <a:buFont typeface="Arial" panose="020B0604020202020204" pitchFamily="34" charset="0"/>
              <a:buChar char="•"/>
            </a:pPr>
            <a:r>
              <a:rPr lang="es-MX" b="1" dirty="0">
                <a:solidFill>
                  <a:srgbClr val="CC99FF"/>
                </a:solidFill>
              </a:rPr>
              <a:t>AP EN “ANCAS DE RANA”</a:t>
            </a:r>
          </a:p>
          <a:p>
            <a:pPr marL="0" indent="0" algn="just">
              <a:buNone/>
            </a:pPr>
            <a:r>
              <a:rPr lang="es-MX" dirty="0"/>
              <a:t>Posición supina</a:t>
            </a:r>
          </a:p>
          <a:p>
            <a:pPr>
              <a:buFont typeface="Arial" panose="020B0604020202020204" pitchFamily="34" charset="0"/>
              <a:buChar char="•"/>
            </a:pPr>
            <a:r>
              <a:rPr lang="es-MX" dirty="0"/>
              <a:t>Flexionar ambas rodillas aproximadamente 90°</a:t>
            </a:r>
          </a:p>
          <a:p>
            <a:pPr>
              <a:buFont typeface="Arial" panose="020B0604020202020204" pitchFamily="34" charset="0"/>
              <a:buChar char="•"/>
            </a:pPr>
            <a:r>
              <a:rPr lang="es-MX" b="1" dirty="0"/>
              <a:t>Cabezas y cuellos femorales, el acetábulo y trocánteres.</a:t>
            </a:r>
          </a:p>
        </p:txBody>
      </p:sp>
      <p:pic>
        <p:nvPicPr>
          <p:cNvPr id="2" name="Imagen 1"/>
          <p:cNvPicPr>
            <a:picLocks noChangeAspect="1"/>
          </p:cNvPicPr>
          <p:nvPr/>
        </p:nvPicPr>
        <p:blipFill>
          <a:blip r:embed="rId3"/>
          <a:stretch>
            <a:fillRect/>
          </a:stretch>
        </p:blipFill>
        <p:spPr>
          <a:xfrm>
            <a:off x="6475751" y="272428"/>
            <a:ext cx="4295571" cy="3079221"/>
          </a:xfrm>
          <a:prstGeom prst="rect">
            <a:avLst/>
          </a:prstGeom>
          <a:ln>
            <a:noFill/>
          </a:ln>
          <a:effectLst>
            <a:softEdge rad="112500"/>
          </a:effec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33710" t="47607" r="30674" b="4563"/>
          <a:stretch/>
        </p:blipFill>
        <p:spPr bwMode="auto">
          <a:xfrm>
            <a:off x="6469583" y="3351649"/>
            <a:ext cx="4658201" cy="333396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57161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p:txBody>
          <a:bodyPr/>
          <a:lstStyle/>
          <a:p>
            <a:pPr marL="285750" indent="-285750" algn="just">
              <a:buFont typeface="Arial" panose="020B0604020202020204" pitchFamily="34" charset="0"/>
              <a:buChar char="•"/>
            </a:pPr>
            <a:r>
              <a:rPr lang="es-MX" b="1" dirty="0">
                <a:solidFill>
                  <a:srgbClr val="CC99FF"/>
                </a:solidFill>
              </a:rPr>
              <a:t>ENTRADA “INLET”</a:t>
            </a:r>
          </a:p>
          <a:p>
            <a:pPr marL="285750" indent="-285750" algn="just">
              <a:buFont typeface="Arial" panose="020B0604020202020204" pitchFamily="34" charset="0"/>
              <a:buChar char="•"/>
            </a:pPr>
            <a:r>
              <a:rPr lang="es-MX" dirty="0"/>
              <a:t>Posición supina</a:t>
            </a:r>
          </a:p>
          <a:p>
            <a:pPr marL="285750" indent="-285750" algn="just">
              <a:buFont typeface="Arial" panose="020B0604020202020204" pitchFamily="34" charset="0"/>
              <a:buChar char="•"/>
            </a:pPr>
            <a:r>
              <a:rPr lang="es-MX" dirty="0"/>
              <a:t>Angulación del tubo 45º en dirección </a:t>
            </a:r>
            <a:r>
              <a:rPr lang="es-MX" dirty="0" err="1"/>
              <a:t>caudo-cranel</a:t>
            </a:r>
            <a:endParaRPr lang="es-MX" dirty="0"/>
          </a:p>
          <a:p>
            <a:pPr marL="285750" indent="-285750" algn="just">
              <a:buFont typeface="Arial" panose="020B0604020202020204" pitchFamily="34" charset="0"/>
              <a:buChar char="•"/>
            </a:pPr>
            <a:r>
              <a:rPr lang="es-MX" b="1" dirty="0"/>
              <a:t>Las alas del sacro y  la articulación </a:t>
            </a:r>
            <a:r>
              <a:rPr lang="es-MX" b="1" dirty="0" err="1"/>
              <a:t>sacroilíaca</a:t>
            </a:r>
            <a:endParaRPr lang="es-MX" b="1" dirty="0"/>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endParaRPr lang="es-MX" dirty="0"/>
          </a:p>
        </p:txBody>
      </p:sp>
      <p:pic>
        <p:nvPicPr>
          <p:cNvPr id="8" name="Picture 5"/>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65739" y="1612647"/>
            <a:ext cx="5073728"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680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p:txBody>
          <a:bodyPr/>
          <a:lstStyle/>
          <a:p>
            <a:pPr marL="285750" indent="-285750" algn="just">
              <a:buFont typeface="Arial" panose="020B0604020202020204" pitchFamily="34" charset="0"/>
              <a:buChar char="•"/>
            </a:pPr>
            <a:r>
              <a:rPr lang="es-MX" b="1" dirty="0">
                <a:solidFill>
                  <a:srgbClr val="CC99FF"/>
                </a:solidFill>
              </a:rPr>
              <a:t>SALIDA</a:t>
            </a:r>
          </a:p>
          <a:p>
            <a:pPr marL="285750" indent="-285750" algn="just">
              <a:buFont typeface="Arial" panose="020B0604020202020204" pitchFamily="34" charset="0"/>
              <a:buChar char="•"/>
            </a:pPr>
            <a:r>
              <a:rPr lang="es-MX" dirty="0"/>
              <a:t>Posición supina</a:t>
            </a:r>
          </a:p>
          <a:p>
            <a:pPr marL="285750" indent="-285750" algn="just">
              <a:buFont typeface="Arial" panose="020B0604020202020204" pitchFamily="34" charset="0"/>
              <a:buChar char="•"/>
            </a:pPr>
            <a:r>
              <a:rPr lang="es-MX" dirty="0"/>
              <a:t>Angulación del tubo 45º en dirección cráneo-caudal</a:t>
            </a:r>
          </a:p>
          <a:p>
            <a:pPr marL="285750" indent="-285750" algn="just">
              <a:buFont typeface="Arial" panose="020B0604020202020204" pitchFamily="34" charset="0"/>
              <a:buChar char="•"/>
            </a:pPr>
            <a:r>
              <a:rPr lang="es-MX" dirty="0"/>
              <a:t>Se destaca el cuerpo del sacro</a:t>
            </a:r>
          </a:p>
          <a:p>
            <a:pPr marL="285750" indent="-285750" algn="just">
              <a:buFont typeface="Arial" panose="020B0604020202020204" pitchFamily="34" charset="0"/>
              <a:buChar char="•"/>
            </a:pPr>
            <a:r>
              <a:rPr lang="es-MX" dirty="0"/>
              <a:t>Permite ver migración superior o inferior de la </a:t>
            </a:r>
            <a:r>
              <a:rPr lang="es-MX" dirty="0" err="1"/>
              <a:t>hemipelvis</a:t>
            </a:r>
            <a:endParaRPr lang="es-MX" b="1" dirty="0"/>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endParaRPr lang="es-MX"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1261" y="1874257"/>
            <a:ext cx="4414014" cy="372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161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404734" y="434715"/>
            <a:ext cx="5615066" cy="5742248"/>
          </a:xfrm>
        </p:spPr>
        <p:txBody>
          <a:bodyPr>
            <a:normAutofit/>
          </a:bodyPr>
          <a:lstStyle/>
          <a:p>
            <a:pPr marL="285750" indent="-285750" algn="just">
              <a:buFont typeface="Arial" panose="020B0604020202020204" pitchFamily="34" charset="0"/>
              <a:buChar char="•"/>
            </a:pPr>
            <a:r>
              <a:rPr lang="es-MX" b="1" dirty="0">
                <a:solidFill>
                  <a:srgbClr val="CC99FF"/>
                </a:solidFill>
              </a:rPr>
              <a:t>JUDET OA</a:t>
            </a:r>
          </a:p>
          <a:p>
            <a:pPr marL="0" indent="0">
              <a:buNone/>
            </a:pPr>
            <a:r>
              <a:rPr lang="es-MX" dirty="0"/>
              <a:t>Decúbito supino. Elevar el lado afectado 45º sobre el plano de la placa.</a:t>
            </a:r>
          </a:p>
          <a:p>
            <a:pPr marL="0" indent="0">
              <a:buNone/>
            </a:pPr>
            <a:r>
              <a:rPr lang="es-MX" dirty="0"/>
              <a:t>Visualización del pilar anterior (</a:t>
            </a:r>
            <a:r>
              <a:rPr lang="es-MX" dirty="0" err="1"/>
              <a:t>iliopubiano</a:t>
            </a:r>
            <a:r>
              <a:rPr lang="es-MX" dirty="0"/>
              <a:t>) y del margen </a:t>
            </a:r>
            <a:r>
              <a:rPr lang="es-MX" dirty="0" err="1"/>
              <a:t>acetabular</a:t>
            </a:r>
            <a:r>
              <a:rPr lang="es-MX" dirty="0"/>
              <a:t> posterior</a:t>
            </a:r>
          </a:p>
          <a:p>
            <a:pPr>
              <a:buFont typeface="Arial" panose="020B0604020202020204" pitchFamily="34" charset="0"/>
              <a:buChar char="•"/>
            </a:pPr>
            <a:r>
              <a:rPr lang="es-MX" b="1" dirty="0">
                <a:solidFill>
                  <a:srgbClr val="CC99FF"/>
                </a:solidFill>
              </a:rPr>
              <a:t> JUDET OP</a:t>
            </a:r>
          </a:p>
          <a:p>
            <a:pPr marL="0" indent="0">
              <a:buNone/>
            </a:pPr>
            <a:r>
              <a:rPr lang="es-MX" dirty="0"/>
              <a:t>Visualización del pilar posterior (</a:t>
            </a:r>
            <a:r>
              <a:rPr lang="es-MX" dirty="0" err="1"/>
              <a:t>ilioisquiatico</a:t>
            </a:r>
            <a:r>
              <a:rPr lang="es-MX" dirty="0"/>
              <a:t>) y del margen </a:t>
            </a:r>
            <a:r>
              <a:rPr lang="es-MX" dirty="0" err="1"/>
              <a:t>acetabular</a:t>
            </a:r>
            <a:r>
              <a:rPr lang="es-MX" dirty="0"/>
              <a:t> anterior</a:t>
            </a:r>
          </a:p>
        </p:txBody>
      </p:sp>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1872" t="17583" r="8080" b="39298"/>
          <a:stretch/>
        </p:blipFill>
        <p:spPr bwMode="auto">
          <a:xfrm>
            <a:off x="6676623" y="0"/>
            <a:ext cx="5104872" cy="29292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a:blip r:embed="rId4">
            <a:extLst>
              <a:ext uri="{BEBA8EAE-BF5A-486C-A8C5-ECC9F3942E4B}">
                <a14:imgProps xmlns:a14="http://schemas.microsoft.com/office/drawing/2010/main">
                  <a14:imgLayer r:embed="rId5">
                    <a14:imgEffect>
                      <a14:brightnessContrast bright="-5000" contrast="6000"/>
                    </a14:imgEffect>
                  </a14:imgLayer>
                </a14:imgProps>
              </a:ext>
            </a:extLst>
          </a:blip>
          <a:stretch>
            <a:fillRect/>
          </a:stretch>
        </p:blipFill>
        <p:spPr>
          <a:xfrm>
            <a:off x="7450112" y="2911895"/>
            <a:ext cx="3326136" cy="36746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36508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461846" y="419127"/>
            <a:ext cx="5568463" cy="369332"/>
          </a:xfrm>
          <a:prstGeom prst="rect">
            <a:avLst/>
          </a:prstGeom>
          <a:solidFill>
            <a:srgbClr val="000090"/>
          </a:solidFill>
        </p:spPr>
        <p:txBody>
          <a:bodyPr wrap="square" rtlCol="0">
            <a:spAutoFit/>
          </a:bodyPr>
          <a:lstStyle/>
          <a:p>
            <a:r>
              <a:rPr lang="es-ES" dirty="0">
                <a:solidFill>
                  <a:schemeClr val="bg1"/>
                </a:solidFill>
              </a:rPr>
              <a:t> CADERA-  RECESO ANTERIOR TENDON ILIOPSOAS</a:t>
            </a:r>
            <a:endParaRPr lang="es-ES" dirty="0">
              <a:solidFill>
                <a:schemeClr val="bg1"/>
              </a:solidFill>
            </a:endParaRPr>
          </a:p>
        </p:txBody>
      </p:sp>
      <p:pic>
        <p:nvPicPr>
          <p:cNvPr id="3" name="Imagen 2"/>
          <p:cNvPicPr>
            <a:picLocks noChangeAspect="1"/>
          </p:cNvPicPr>
          <p:nvPr/>
        </p:nvPicPr>
        <p:blipFill>
          <a:blip r:embed="rId3"/>
          <a:stretch>
            <a:fillRect/>
          </a:stretch>
        </p:blipFill>
        <p:spPr>
          <a:xfrm>
            <a:off x="609600" y="1241005"/>
            <a:ext cx="10621398" cy="5459598"/>
          </a:xfrm>
          <a:prstGeom prst="rect">
            <a:avLst/>
          </a:prstGeom>
        </p:spPr>
      </p:pic>
    </p:spTree>
    <p:extLst>
      <p:ext uri="{BB962C8B-B14F-4D97-AF65-F5344CB8AC3E}">
        <p14:creationId xmlns:p14="http://schemas.microsoft.com/office/powerpoint/2010/main" val="4136176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330128" y="1720428"/>
            <a:ext cx="11230006" cy="3915874"/>
          </a:xfrm>
          <a:prstGeom prst="rect">
            <a:avLst/>
          </a:prstGeom>
        </p:spPr>
      </p:pic>
      <p:sp>
        <p:nvSpPr>
          <p:cNvPr id="6" name="CuadroTexto 5"/>
          <p:cNvSpPr txBox="1"/>
          <p:nvPr/>
        </p:nvSpPr>
        <p:spPr>
          <a:xfrm>
            <a:off x="2461846" y="627945"/>
            <a:ext cx="5568463" cy="369332"/>
          </a:xfrm>
          <a:prstGeom prst="rect">
            <a:avLst/>
          </a:prstGeom>
          <a:solidFill>
            <a:srgbClr val="000090"/>
          </a:solidFill>
        </p:spPr>
        <p:txBody>
          <a:bodyPr wrap="square" rtlCol="0">
            <a:spAutoFit/>
          </a:bodyPr>
          <a:lstStyle/>
          <a:p>
            <a:r>
              <a:rPr lang="es-ES" dirty="0">
                <a:solidFill>
                  <a:schemeClr val="bg1"/>
                </a:solidFill>
              </a:rPr>
              <a:t> CADERA-  RECESO ANTERIOR TENDON ILIOPSOAS</a:t>
            </a:r>
            <a:endParaRPr lang="es-ES" dirty="0">
              <a:solidFill>
                <a:schemeClr val="bg1"/>
              </a:solidFill>
            </a:endParaRPr>
          </a:p>
        </p:txBody>
      </p:sp>
    </p:spTree>
    <p:extLst>
      <p:ext uri="{BB962C8B-B14F-4D97-AF65-F5344CB8AC3E}">
        <p14:creationId xmlns:p14="http://schemas.microsoft.com/office/powerpoint/2010/main" val="40054200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457" t="21656" r="9544" b="36276"/>
          <a:stretch/>
        </p:blipFill>
        <p:spPr bwMode="auto">
          <a:xfrm>
            <a:off x="1524000" y="1227551"/>
            <a:ext cx="9096040" cy="2868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p:nvPr>
        </p:nvSpPr>
        <p:spPr/>
        <p:txBody>
          <a:bodyPr/>
          <a:lstStyle/>
          <a:p>
            <a:endParaRPr lang="es-MX"/>
          </a:p>
        </p:txBody>
      </p:sp>
    </p:spTree>
    <p:extLst>
      <p:ext uri="{BB962C8B-B14F-4D97-AF65-F5344CB8AC3E}">
        <p14:creationId xmlns:p14="http://schemas.microsoft.com/office/powerpoint/2010/main" val="39432644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104034" y="78263"/>
            <a:ext cx="4298462" cy="369332"/>
          </a:xfrm>
          <a:prstGeom prst="rect">
            <a:avLst/>
          </a:prstGeom>
          <a:solidFill>
            <a:srgbClr val="000090"/>
          </a:solidFill>
        </p:spPr>
        <p:txBody>
          <a:bodyPr wrap="square" rtlCol="0">
            <a:spAutoFit/>
          </a:bodyPr>
          <a:lstStyle/>
          <a:p>
            <a:r>
              <a:rPr lang="es-ES" dirty="0">
                <a:solidFill>
                  <a:schemeClr val="bg1"/>
                </a:solidFill>
              </a:rPr>
              <a:t>TENSOR FASCIA LATA Y SARTORIO</a:t>
            </a:r>
            <a:endParaRPr lang="es-ES" dirty="0">
              <a:solidFill>
                <a:schemeClr val="bg1"/>
              </a:solidFill>
            </a:endParaRPr>
          </a:p>
        </p:txBody>
      </p:sp>
      <p:pic>
        <p:nvPicPr>
          <p:cNvPr id="2" name="Imagen 1"/>
          <p:cNvPicPr>
            <a:picLocks noChangeAspect="1"/>
          </p:cNvPicPr>
          <p:nvPr/>
        </p:nvPicPr>
        <p:blipFill>
          <a:blip r:embed="rId3"/>
          <a:stretch>
            <a:fillRect/>
          </a:stretch>
        </p:blipFill>
        <p:spPr>
          <a:xfrm>
            <a:off x="148135" y="1504051"/>
            <a:ext cx="5417183" cy="3273222"/>
          </a:xfrm>
          <a:prstGeom prst="rect">
            <a:avLst/>
          </a:prstGeom>
        </p:spPr>
      </p:pic>
      <p:pic>
        <p:nvPicPr>
          <p:cNvPr id="3" name="Imagen 2"/>
          <p:cNvPicPr>
            <a:picLocks noChangeAspect="1"/>
          </p:cNvPicPr>
          <p:nvPr/>
        </p:nvPicPr>
        <p:blipFill>
          <a:blip r:embed="rId4"/>
          <a:stretch>
            <a:fillRect/>
          </a:stretch>
        </p:blipFill>
        <p:spPr>
          <a:xfrm>
            <a:off x="6545435" y="941425"/>
            <a:ext cx="5244834" cy="2997048"/>
          </a:xfrm>
          <a:prstGeom prst="rect">
            <a:avLst/>
          </a:prstGeom>
        </p:spPr>
      </p:pic>
      <p:pic>
        <p:nvPicPr>
          <p:cNvPr id="5" name="Imagen 4"/>
          <p:cNvPicPr>
            <a:picLocks noChangeAspect="1"/>
          </p:cNvPicPr>
          <p:nvPr/>
        </p:nvPicPr>
        <p:blipFill>
          <a:blip r:embed="rId5"/>
          <a:stretch>
            <a:fillRect/>
          </a:stretch>
        </p:blipFill>
        <p:spPr>
          <a:xfrm>
            <a:off x="5651145" y="3938473"/>
            <a:ext cx="6540855" cy="2875546"/>
          </a:xfrm>
          <a:prstGeom prst="rect">
            <a:avLst/>
          </a:prstGeom>
        </p:spPr>
      </p:pic>
      <p:pic>
        <p:nvPicPr>
          <p:cNvPr id="7" name="Imagen 6"/>
          <p:cNvPicPr>
            <a:picLocks noChangeAspect="1"/>
          </p:cNvPicPr>
          <p:nvPr/>
        </p:nvPicPr>
        <p:blipFill>
          <a:blip r:embed="rId6"/>
          <a:stretch>
            <a:fillRect/>
          </a:stretch>
        </p:blipFill>
        <p:spPr>
          <a:xfrm>
            <a:off x="148135" y="4907902"/>
            <a:ext cx="5495957" cy="1899214"/>
          </a:xfrm>
          <a:prstGeom prst="rect">
            <a:avLst/>
          </a:prstGeom>
        </p:spPr>
      </p:pic>
    </p:spTree>
    <p:extLst>
      <p:ext uri="{BB962C8B-B14F-4D97-AF65-F5344CB8AC3E}">
        <p14:creationId xmlns:p14="http://schemas.microsoft.com/office/powerpoint/2010/main" val="12677794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461846" y="612205"/>
            <a:ext cx="4858564" cy="369332"/>
          </a:xfrm>
          <a:prstGeom prst="rect">
            <a:avLst/>
          </a:prstGeom>
          <a:solidFill>
            <a:srgbClr val="000090"/>
          </a:solidFill>
        </p:spPr>
        <p:txBody>
          <a:bodyPr wrap="square" rtlCol="0">
            <a:spAutoFit/>
          </a:bodyPr>
          <a:lstStyle/>
          <a:p>
            <a:r>
              <a:rPr lang="es-ES" dirty="0">
                <a:solidFill>
                  <a:schemeClr val="bg1"/>
                </a:solidFill>
              </a:rPr>
              <a:t>PAQUETE NEUROVASCULAR FEMORAL</a:t>
            </a:r>
            <a:endParaRPr lang="es-ES" dirty="0">
              <a:solidFill>
                <a:schemeClr val="bg1"/>
              </a:solidFill>
            </a:endParaRPr>
          </a:p>
        </p:txBody>
      </p:sp>
      <p:pic>
        <p:nvPicPr>
          <p:cNvPr id="2" name="Imagen 1"/>
          <p:cNvPicPr>
            <a:picLocks noChangeAspect="1"/>
          </p:cNvPicPr>
          <p:nvPr/>
        </p:nvPicPr>
        <p:blipFill>
          <a:blip r:embed="rId3"/>
          <a:stretch>
            <a:fillRect/>
          </a:stretch>
        </p:blipFill>
        <p:spPr>
          <a:xfrm>
            <a:off x="1524000" y="1391924"/>
            <a:ext cx="9144000" cy="4260556"/>
          </a:xfrm>
          <a:prstGeom prst="rect">
            <a:avLst/>
          </a:prstGeom>
        </p:spPr>
      </p:pic>
    </p:spTree>
    <p:extLst>
      <p:ext uri="{BB962C8B-B14F-4D97-AF65-F5344CB8AC3E}">
        <p14:creationId xmlns:p14="http://schemas.microsoft.com/office/powerpoint/2010/main" val="21587506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461847" y="612205"/>
            <a:ext cx="2071077" cy="369332"/>
          </a:xfrm>
          <a:prstGeom prst="rect">
            <a:avLst/>
          </a:prstGeom>
          <a:solidFill>
            <a:srgbClr val="000090"/>
          </a:solidFill>
        </p:spPr>
        <p:txBody>
          <a:bodyPr wrap="square" rtlCol="0">
            <a:spAutoFit/>
          </a:bodyPr>
          <a:lstStyle/>
          <a:p>
            <a:r>
              <a:rPr lang="es-ES" dirty="0">
                <a:solidFill>
                  <a:schemeClr val="bg1"/>
                </a:solidFill>
              </a:rPr>
              <a:t>RECTO FEMORAL</a:t>
            </a:r>
            <a:endParaRPr lang="es-ES" dirty="0">
              <a:solidFill>
                <a:schemeClr val="bg1"/>
              </a:solidFill>
            </a:endParaRPr>
          </a:p>
        </p:txBody>
      </p:sp>
      <p:pic>
        <p:nvPicPr>
          <p:cNvPr id="2" name="Imagen 1"/>
          <p:cNvPicPr>
            <a:picLocks noChangeAspect="1"/>
          </p:cNvPicPr>
          <p:nvPr/>
        </p:nvPicPr>
        <p:blipFill>
          <a:blip r:embed="rId3"/>
          <a:stretch>
            <a:fillRect/>
          </a:stretch>
        </p:blipFill>
        <p:spPr>
          <a:xfrm>
            <a:off x="1524001" y="1156141"/>
            <a:ext cx="9193669" cy="4630885"/>
          </a:xfrm>
          <a:prstGeom prst="rect">
            <a:avLst/>
          </a:prstGeom>
        </p:spPr>
      </p:pic>
    </p:spTree>
    <p:extLst>
      <p:ext uri="{BB962C8B-B14F-4D97-AF65-F5344CB8AC3E}">
        <p14:creationId xmlns:p14="http://schemas.microsoft.com/office/powerpoint/2010/main" val="3414051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9922" y="824458"/>
            <a:ext cx="2803162" cy="4257207"/>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s-MX" dirty="0" smtClean="0"/>
              <a:t>EIAI – Eminencia </a:t>
            </a:r>
            <a:r>
              <a:rPr lang="es-MX" dirty="0" err="1" smtClean="0"/>
              <a:t>iliopubica</a:t>
            </a:r>
            <a:endParaRPr lang="es-MX" dirty="0" smtClean="0"/>
          </a:p>
          <a:p>
            <a:endParaRPr lang="es-MX" dirty="0" smtClean="0"/>
          </a:p>
          <a:p>
            <a:r>
              <a:rPr lang="es-MX" dirty="0" smtClean="0"/>
              <a:t>Superficie glútea – plano </a:t>
            </a:r>
            <a:r>
              <a:rPr lang="es-MX" dirty="0" err="1" smtClean="0"/>
              <a:t>posterolateral</a:t>
            </a:r>
            <a:r>
              <a:rPr lang="es-MX" dirty="0" smtClean="0"/>
              <a:t> – tres líneas glúteas curvas, dividen en 4 regiones</a:t>
            </a:r>
          </a:p>
          <a:p>
            <a:endParaRPr lang="es-MX" dirty="0"/>
          </a:p>
        </p:txBody>
      </p:sp>
      <p:pic>
        <p:nvPicPr>
          <p:cNvPr id="4" name="Imagen 3"/>
          <p:cNvPicPr>
            <a:picLocks noChangeAspect="1"/>
          </p:cNvPicPr>
          <p:nvPr/>
        </p:nvPicPr>
        <p:blipFill rotWithShape="1">
          <a:blip r:embed="rId3"/>
          <a:srcRect l="11659" t="27231" r="15387" b="5362"/>
          <a:stretch/>
        </p:blipFill>
        <p:spPr>
          <a:xfrm>
            <a:off x="3197092" y="659565"/>
            <a:ext cx="8830015" cy="4586991"/>
          </a:xfrm>
          <a:prstGeom prst="rect">
            <a:avLst/>
          </a:prstGeom>
        </p:spPr>
      </p:pic>
      <p:sp>
        <p:nvSpPr>
          <p:cNvPr id="5" name="Rectángulo 4"/>
          <p:cNvSpPr/>
          <p:nvPr/>
        </p:nvSpPr>
        <p:spPr>
          <a:xfrm>
            <a:off x="259830" y="5590614"/>
            <a:ext cx="6096000"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r>
              <a:rPr lang="es-MX" dirty="0"/>
              <a:t>L</a:t>
            </a:r>
            <a:r>
              <a:rPr lang="es-MX" dirty="0" smtClean="0"/>
              <a:t>. glútea </a:t>
            </a:r>
            <a:r>
              <a:rPr lang="es-MX" dirty="0"/>
              <a:t>inferior – encima de EIAI, forma una curva – borde posterior del acetábulo –  </a:t>
            </a:r>
            <a:r>
              <a:rPr lang="es-MX" dirty="0" err="1"/>
              <a:t>Musc</a:t>
            </a:r>
            <a:r>
              <a:rPr lang="es-MX" dirty="0"/>
              <a:t> recto femoral  inserta en EIAI y zona rugosa entre borde </a:t>
            </a:r>
            <a:r>
              <a:rPr lang="es-MX" dirty="0" err="1"/>
              <a:t>sup</a:t>
            </a:r>
            <a:r>
              <a:rPr lang="es-MX" dirty="0"/>
              <a:t> del acetábulo y LGI</a:t>
            </a:r>
          </a:p>
        </p:txBody>
      </p:sp>
      <p:cxnSp>
        <p:nvCxnSpPr>
          <p:cNvPr id="7" name="Conector recto 6"/>
          <p:cNvCxnSpPr/>
          <p:nvPr/>
        </p:nvCxnSpPr>
        <p:spPr>
          <a:xfrm flipV="1">
            <a:off x="8904157" y="3327816"/>
            <a:ext cx="1888761" cy="29981"/>
          </a:xfrm>
          <a:prstGeom prst="line">
            <a:avLst/>
          </a:prstGeom>
        </p:spPr>
        <p:style>
          <a:lnRef idx="3">
            <a:schemeClr val="accent1"/>
          </a:lnRef>
          <a:fillRef idx="0">
            <a:schemeClr val="accent1"/>
          </a:fillRef>
          <a:effectRef idx="2">
            <a:schemeClr val="accent1"/>
          </a:effectRef>
          <a:fontRef idx="minor">
            <a:schemeClr val="tx1"/>
          </a:fontRef>
        </p:style>
      </p:cxnSp>
      <p:sp>
        <p:nvSpPr>
          <p:cNvPr id="8" name="Rectángulo 7"/>
          <p:cNvSpPr/>
          <p:nvPr/>
        </p:nvSpPr>
        <p:spPr>
          <a:xfrm>
            <a:off x="489678" y="5590614"/>
            <a:ext cx="6096000"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r>
              <a:rPr lang="es-MX" dirty="0" err="1"/>
              <a:t>L.glútea</a:t>
            </a:r>
            <a:r>
              <a:rPr lang="es-MX" dirty="0"/>
              <a:t> anterior – borde </a:t>
            </a:r>
            <a:r>
              <a:rPr lang="es-MX" dirty="0" err="1"/>
              <a:t>lat</a:t>
            </a:r>
            <a:r>
              <a:rPr lang="es-MX" dirty="0"/>
              <a:t> cresta iliaca, curvea, desaparece borde superior del agujero ciático mayor – </a:t>
            </a:r>
            <a:r>
              <a:rPr lang="es-MX" dirty="0" err="1"/>
              <a:t>Musc</a:t>
            </a:r>
            <a:r>
              <a:rPr lang="es-MX" dirty="0"/>
              <a:t> glúteo medio origina entre LGI y LGA</a:t>
            </a:r>
          </a:p>
        </p:txBody>
      </p:sp>
      <p:cxnSp>
        <p:nvCxnSpPr>
          <p:cNvPr id="10" name="Conector recto 9"/>
          <p:cNvCxnSpPr/>
          <p:nvPr/>
        </p:nvCxnSpPr>
        <p:spPr>
          <a:xfrm flipV="1">
            <a:off x="8634334" y="2053653"/>
            <a:ext cx="2473377" cy="14990"/>
          </a:xfrm>
          <a:prstGeom prst="line">
            <a:avLst/>
          </a:prstGeom>
        </p:spPr>
        <p:style>
          <a:lnRef idx="3">
            <a:schemeClr val="accent2"/>
          </a:lnRef>
          <a:fillRef idx="0">
            <a:schemeClr val="accent2"/>
          </a:fillRef>
          <a:effectRef idx="2">
            <a:schemeClr val="accent2"/>
          </a:effectRef>
          <a:fontRef idx="minor">
            <a:schemeClr val="tx1"/>
          </a:fontRef>
        </p:style>
      </p:cxnSp>
      <p:sp>
        <p:nvSpPr>
          <p:cNvPr id="11" name="Rectángulo 10"/>
          <p:cNvSpPr/>
          <p:nvPr/>
        </p:nvSpPr>
        <p:spPr>
          <a:xfrm>
            <a:off x="719526" y="5590614"/>
            <a:ext cx="6096000" cy="923330"/>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r>
              <a:rPr lang="es-MX" dirty="0" err="1"/>
              <a:t>L.glútea</a:t>
            </a:r>
            <a:r>
              <a:rPr lang="es-MX" dirty="0"/>
              <a:t> posterior – Cresta iliaca , verticalmente, EIPI – </a:t>
            </a:r>
            <a:r>
              <a:rPr lang="es-MX" dirty="0" err="1"/>
              <a:t>Musc</a:t>
            </a:r>
            <a:r>
              <a:rPr lang="es-MX" dirty="0"/>
              <a:t> glúteo medio Inserta entre LGA y LGP, </a:t>
            </a:r>
            <a:r>
              <a:rPr lang="es-MX" dirty="0" err="1"/>
              <a:t>Musc</a:t>
            </a:r>
            <a:r>
              <a:rPr lang="es-MX" dirty="0"/>
              <a:t> glúteo mayor </a:t>
            </a:r>
            <a:r>
              <a:rPr lang="es-MX" dirty="0" err="1"/>
              <a:t>Inser</a:t>
            </a:r>
            <a:r>
              <a:rPr lang="es-MX" dirty="0"/>
              <a:t>  LGP</a:t>
            </a:r>
          </a:p>
        </p:txBody>
      </p:sp>
      <p:cxnSp>
        <p:nvCxnSpPr>
          <p:cNvPr id="13" name="Conector recto 12"/>
          <p:cNvCxnSpPr/>
          <p:nvPr/>
        </p:nvCxnSpPr>
        <p:spPr>
          <a:xfrm flipV="1">
            <a:off x="8694294" y="2323117"/>
            <a:ext cx="2308485" cy="44972"/>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077906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64831" y="121436"/>
            <a:ext cx="2071077" cy="369332"/>
          </a:xfrm>
          <a:prstGeom prst="rect">
            <a:avLst/>
          </a:prstGeom>
          <a:solidFill>
            <a:srgbClr val="000090"/>
          </a:solidFill>
        </p:spPr>
        <p:txBody>
          <a:bodyPr wrap="square" rtlCol="0">
            <a:spAutoFit/>
          </a:bodyPr>
          <a:lstStyle/>
          <a:p>
            <a:r>
              <a:rPr lang="es-ES" dirty="0">
                <a:solidFill>
                  <a:schemeClr val="bg1"/>
                </a:solidFill>
              </a:rPr>
              <a:t>RECTO FEMORAL</a:t>
            </a:r>
            <a:endParaRPr lang="es-ES" dirty="0">
              <a:solidFill>
                <a:schemeClr val="bg1"/>
              </a:solidFill>
            </a:endParaRPr>
          </a:p>
        </p:txBody>
      </p:sp>
      <p:pic>
        <p:nvPicPr>
          <p:cNvPr id="2" name="Imagen 1"/>
          <p:cNvPicPr>
            <a:picLocks noChangeAspect="1"/>
          </p:cNvPicPr>
          <p:nvPr/>
        </p:nvPicPr>
        <p:blipFill>
          <a:blip r:embed="rId3"/>
          <a:stretch>
            <a:fillRect/>
          </a:stretch>
        </p:blipFill>
        <p:spPr>
          <a:xfrm>
            <a:off x="0" y="2242977"/>
            <a:ext cx="3546277" cy="4475064"/>
          </a:xfrm>
          <a:prstGeom prst="rect">
            <a:avLst/>
          </a:prstGeom>
        </p:spPr>
      </p:pic>
      <p:pic>
        <p:nvPicPr>
          <p:cNvPr id="6" name="Imagen 5"/>
          <p:cNvPicPr>
            <a:picLocks noChangeAspect="1"/>
          </p:cNvPicPr>
          <p:nvPr/>
        </p:nvPicPr>
        <p:blipFill rotWithShape="1">
          <a:blip r:embed="rId4"/>
          <a:srcRect l="4701"/>
          <a:stretch/>
        </p:blipFill>
        <p:spPr>
          <a:xfrm>
            <a:off x="3303533" y="306102"/>
            <a:ext cx="4487740" cy="3610315"/>
          </a:xfrm>
          <a:prstGeom prst="rect">
            <a:avLst/>
          </a:prstGeom>
        </p:spPr>
      </p:pic>
      <p:pic>
        <p:nvPicPr>
          <p:cNvPr id="7" name="Imagen 6"/>
          <p:cNvPicPr>
            <a:picLocks noChangeAspect="1"/>
          </p:cNvPicPr>
          <p:nvPr/>
        </p:nvPicPr>
        <p:blipFill>
          <a:blip r:embed="rId5"/>
          <a:stretch>
            <a:fillRect/>
          </a:stretch>
        </p:blipFill>
        <p:spPr>
          <a:xfrm>
            <a:off x="8007530" y="306102"/>
            <a:ext cx="3976384" cy="3460219"/>
          </a:xfrm>
          <a:prstGeom prst="rect">
            <a:avLst/>
          </a:prstGeom>
        </p:spPr>
      </p:pic>
      <p:pic>
        <p:nvPicPr>
          <p:cNvPr id="8" name="Imagen 7"/>
          <p:cNvPicPr>
            <a:picLocks noChangeAspect="1"/>
          </p:cNvPicPr>
          <p:nvPr/>
        </p:nvPicPr>
        <p:blipFill rotWithShape="1">
          <a:blip r:embed="rId6"/>
          <a:srcRect l="4772"/>
          <a:stretch/>
        </p:blipFill>
        <p:spPr>
          <a:xfrm>
            <a:off x="5063252" y="3723007"/>
            <a:ext cx="4478139" cy="3134993"/>
          </a:xfrm>
          <a:prstGeom prst="rect">
            <a:avLst/>
          </a:prstGeom>
        </p:spPr>
      </p:pic>
    </p:spTree>
    <p:extLst>
      <p:ext uri="{BB962C8B-B14F-4D97-AF65-F5344CB8AC3E}">
        <p14:creationId xmlns:p14="http://schemas.microsoft.com/office/powerpoint/2010/main" val="6930576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602501" y="1463401"/>
            <a:ext cx="3903326" cy="5068028"/>
          </a:xfrm>
          <a:prstGeom prst="rect">
            <a:avLst/>
          </a:prstGeom>
        </p:spPr>
      </p:pic>
      <p:sp>
        <p:nvSpPr>
          <p:cNvPr id="2" name="1 CuadroTexto"/>
          <p:cNvSpPr txBox="1"/>
          <p:nvPr/>
        </p:nvSpPr>
        <p:spPr>
          <a:xfrm>
            <a:off x="4016478" y="294968"/>
            <a:ext cx="4203291" cy="369332"/>
          </a:xfrm>
          <a:prstGeom prst="rect">
            <a:avLst/>
          </a:prstGeom>
          <a:solidFill>
            <a:schemeClr val="accent4"/>
          </a:solidFill>
        </p:spPr>
        <p:txBody>
          <a:bodyPr wrap="square" rtlCol="0">
            <a:spAutoFit/>
          </a:bodyPr>
          <a:lstStyle/>
          <a:p>
            <a:r>
              <a:rPr lang="es-MX" dirty="0">
                <a:solidFill>
                  <a:schemeClr val="bg1"/>
                </a:solidFill>
              </a:rPr>
              <a:t>CARA </a:t>
            </a:r>
            <a:r>
              <a:rPr lang="es-MX" dirty="0" smtClean="0">
                <a:solidFill>
                  <a:schemeClr val="bg1"/>
                </a:solidFill>
              </a:rPr>
              <a:t>INTERNA - Abductores</a:t>
            </a:r>
            <a:endParaRPr lang="es-MX" dirty="0">
              <a:solidFill>
                <a:schemeClr val="bg1"/>
              </a:solidFill>
            </a:endParaRPr>
          </a:p>
        </p:txBody>
      </p:sp>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52747" t="36304" r="31271" b="43169"/>
          <a:stretch/>
        </p:blipFill>
        <p:spPr>
          <a:xfrm>
            <a:off x="5011350" y="1463401"/>
            <a:ext cx="6807111" cy="4918140"/>
          </a:xfrm>
          <a:prstGeom prst="rect">
            <a:avLst/>
          </a:prstGeom>
        </p:spPr>
      </p:pic>
    </p:spTree>
    <p:extLst>
      <p:ext uri="{BB962C8B-B14F-4D97-AF65-F5344CB8AC3E}">
        <p14:creationId xmlns:p14="http://schemas.microsoft.com/office/powerpoint/2010/main" val="16159660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494370" y="129140"/>
            <a:ext cx="4585026" cy="646331"/>
          </a:xfrm>
          <a:prstGeom prst="rect">
            <a:avLst/>
          </a:prstGeom>
          <a:solidFill>
            <a:srgbClr val="000090"/>
          </a:solidFill>
        </p:spPr>
        <p:txBody>
          <a:bodyPr wrap="square" rtlCol="0">
            <a:spAutoFit/>
          </a:bodyPr>
          <a:lstStyle/>
          <a:p>
            <a:r>
              <a:rPr lang="es-ES" dirty="0">
                <a:solidFill>
                  <a:schemeClr val="bg1"/>
                </a:solidFill>
              </a:rPr>
              <a:t>REGION EXTERNA DE LA </a:t>
            </a:r>
            <a:r>
              <a:rPr lang="es-ES" dirty="0" smtClean="0">
                <a:solidFill>
                  <a:schemeClr val="bg1"/>
                </a:solidFill>
              </a:rPr>
              <a:t>CADERA/ región </a:t>
            </a:r>
            <a:r>
              <a:rPr lang="es-ES" dirty="0" err="1" smtClean="0">
                <a:solidFill>
                  <a:schemeClr val="bg1"/>
                </a:solidFill>
              </a:rPr>
              <a:t>glutea</a:t>
            </a:r>
            <a:endParaRPr lang="es-ES" dirty="0">
              <a:solidFill>
                <a:schemeClr val="bg1"/>
              </a:solidFill>
            </a:endParaRPr>
          </a:p>
        </p:txBody>
      </p:sp>
      <p:pic>
        <p:nvPicPr>
          <p:cNvPr id="2" name="Imagen 1"/>
          <p:cNvPicPr>
            <a:picLocks noChangeAspect="1"/>
          </p:cNvPicPr>
          <p:nvPr/>
        </p:nvPicPr>
        <p:blipFill>
          <a:blip r:embed="rId3"/>
          <a:stretch>
            <a:fillRect/>
          </a:stretch>
        </p:blipFill>
        <p:spPr>
          <a:xfrm>
            <a:off x="331258" y="1754221"/>
            <a:ext cx="4326223" cy="3993436"/>
          </a:xfrm>
          <a:prstGeom prst="rect">
            <a:avLst/>
          </a:prstGeom>
        </p:spPr>
      </p:pic>
      <p:pic>
        <p:nvPicPr>
          <p:cNvPr id="3" name="Imagen 2"/>
          <p:cNvPicPr>
            <a:picLocks noChangeAspect="1"/>
          </p:cNvPicPr>
          <p:nvPr/>
        </p:nvPicPr>
        <p:blipFill>
          <a:blip r:embed="rId4"/>
          <a:stretch>
            <a:fillRect/>
          </a:stretch>
        </p:blipFill>
        <p:spPr>
          <a:xfrm>
            <a:off x="6114085" y="775471"/>
            <a:ext cx="6077916" cy="2826145"/>
          </a:xfrm>
          <a:prstGeom prst="rect">
            <a:avLst/>
          </a:prstGeom>
        </p:spPr>
      </p:pic>
      <p:pic>
        <p:nvPicPr>
          <p:cNvPr id="5" name="Imagen 4"/>
          <p:cNvPicPr>
            <a:picLocks noChangeAspect="1"/>
          </p:cNvPicPr>
          <p:nvPr/>
        </p:nvPicPr>
        <p:blipFill>
          <a:blip r:embed="rId5"/>
          <a:stretch>
            <a:fillRect/>
          </a:stretch>
        </p:blipFill>
        <p:spPr>
          <a:xfrm>
            <a:off x="6114085" y="3601616"/>
            <a:ext cx="4194364" cy="3256384"/>
          </a:xfrm>
          <a:prstGeom prst="rect">
            <a:avLst/>
          </a:prstGeom>
        </p:spPr>
      </p:pic>
    </p:spTree>
    <p:extLst>
      <p:ext uri="{BB962C8B-B14F-4D97-AF65-F5344CB8AC3E}">
        <p14:creationId xmlns:p14="http://schemas.microsoft.com/office/powerpoint/2010/main" val="39626641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270117" y="339507"/>
            <a:ext cx="4460064" cy="369332"/>
          </a:xfrm>
          <a:prstGeom prst="rect">
            <a:avLst/>
          </a:prstGeom>
          <a:solidFill>
            <a:srgbClr val="000090"/>
          </a:solidFill>
        </p:spPr>
        <p:txBody>
          <a:bodyPr wrap="square" rtlCol="0">
            <a:spAutoFit/>
          </a:bodyPr>
          <a:lstStyle/>
          <a:p>
            <a:r>
              <a:rPr lang="es-ES" dirty="0">
                <a:solidFill>
                  <a:schemeClr val="bg1"/>
                </a:solidFill>
              </a:rPr>
              <a:t>REGION POSTERIOR ISQUIOTIBIALES</a:t>
            </a:r>
            <a:endParaRPr lang="es-ES" dirty="0">
              <a:solidFill>
                <a:schemeClr val="bg1"/>
              </a:solidFill>
            </a:endParaRPr>
          </a:p>
        </p:txBody>
      </p:sp>
      <p:pic>
        <p:nvPicPr>
          <p:cNvPr id="3" name="Imagen 2"/>
          <p:cNvPicPr>
            <a:picLocks noChangeAspect="1"/>
          </p:cNvPicPr>
          <p:nvPr/>
        </p:nvPicPr>
        <p:blipFill>
          <a:blip r:embed="rId3"/>
          <a:stretch>
            <a:fillRect/>
          </a:stretch>
        </p:blipFill>
        <p:spPr>
          <a:xfrm>
            <a:off x="373225" y="1335463"/>
            <a:ext cx="2668136" cy="5060259"/>
          </a:xfrm>
          <a:prstGeom prst="rect">
            <a:avLst/>
          </a:prstGeom>
        </p:spPr>
      </p:pic>
      <p:pic>
        <p:nvPicPr>
          <p:cNvPr id="5" name="Imagen 4"/>
          <p:cNvPicPr>
            <a:picLocks noChangeAspect="1"/>
          </p:cNvPicPr>
          <p:nvPr/>
        </p:nvPicPr>
        <p:blipFill>
          <a:blip r:embed="rId4"/>
          <a:stretch>
            <a:fillRect/>
          </a:stretch>
        </p:blipFill>
        <p:spPr>
          <a:xfrm>
            <a:off x="4142410" y="1335462"/>
            <a:ext cx="6604626" cy="5060259"/>
          </a:xfrm>
          <a:prstGeom prst="rect">
            <a:avLst/>
          </a:prstGeom>
        </p:spPr>
      </p:pic>
    </p:spTree>
    <p:extLst>
      <p:ext uri="{BB962C8B-B14F-4D97-AF65-F5344CB8AC3E}">
        <p14:creationId xmlns:p14="http://schemas.microsoft.com/office/powerpoint/2010/main" val="13939647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22599"/>
            <a:ext cx="4454769" cy="369332"/>
          </a:xfrm>
          <a:prstGeom prst="rect">
            <a:avLst/>
          </a:prstGeom>
          <a:solidFill>
            <a:srgbClr val="000090"/>
          </a:solidFill>
        </p:spPr>
        <p:txBody>
          <a:bodyPr wrap="square" rtlCol="0">
            <a:spAutoFit/>
          </a:bodyPr>
          <a:lstStyle/>
          <a:p>
            <a:r>
              <a:rPr lang="es-ES" dirty="0">
                <a:solidFill>
                  <a:schemeClr val="bg1"/>
                </a:solidFill>
              </a:rPr>
              <a:t>ISQUIRIBIALES – NERVIO CIATICO</a:t>
            </a:r>
            <a:endParaRPr lang="es-ES" dirty="0">
              <a:solidFill>
                <a:schemeClr val="bg1"/>
              </a:solidFill>
            </a:endParaRPr>
          </a:p>
        </p:txBody>
      </p:sp>
      <p:pic>
        <p:nvPicPr>
          <p:cNvPr id="2" name="Imagen 1"/>
          <p:cNvPicPr>
            <a:picLocks noChangeAspect="1"/>
          </p:cNvPicPr>
          <p:nvPr/>
        </p:nvPicPr>
        <p:blipFill>
          <a:blip r:embed="rId3"/>
          <a:stretch>
            <a:fillRect/>
          </a:stretch>
        </p:blipFill>
        <p:spPr>
          <a:xfrm>
            <a:off x="195413" y="731726"/>
            <a:ext cx="2753059" cy="5213758"/>
          </a:xfrm>
          <a:prstGeom prst="rect">
            <a:avLst/>
          </a:prstGeom>
        </p:spPr>
      </p:pic>
      <p:pic>
        <p:nvPicPr>
          <p:cNvPr id="3" name="Imagen 2"/>
          <p:cNvPicPr>
            <a:picLocks noChangeAspect="1"/>
          </p:cNvPicPr>
          <p:nvPr/>
        </p:nvPicPr>
        <p:blipFill>
          <a:blip r:embed="rId4"/>
          <a:stretch>
            <a:fillRect/>
          </a:stretch>
        </p:blipFill>
        <p:spPr>
          <a:xfrm>
            <a:off x="3048000" y="1959601"/>
            <a:ext cx="9144000" cy="2758008"/>
          </a:xfrm>
          <a:prstGeom prst="rect">
            <a:avLst/>
          </a:prstGeom>
        </p:spPr>
      </p:pic>
    </p:spTree>
    <p:extLst>
      <p:ext uri="{BB962C8B-B14F-4D97-AF65-F5344CB8AC3E}">
        <p14:creationId xmlns:p14="http://schemas.microsoft.com/office/powerpoint/2010/main" val="32688257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063691" y="335902"/>
            <a:ext cx="5852926" cy="369332"/>
          </a:xfrm>
          <a:prstGeom prst="rect">
            <a:avLst/>
          </a:prstGeom>
          <a:solidFill>
            <a:srgbClr val="000090"/>
          </a:solidFill>
        </p:spPr>
        <p:txBody>
          <a:bodyPr wrap="square" rtlCol="0">
            <a:spAutoFit/>
          </a:bodyPr>
          <a:lstStyle/>
          <a:p>
            <a:r>
              <a:rPr lang="es-ES" dirty="0">
                <a:solidFill>
                  <a:schemeClr val="bg1"/>
                </a:solidFill>
              </a:rPr>
              <a:t>ISQUIRIBIALES – NERVIO CIATICO</a:t>
            </a:r>
            <a:endParaRPr lang="es-ES" dirty="0">
              <a:solidFill>
                <a:schemeClr val="bg1"/>
              </a:solidFill>
            </a:endParaRPr>
          </a:p>
        </p:txBody>
      </p:sp>
      <p:pic>
        <p:nvPicPr>
          <p:cNvPr id="2" name="Imagen 1"/>
          <p:cNvPicPr>
            <a:picLocks noChangeAspect="1"/>
          </p:cNvPicPr>
          <p:nvPr/>
        </p:nvPicPr>
        <p:blipFill>
          <a:blip r:embed="rId3"/>
          <a:stretch>
            <a:fillRect/>
          </a:stretch>
        </p:blipFill>
        <p:spPr>
          <a:xfrm>
            <a:off x="279752" y="2205933"/>
            <a:ext cx="11530562" cy="3728336"/>
          </a:xfrm>
          <a:prstGeom prst="rect">
            <a:avLst/>
          </a:prstGeom>
        </p:spPr>
      </p:pic>
    </p:spTree>
    <p:extLst>
      <p:ext uri="{BB962C8B-B14F-4D97-AF65-F5344CB8AC3E}">
        <p14:creationId xmlns:p14="http://schemas.microsoft.com/office/powerpoint/2010/main" val="15521080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0" y="751897"/>
            <a:ext cx="5779007" cy="5557463"/>
          </a:xfrm>
        </p:spPr>
        <p:txBody>
          <a:bodyPr/>
          <a:lstStyle/>
          <a:p>
            <a:r>
              <a:rPr lang="es-MX" b="1" dirty="0">
                <a:solidFill>
                  <a:srgbClr val="CC99FF"/>
                </a:solidFill>
              </a:rPr>
              <a:t>TÉCNICA DE GRAF </a:t>
            </a:r>
          </a:p>
          <a:p>
            <a:r>
              <a:rPr lang="es-MX" dirty="0"/>
              <a:t>Imágenes coronales de la </a:t>
            </a:r>
            <a:r>
              <a:rPr lang="es-MX" dirty="0" smtClean="0"/>
              <a:t>cadera</a:t>
            </a:r>
          </a:p>
          <a:p>
            <a:endParaRPr lang="es-MX" dirty="0" smtClean="0"/>
          </a:p>
          <a:p>
            <a:r>
              <a:rPr lang="es-MX" dirty="0" smtClean="0"/>
              <a:t>Niño </a:t>
            </a:r>
            <a:r>
              <a:rPr lang="es-MX" dirty="0"/>
              <a:t>en decúbito </a:t>
            </a:r>
            <a:r>
              <a:rPr lang="es-MX" dirty="0" smtClean="0"/>
              <a:t>lateral</a:t>
            </a:r>
          </a:p>
          <a:p>
            <a:endParaRPr lang="es-MX" dirty="0" smtClean="0"/>
          </a:p>
          <a:p>
            <a:r>
              <a:rPr lang="es-MX" dirty="0" smtClean="0"/>
              <a:t>Fémur </a:t>
            </a:r>
            <a:r>
              <a:rPr lang="es-MX" dirty="0"/>
              <a:t>en flexión fisiológica </a:t>
            </a:r>
          </a:p>
        </p:txBody>
      </p:sp>
      <p:sp>
        <p:nvSpPr>
          <p:cNvPr id="2" name="CuadroTexto 1"/>
          <p:cNvSpPr txBox="1"/>
          <p:nvPr/>
        </p:nvSpPr>
        <p:spPr>
          <a:xfrm>
            <a:off x="4836394" y="290232"/>
            <a:ext cx="4700167" cy="461665"/>
          </a:xfrm>
          <a:prstGeom prst="rect">
            <a:avLst/>
          </a:prstGeom>
          <a:noFill/>
        </p:spPr>
        <p:txBody>
          <a:bodyPr wrap="square" rtlCol="0">
            <a:spAutoFit/>
          </a:bodyPr>
          <a:lstStyle/>
          <a:p>
            <a:r>
              <a:rPr lang="es-MX" sz="2400" b="1" dirty="0">
                <a:solidFill>
                  <a:srgbClr val="D351A8"/>
                </a:solidFill>
              </a:rPr>
              <a:t>ULTRASONIDO PEDIATRICO </a:t>
            </a:r>
          </a:p>
        </p:txBody>
      </p:sp>
      <p:sp>
        <p:nvSpPr>
          <p:cNvPr id="8" name="Rectángulo: esquinas redondeadas 7"/>
          <p:cNvSpPr/>
          <p:nvPr/>
        </p:nvSpPr>
        <p:spPr>
          <a:xfrm>
            <a:off x="141258" y="4288221"/>
            <a:ext cx="4295489" cy="1576551"/>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t>1. Borde inferior del </a:t>
            </a:r>
            <a:r>
              <a:rPr lang="es-MX" dirty="0" smtClean="0"/>
              <a:t>ilion en fosa acetabular</a:t>
            </a:r>
            <a:endParaRPr lang="es-MX" dirty="0"/>
          </a:p>
          <a:p>
            <a:r>
              <a:rPr lang="es-MX" dirty="0"/>
              <a:t>2. </a:t>
            </a:r>
            <a:r>
              <a:rPr lang="es-MX" dirty="0" err="1" smtClean="0"/>
              <a:t>Region</a:t>
            </a:r>
            <a:r>
              <a:rPr lang="es-MX" dirty="0" smtClean="0"/>
              <a:t> del </a:t>
            </a:r>
            <a:r>
              <a:rPr lang="es-MX" dirty="0"/>
              <a:t>corte en el techo central del acetábulo</a:t>
            </a:r>
          </a:p>
          <a:p>
            <a:r>
              <a:rPr lang="es-MX" dirty="0"/>
              <a:t>3. </a:t>
            </a:r>
            <a:r>
              <a:rPr lang="es-MX" dirty="0" err="1"/>
              <a:t>Labrum</a:t>
            </a:r>
            <a:r>
              <a:rPr lang="es-MX" dirty="0"/>
              <a:t>.</a:t>
            </a:r>
          </a:p>
        </p:txBody>
      </p:sp>
      <p:pic>
        <p:nvPicPr>
          <p:cNvPr id="11" name="Imagen 10"/>
          <p:cNvPicPr>
            <a:picLocks noChangeAspect="1"/>
          </p:cNvPicPr>
          <p:nvPr/>
        </p:nvPicPr>
        <p:blipFill rotWithShape="1">
          <a:blip r:embed="rId3"/>
          <a:srcRect l="15027" r="10219"/>
          <a:stretch/>
        </p:blipFill>
        <p:spPr>
          <a:xfrm>
            <a:off x="6220441" y="1225024"/>
            <a:ext cx="5067669" cy="508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04770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231864" y="157654"/>
            <a:ext cx="4754880" cy="6130659"/>
          </a:xfrm>
        </p:spPr>
        <p:txBody>
          <a:bodyPr>
            <a:normAutofit fontScale="92500" lnSpcReduction="10000"/>
          </a:bodyPr>
          <a:lstStyle/>
          <a:p>
            <a:r>
              <a:rPr lang="es-MX" b="1" dirty="0">
                <a:solidFill>
                  <a:srgbClr val="CC99FF"/>
                </a:solidFill>
              </a:rPr>
              <a:t>ÁNGULOS ALFA Y BETA </a:t>
            </a:r>
            <a:endParaRPr lang="es-MX" b="1" dirty="0" smtClean="0">
              <a:solidFill>
                <a:srgbClr val="CC99FF"/>
              </a:solidFill>
            </a:endParaRPr>
          </a:p>
          <a:p>
            <a:endParaRPr lang="es-MX" b="1" dirty="0">
              <a:solidFill>
                <a:srgbClr val="CC99FF"/>
              </a:solidFill>
            </a:endParaRPr>
          </a:p>
          <a:p>
            <a:pPr marL="0" indent="0">
              <a:buNone/>
            </a:pPr>
            <a:r>
              <a:rPr lang="es-MX" b="1" dirty="0">
                <a:solidFill>
                  <a:srgbClr val="CAD658"/>
                </a:solidFill>
              </a:rPr>
              <a:t>Línea base: </a:t>
            </a:r>
            <a:r>
              <a:rPr lang="es-MX" dirty="0"/>
              <a:t>trazada en la parte externa del ala iliaca y en dirección inferior hacia el techo acetabular</a:t>
            </a:r>
            <a:r>
              <a:rPr lang="es-MX" dirty="0" smtClean="0"/>
              <a:t>.</a:t>
            </a:r>
          </a:p>
          <a:p>
            <a:pPr marL="0" indent="0">
              <a:buNone/>
            </a:pPr>
            <a:endParaRPr lang="es-MX" dirty="0"/>
          </a:p>
          <a:p>
            <a:pPr marL="0" indent="0">
              <a:buNone/>
            </a:pPr>
            <a:r>
              <a:rPr lang="es-MX" b="1" dirty="0">
                <a:solidFill>
                  <a:srgbClr val="CC3399"/>
                </a:solidFill>
              </a:rPr>
              <a:t>Línea del techo acetabular óseo</a:t>
            </a:r>
            <a:r>
              <a:rPr lang="es-MX" dirty="0"/>
              <a:t>: tiene origen en el punto distal del ilion, tangencial al acetábulo óseo</a:t>
            </a:r>
            <a:r>
              <a:rPr lang="es-MX" dirty="0" smtClean="0"/>
              <a:t>.</a:t>
            </a:r>
          </a:p>
          <a:p>
            <a:pPr marL="0" indent="0">
              <a:buNone/>
            </a:pPr>
            <a:endParaRPr lang="es-MX" dirty="0"/>
          </a:p>
          <a:p>
            <a:pPr marL="0" indent="0">
              <a:buNone/>
            </a:pPr>
            <a:r>
              <a:rPr lang="es-MX" b="1" dirty="0">
                <a:solidFill>
                  <a:schemeClr val="accent6">
                    <a:lumMod val="40000"/>
                    <a:lumOff val="60000"/>
                  </a:schemeClr>
                </a:solidFill>
              </a:rPr>
              <a:t>Línea del </a:t>
            </a:r>
            <a:r>
              <a:rPr lang="es-MX" b="1" dirty="0" err="1">
                <a:solidFill>
                  <a:schemeClr val="accent6">
                    <a:lumMod val="40000"/>
                    <a:lumOff val="60000"/>
                  </a:schemeClr>
                </a:solidFill>
              </a:rPr>
              <a:t>labrum</a:t>
            </a:r>
            <a:r>
              <a:rPr lang="es-MX" b="1" dirty="0">
                <a:solidFill>
                  <a:schemeClr val="accent6">
                    <a:lumMod val="40000"/>
                    <a:lumOff val="60000"/>
                  </a:schemeClr>
                </a:solidFill>
              </a:rPr>
              <a:t> </a:t>
            </a:r>
            <a:r>
              <a:rPr lang="es-MX" b="1" dirty="0" err="1">
                <a:solidFill>
                  <a:schemeClr val="accent6">
                    <a:lumMod val="40000"/>
                    <a:lumOff val="60000"/>
                  </a:schemeClr>
                </a:solidFill>
              </a:rPr>
              <a:t>acetabular</a:t>
            </a:r>
            <a:r>
              <a:rPr lang="es-MX" b="1" dirty="0">
                <a:solidFill>
                  <a:schemeClr val="accent6">
                    <a:lumMod val="40000"/>
                    <a:lumOff val="60000"/>
                  </a:schemeClr>
                </a:solidFill>
              </a:rPr>
              <a:t>: </a:t>
            </a:r>
            <a:r>
              <a:rPr lang="es-MX" dirty="0"/>
              <a:t>une el centro del </a:t>
            </a:r>
            <a:r>
              <a:rPr lang="es-MX" dirty="0" err="1"/>
              <a:t>labrum</a:t>
            </a:r>
            <a:r>
              <a:rPr lang="es-MX" dirty="0"/>
              <a:t> con el promontorio </a:t>
            </a:r>
            <a:r>
              <a:rPr lang="es-MX" dirty="0" err="1"/>
              <a:t>acetabular</a:t>
            </a:r>
            <a:r>
              <a:rPr lang="es-MX" dirty="0"/>
              <a:t>. </a:t>
            </a:r>
          </a:p>
        </p:txBody>
      </p:sp>
      <p:pic>
        <p:nvPicPr>
          <p:cNvPr id="3" name="Imagen 2"/>
          <p:cNvPicPr>
            <a:picLocks noChangeAspect="1"/>
          </p:cNvPicPr>
          <p:nvPr/>
        </p:nvPicPr>
        <p:blipFill>
          <a:blip r:embed="rId3"/>
          <a:stretch>
            <a:fillRect/>
          </a:stretch>
        </p:blipFill>
        <p:spPr>
          <a:xfrm>
            <a:off x="7229139" y="1375969"/>
            <a:ext cx="3701407" cy="512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8" name="Conector recto 7"/>
          <p:cNvCxnSpPr/>
          <p:nvPr/>
        </p:nvCxnSpPr>
        <p:spPr>
          <a:xfrm>
            <a:off x="9315296" y="1412164"/>
            <a:ext cx="225414" cy="4641795"/>
          </a:xfrm>
          <a:prstGeom prst="line">
            <a:avLst/>
          </a:prstGeom>
          <a:ln w="28575">
            <a:solidFill>
              <a:srgbClr val="CAD658"/>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7229139" y="1662336"/>
            <a:ext cx="3491413" cy="2610119"/>
          </a:xfrm>
          <a:prstGeom prst="line">
            <a:avLst/>
          </a:prstGeom>
          <a:ln w="28575">
            <a:solidFill>
              <a:srgbClr val="D351A8"/>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H="1">
            <a:off x="7601682" y="3421117"/>
            <a:ext cx="3328864" cy="792270"/>
          </a:xfrm>
          <a:prstGeom prst="lin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Rectángulo: esquinas redondeadas 13"/>
          <p:cNvSpPr/>
          <p:nvPr/>
        </p:nvSpPr>
        <p:spPr>
          <a:xfrm>
            <a:off x="5634322" y="420878"/>
            <a:ext cx="2174092" cy="695087"/>
          </a:xfrm>
          <a:prstGeom prst="roundRect">
            <a:avLst/>
          </a:prstGeom>
          <a:solidFill>
            <a:schemeClr val="accent1">
              <a:lumMod val="75000"/>
            </a:schemeClr>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Ángulo alfa &gt; 60 °</a:t>
            </a:r>
          </a:p>
          <a:p>
            <a:pPr algn="ctr"/>
            <a:r>
              <a:rPr lang="es-MX" dirty="0"/>
              <a:t>Ángulo beta &lt; 55°</a:t>
            </a:r>
          </a:p>
        </p:txBody>
      </p:sp>
      <p:sp>
        <p:nvSpPr>
          <p:cNvPr id="15" name="CuadroTexto 14"/>
          <p:cNvSpPr txBox="1"/>
          <p:nvPr/>
        </p:nvSpPr>
        <p:spPr>
          <a:xfrm>
            <a:off x="8056179" y="468173"/>
            <a:ext cx="3836276" cy="923330"/>
          </a:xfrm>
          <a:prstGeom prst="rect">
            <a:avLst/>
          </a:prstGeom>
          <a:noFill/>
        </p:spPr>
        <p:txBody>
          <a:bodyPr wrap="square" rtlCol="0">
            <a:spAutoFit/>
          </a:bodyPr>
          <a:lstStyle/>
          <a:p>
            <a:r>
              <a:rPr lang="es-MX" dirty="0" smtClean="0"/>
              <a:t>- Cobertura </a:t>
            </a:r>
            <a:r>
              <a:rPr lang="es-MX" dirty="0" err="1" smtClean="0"/>
              <a:t>osea</a:t>
            </a:r>
            <a:r>
              <a:rPr lang="es-MX" dirty="0" smtClean="0"/>
              <a:t>, profundidad del </a:t>
            </a:r>
            <a:r>
              <a:rPr lang="es-MX" dirty="0" err="1" smtClean="0"/>
              <a:t>acetabulo</a:t>
            </a:r>
            <a:endParaRPr lang="es-MX" dirty="0" smtClean="0"/>
          </a:p>
          <a:p>
            <a:r>
              <a:rPr lang="es-MX" dirty="0" smtClean="0"/>
              <a:t>- Techo cartilaginoso acetabular</a:t>
            </a:r>
            <a:endParaRPr lang="es-MX" dirty="0"/>
          </a:p>
        </p:txBody>
      </p:sp>
    </p:spTree>
    <p:extLst>
      <p:ext uri="{BB962C8B-B14F-4D97-AF65-F5344CB8AC3E}">
        <p14:creationId xmlns:p14="http://schemas.microsoft.com/office/powerpoint/2010/main" val="317954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0304" t="13864" r="51211" b="62500"/>
          <a:stretch/>
        </p:blipFill>
        <p:spPr>
          <a:xfrm>
            <a:off x="536027" y="1690688"/>
            <a:ext cx="5195062" cy="4254224"/>
          </a:xfrm>
        </p:spPr>
      </p:pic>
      <p:pic>
        <p:nvPicPr>
          <p:cNvPr id="6" name="Imagen 5"/>
          <p:cNvPicPr>
            <a:picLocks noChangeAspect="1"/>
          </p:cNvPicPr>
          <p:nvPr/>
        </p:nvPicPr>
        <p:blipFill rotWithShape="1">
          <a:blip r:embed="rId4"/>
          <a:srcRect l="20082" t="29901" r="58080" b="21717"/>
          <a:stretch/>
        </p:blipFill>
        <p:spPr>
          <a:xfrm>
            <a:off x="6921061" y="1242027"/>
            <a:ext cx="4135750" cy="5151547"/>
          </a:xfrm>
          <a:prstGeom prst="rect">
            <a:avLst/>
          </a:prstGeom>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11475" t="66667" r="61837" b="11954"/>
          <a:stretch/>
        </p:blipFill>
        <p:spPr>
          <a:xfrm rot="5400000">
            <a:off x="838200" y="1529125"/>
            <a:ext cx="4285593" cy="4577350"/>
          </a:xfrm>
          <a:prstGeom prst="rect">
            <a:avLst/>
          </a:prstGeom>
        </p:spPr>
      </p:pic>
      <p:cxnSp>
        <p:nvCxnSpPr>
          <p:cNvPr id="9" name="Conector recto 8"/>
          <p:cNvCxnSpPr/>
          <p:nvPr/>
        </p:nvCxnSpPr>
        <p:spPr>
          <a:xfrm>
            <a:off x="7031421" y="3263462"/>
            <a:ext cx="49503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7425559" y="1828800"/>
            <a:ext cx="2490951" cy="4116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flipV="1">
            <a:off x="8355724" y="677917"/>
            <a:ext cx="1292773" cy="3641835"/>
          </a:xfrm>
          <a:prstGeom prst="line">
            <a:avLst/>
          </a:prstGeom>
        </p:spPr>
        <p:style>
          <a:lnRef idx="1">
            <a:schemeClr val="accent1"/>
          </a:lnRef>
          <a:fillRef idx="0">
            <a:schemeClr val="accent1"/>
          </a:fillRef>
          <a:effectRef idx="0">
            <a:schemeClr val="accent1"/>
          </a:effectRef>
          <a:fontRef idx="minor">
            <a:schemeClr val="tx1"/>
          </a:fontRef>
        </p:style>
      </p:cxnSp>
      <p:sp>
        <p:nvSpPr>
          <p:cNvPr id="14" name="Arco 13"/>
          <p:cNvSpPr/>
          <p:nvPr/>
        </p:nvSpPr>
        <p:spPr>
          <a:xfrm rot="4876338">
            <a:off x="7661731" y="2151797"/>
            <a:ext cx="3247696" cy="2697135"/>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5" name="Arco 14"/>
          <p:cNvSpPr/>
          <p:nvPr/>
        </p:nvSpPr>
        <p:spPr>
          <a:xfrm rot="2251113">
            <a:off x="7806618" y="1847023"/>
            <a:ext cx="2241295" cy="151390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6" name="CuadroTexto 15"/>
          <p:cNvSpPr txBox="1"/>
          <p:nvPr/>
        </p:nvSpPr>
        <p:spPr>
          <a:xfrm>
            <a:off x="10197177" y="4836236"/>
            <a:ext cx="727841" cy="369332"/>
          </a:xfrm>
          <a:prstGeom prst="rect">
            <a:avLst/>
          </a:prstGeom>
          <a:noFill/>
        </p:spPr>
        <p:txBody>
          <a:bodyPr wrap="square" rtlCol="0">
            <a:spAutoFit/>
          </a:bodyPr>
          <a:lstStyle/>
          <a:p>
            <a:r>
              <a:rPr lang="es-MX" dirty="0" smtClean="0"/>
              <a:t>ALFA</a:t>
            </a:r>
            <a:endParaRPr lang="es-MX" dirty="0"/>
          </a:p>
        </p:txBody>
      </p:sp>
      <p:sp>
        <p:nvSpPr>
          <p:cNvPr id="17" name="CuadroTexto 16"/>
          <p:cNvSpPr txBox="1"/>
          <p:nvPr/>
        </p:nvSpPr>
        <p:spPr>
          <a:xfrm>
            <a:off x="9612335" y="1708920"/>
            <a:ext cx="727841" cy="369332"/>
          </a:xfrm>
          <a:prstGeom prst="rect">
            <a:avLst/>
          </a:prstGeom>
          <a:noFill/>
        </p:spPr>
        <p:txBody>
          <a:bodyPr wrap="square" rtlCol="0">
            <a:spAutoFit/>
          </a:bodyPr>
          <a:lstStyle/>
          <a:p>
            <a:r>
              <a:rPr lang="es-MX" dirty="0" smtClean="0"/>
              <a:t>BETA</a:t>
            </a:r>
            <a:endParaRPr lang="es-MX" dirty="0"/>
          </a:p>
        </p:txBody>
      </p:sp>
      <p:sp>
        <p:nvSpPr>
          <p:cNvPr id="18" name="Rectángulo: esquinas redondeadas 13"/>
          <p:cNvSpPr/>
          <p:nvPr/>
        </p:nvSpPr>
        <p:spPr>
          <a:xfrm>
            <a:off x="3133558" y="330373"/>
            <a:ext cx="2174092" cy="695087"/>
          </a:xfrm>
          <a:prstGeom prst="roundRect">
            <a:avLst/>
          </a:prstGeom>
          <a:solidFill>
            <a:schemeClr val="accent1">
              <a:lumMod val="75000"/>
            </a:schemeClr>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Ángulo alfa &gt; 60 °</a:t>
            </a:r>
          </a:p>
          <a:p>
            <a:pPr algn="ctr"/>
            <a:r>
              <a:rPr lang="es-MX" dirty="0"/>
              <a:t>Ángulo beta &lt; 55°</a:t>
            </a:r>
          </a:p>
        </p:txBody>
      </p:sp>
      <p:pic>
        <p:nvPicPr>
          <p:cNvPr id="19" name="Imagen 18"/>
          <p:cNvPicPr>
            <a:picLocks noChangeAspect="1"/>
          </p:cNvPicPr>
          <p:nvPr/>
        </p:nvPicPr>
        <p:blipFill rotWithShape="1">
          <a:blip r:embed="rId6"/>
          <a:srcRect l="15264" t="18858" r="51171" b="29419"/>
          <a:stretch/>
        </p:blipFill>
        <p:spPr>
          <a:xfrm>
            <a:off x="546809" y="1690688"/>
            <a:ext cx="5536190" cy="4796700"/>
          </a:xfrm>
          <a:prstGeom prst="rect">
            <a:avLst/>
          </a:prstGeom>
        </p:spPr>
      </p:pic>
    </p:spTree>
    <p:extLst>
      <p:ext uri="{BB962C8B-B14F-4D97-AF65-F5344CB8AC3E}">
        <p14:creationId xmlns:p14="http://schemas.microsoft.com/office/powerpoint/2010/main" val="1616701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601493" y="346842"/>
            <a:ext cx="3037668" cy="523220"/>
          </a:xfrm>
          <a:prstGeom prst="rect">
            <a:avLst/>
          </a:prstGeom>
          <a:noFill/>
        </p:spPr>
        <p:txBody>
          <a:bodyPr wrap="square" rtlCol="0">
            <a:spAutoFit/>
          </a:bodyPr>
          <a:lstStyle/>
          <a:p>
            <a:r>
              <a:rPr lang="es-MX" sz="2800" b="1" dirty="0">
                <a:solidFill>
                  <a:srgbClr val="D351A8"/>
                </a:solidFill>
              </a:rPr>
              <a:t>TOMOGRAFÍA</a:t>
            </a:r>
          </a:p>
        </p:txBody>
      </p:sp>
      <p:sp>
        <p:nvSpPr>
          <p:cNvPr id="3" name="Rectángulo 2"/>
          <p:cNvSpPr/>
          <p:nvPr/>
        </p:nvSpPr>
        <p:spPr>
          <a:xfrm>
            <a:off x="0" y="1535281"/>
            <a:ext cx="6525551" cy="4431983"/>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285750" indent="-285750">
              <a:buClr>
                <a:srgbClr val="00B050"/>
              </a:buClr>
              <a:buFont typeface="Arial" panose="020B0604020202020204" pitchFamily="34" charset="0"/>
              <a:buChar char="•"/>
              <a:defRPr/>
            </a:pPr>
            <a:r>
              <a:rPr lang="es-MX" sz="2000" dirty="0"/>
              <a:t>Detección de pequeños fragmentos  y líneas de fractura.</a:t>
            </a:r>
          </a:p>
          <a:p>
            <a:pPr marL="285750" indent="-285750">
              <a:buClr>
                <a:srgbClr val="00B050"/>
              </a:buClr>
              <a:buFont typeface="Arial" panose="020B0604020202020204" pitchFamily="34" charset="0"/>
              <a:buChar char="•"/>
              <a:defRPr/>
            </a:pPr>
            <a:endParaRPr lang="es-MX" sz="2000" dirty="0"/>
          </a:p>
          <a:p>
            <a:pPr marL="285750" indent="-285750">
              <a:buClr>
                <a:srgbClr val="00B050"/>
              </a:buClr>
              <a:buFont typeface="Arial" panose="020B0604020202020204" pitchFamily="34" charset="0"/>
              <a:buChar char="•"/>
              <a:defRPr/>
            </a:pPr>
            <a:r>
              <a:rPr lang="es-MX" sz="2000" dirty="0"/>
              <a:t>Exploración en pacientes con elementos metálicos</a:t>
            </a:r>
          </a:p>
          <a:p>
            <a:pPr marL="285750" indent="-285750">
              <a:buClr>
                <a:srgbClr val="00B050"/>
              </a:buClr>
              <a:buFont typeface="Arial" panose="020B0604020202020204" pitchFamily="34" charset="0"/>
              <a:buChar char="•"/>
              <a:defRPr/>
            </a:pPr>
            <a:endParaRPr lang="es-MX" sz="2000" dirty="0"/>
          </a:p>
          <a:p>
            <a:pPr marL="285750" indent="-285750">
              <a:buClr>
                <a:srgbClr val="00B050"/>
              </a:buClr>
              <a:buFont typeface="Arial" panose="020B0604020202020204" pitchFamily="34" charset="0"/>
              <a:buChar char="•"/>
              <a:defRPr/>
            </a:pPr>
            <a:r>
              <a:rPr lang="es-MX" sz="2000" dirty="0"/>
              <a:t>Elección en fracturas en regiones anatómicas complejas</a:t>
            </a:r>
          </a:p>
          <a:p>
            <a:pPr marL="285750" indent="-285750">
              <a:buClr>
                <a:srgbClr val="00B050"/>
              </a:buClr>
              <a:buFont typeface="Arial" panose="020B0604020202020204" pitchFamily="34" charset="0"/>
              <a:buChar char="•"/>
              <a:defRPr/>
            </a:pPr>
            <a:endParaRPr lang="es-MX" sz="2000" dirty="0"/>
          </a:p>
          <a:p>
            <a:pPr marL="285750" indent="-285750">
              <a:buClr>
                <a:srgbClr val="00B050"/>
              </a:buClr>
              <a:buFont typeface="Arial" panose="020B0604020202020204" pitchFamily="34" charset="0"/>
              <a:buChar char="•"/>
              <a:defRPr/>
            </a:pPr>
            <a:r>
              <a:rPr lang="es-MX" sz="2000" dirty="0"/>
              <a:t>Reconstrucciones </a:t>
            </a:r>
            <a:r>
              <a:rPr lang="es-MX" sz="2000" dirty="0" err="1"/>
              <a:t>multiplanares</a:t>
            </a:r>
            <a:r>
              <a:rPr lang="es-MX" sz="2000" dirty="0"/>
              <a:t> y volumétricas </a:t>
            </a:r>
          </a:p>
          <a:p>
            <a:pPr marL="285750" indent="-285750">
              <a:buClr>
                <a:srgbClr val="00B050"/>
              </a:buClr>
              <a:buFont typeface="Arial" panose="020B0604020202020204" pitchFamily="34" charset="0"/>
              <a:buChar char="•"/>
              <a:defRPr/>
            </a:pPr>
            <a:endParaRPr lang="es-MX" sz="2000" dirty="0"/>
          </a:p>
          <a:p>
            <a:pPr marL="285750" indent="-285750">
              <a:buClr>
                <a:srgbClr val="00B050"/>
              </a:buClr>
              <a:buFont typeface="Arial" panose="020B0604020202020204" pitchFamily="34" charset="0"/>
              <a:buChar char="•"/>
              <a:defRPr/>
            </a:pPr>
            <a:r>
              <a:rPr lang="es-MX" sz="2000" dirty="0"/>
              <a:t>Detección y estatificación</a:t>
            </a:r>
          </a:p>
          <a:p>
            <a:pPr marL="285750" indent="-285750">
              <a:buClr>
                <a:srgbClr val="00B050"/>
              </a:buClr>
              <a:buFont typeface="Arial" panose="020B0604020202020204" pitchFamily="34" charset="0"/>
              <a:buChar char="•"/>
              <a:defRPr/>
            </a:pPr>
            <a:r>
              <a:rPr lang="es-MX" dirty="0"/>
              <a:t>Tumores</a:t>
            </a:r>
          </a:p>
          <a:p>
            <a:pPr marL="285750" indent="-285750">
              <a:buClr>
                <a:srgbClr val="00B050"/>
              </a:buClr>
              <a:buFont typeface="Arial" panose="020B0604020202020204" pitchFamily="34" charset="0"/>
              <a:buChar char="•"/>
              <a:defRPr/>
            </a:pPr>
            <a:r>
              <a:rPr lang="es-MX" dirty="0"/>
              <a:t>Necrosis avascular</a:t>
            </a:r>
          </a:p>
          <a:p>
            <a:pPr marL="285750" indent="-285750">
              <a:buClr>
                <a:srgbClr val="00B050"/>
              </a:buClr>
              <a:buFont typeface="Arial" panose="020B0604020202020204" pitchFamily="34" charset="0"/>
              <a:buChar char="•"/>
              <a:defRPr/>
            </a:pPr>
            <a:r>
              <a:rPr lang="es-MX" dirty="0"/>
              <a:t>Infecciones</a:t>
            </a:r>
          </a:p>
          <a:p>
            <a:pPr marL="342900" indent="-342900">
              <a:buClr>
                <a:srgbClr val="00B050"/>
              </a:buClr>
              <a:buFont typeface="Arial" panose="020B0604020202020204" pitchFamily="34" charset="0"/>
              <a:buChar char="•"/>
              <a:defRPr/>
            </a:pPr>
            <a:endParaRPr lang="es-MX" sz="2400" dirty="0"/>
          </a:p>
          <a:p>
            <a:pPr marL="342900" indent="-342900">
              <a:buClr>
                <a:srgbClr val="00B050"/>
              </a:buClr>
              <a:buFont typeface="Arial" panose="020B0604020202020204" pitchFamily="34" charset="0"/>
              <a:buChar char="•"/>
              <a:defRPr/>
            </a:pPr>
            <a:r>
              <a:rPr lang="es-MX" sz="2400" dirty="0"/>
              <a:t>Calcificación, osificación, reacción  </a:t>
            </a:r>
            <a:r>
              <a:rPr lang="es-MX" sz="2400" dirty="0" err="1"/>
              <a:t>perióstica</a:t>
            </a:r>
            <a:endParaRPr lang="es-MX" sz="2400" dirty="0"/>
          </a:p>
        </p:txBody>
      </p:sp>
      <p:pic>
        <p:nvPicPr>
          <p:cNvPr id="6" name="Imagen 5"/>
          <p:cNvPicPr>
            <a:picLocks noChangeAspect="1"/>
          </p:cNvPicPr>
          <p:nvPr/>
        </p:nvPicPr>
        <p:blipFill rotWithShape="1">
          <a:blip r:embed="rId2"/>
          <a:srcRect l="12172" t="23503" r="53156" b="26327"/>
          <a:stretch/>
        </p:blipFill>
        <p:spPr>
          <a:xfrm>
            <a:off x="7285219" y="1535281"/>
            <a:ext cx="4227225" cy="3439038"/>
          </a:xfrm>
          <a:prstGeom prst="rect">
            <a:avLst/>
          </a:prstGeom>
        </p:spPr>
      </p:pic>
      <p:pic>
        <p:nvPicPr>
          <p:cNvPr id="7" name="Imagen 6"/>
          <p:cNvPicPr>
            <a:picLocks noChangeAspect="1"/>
          </p:cNvPicPr>
          <p:nvPr/>
        </p:nvPicPr>
        <p:blipFill>
          <a:blip r:embed="rId3"/>
          <a:stretch>
            <a:fillRect/>
          </a:stretch>
        </p:blipFill>
        <p:spPr>
          <a:xfrm>
            <a:off x="6642293" y="1323233"/>
            <a:ext cx="5513076" cy="4856077"/>
          </a:xfrm>
          <a:prstGeom prst="rect">
            <a:avLst/>
          </a:prstGeom>
        </p:spPr>
      </p:pic>
    </p:spTree>
    <p:extLst>
      <p:ext uri="{BB962C8B-B14F-4D97-AF65-F5344CB8AC3E}">
        <p14:creationId xmlns:p14="http://schemas.microsoft.com/office/powerpoint/2010/main" val="3777417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7132" y="-289967"/>
            <a:ext cx="10515600" cy="1325563"/>
          </a:xfrm>
        </p:spPr>
        <p:txBody>
          <a:bodyPr/>
          <a:lstStyle/>
          <a:p>
            <a:pPr algn="ctr"/>
            <a:r>
              <a:rPr lang="es-MX" dirty="0" smtClean="0"/>
              <a:t>Pubis</a:t>
            </a:r>
            <a:endParaRPr lang="es-MX" dirty="0"/>
          </a:p>
        </p:txBody>
      </p:sp>
      <p:sp>
        <p:nvSpPr>
          <p:cNvPr id="3" name="Marcador de contenido 2"/>
          <p:cNvSpPr>
            <a:spLocks noGrp="1"/>
          </p:cNvSpPr>
          <p:nvPr>
            <p:ph idx="1"/>
          </p:nvPr>
        </p:nvSpPr>
        <p:spPr>
          <a:xfrm>
            <a:off x="276087" y="653615"/>
            <a:ext cx="3381513" cy="5033329"/>
          </a:xfrm>
        </p:spPr>
        <p:style>
          <a:lnRef idx="0">
            <a:schemeClr val="accent1"/>
          </a:lnRef>
          <a:fillRef idx="3">
            <a:schemeClr val="accent1"/>
          </a:fillRef>
          <a:effectRef idx="3">
            <a:schemeClr val="accent1"/>
          </a:effectRef>
          <a:fontRef idx="minor">
            <a:schemeClr val="lt1"/>
          </a:fontRef>
        </p:style>
        <p:txBody>
          <a:bodyPr>
            <a:normAutofit/>
          </a:bodyPr>
          <a:lstStyle/>
          <a:p>
            <a:r>
              <a:rPr lang="es-MX" sz="2400" dirty="0" smtClean="0"/>
              <a:t>Anterior e inferior – Cuerpo y 2 ramas</a:t>
            </a:r>
          </a:p>
          <a:p>
            <a:r>
              <a:rPr lang="es-MX" sz="2400" dirty="0" smtClean="0"/>
              <a:t>Cuerpo – Aplanado , cresta en su cara superior -  tubérculo o </a:t>
            </a:r>
            <a:r>
              <a:rPr lang="es-MX" sz="2400" dirty="0" err="1" smtClean="0"/>
              <a:t>sinfisis</a:t>
            </a:r>
            <a:r>
              <a:rPr lang="es-MX" sz="2400" dirty="0" smtClean="0"/>
              <a:t> del pubis</a:t>
            </a:r>
          </a:p>
          <a:p>
            <a:r>
              <a:rPr lang="es-MX" sz="2400" dirty="0" smtClean="0"/>
              <a:t>Rama superior/</a:t>
            </a:r>
            <a:r>
              <a:rPr lang="es-MX" sz="2400" dirty="0" err="1" smtClean="0"/>
              <a:t>iliopubica</a:t>
            </a:r>
            <a:r>
              <a:rPr lang="es-MX" sz="2400" dirty="0" smtClean="0"/>
              <a:t> – </a:t>
            </a:r>
            <a:r>
              <a:rPr lang="es-MX" sz="2400" dirty="0" err="1" smtClean="0"/>
              <a:t>posterolateralmente</a:t>
            </a:r>
            <a:r>
              <a:rPr lang="es-MX" sz="2400" dirty="0" smtClean="0"/>
              <a:t>, une con el ilion  e isquion , borde superior – cresta </a:t>
            </a:r>
            <a:r>
              <a:rPr lang="es-MX" sz="2400" dirty="0" err="1" smtClean="0"/>
              <a:t>pectinea</a:t>
            </a:r>
            <a:r>
              <a:rPr lang="es-MX" sz="2400" dirty="0" smtClean="0"/>
              <a:t> – forma la línea terminal del h coxal </a:t>
            </a:r>
          </a:p>
        </p:txBody>
      </p:sp>
      <p:pic>
        <p:nvPicPr>
          <p:cNvPr id="5" name="Imagen 4"/>
          <p:cNvPicPr>
            <a:picLocks noChangeAspect="1"/>
          </p:cNvPicPr>
          <p:nvPr/>
        </p:nvPicPr>
        <p:blipFill rotWithShape="1">
          <a:blip r:embed="rId3"/>
          <a:srcRect l="10427" r="8785"/>
          <a:stretch/>
        </p:blipFill>
        <p:spPr>
          <a:xfrm>
            <a:off x="3819712" y="653615"/>
            <a:ext cx="8372288" cy="5826444"/>
          </a:xfrm>
          <a:prstGeom prst="rect">
            <a:avLst/>
          </a:prstGeom>
        </p:spPr>
      </p:pic>
      <p:cxnSp>
        <p:nvCxnSpPr>
          <p:cNvPr id="6" name="Conector recto 5"/>
          <p:cNvCxnSpPr/>
          <p:nvPr/>
        </p:nvCxnSpPr>
        <p:spPr>
          <a:xfrm flipV="1">
            <a:off x="4062334" y="4814533"/>
            <a:ext cx="644577" cy="29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flipV="1">
            <a:off x="3919928" y="6240782"/>
            <a:ext cx="1573967" cy="14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3964898" y="4289685"/>
            <a:ext cx="8994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a:off x="3897444" y="5754001"/>
            <a:ext cx="944380" cy="29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3919928" y="5480631"/>
            <a:ext cx="944380" cy="29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a:off x="11020269" y="4514537"/>
            <a:ext cx="944380" cy="29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10790476" y="5656964"/>
            <a:ext cx="944380" cy="2998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276088" y="939635"/>
            <a:ext cx="3381512" cy="440120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457200" indent="-457200">
              <a:buFont typeface="Arial" panose="020B0604020202020204" pitchFamily="34" charset="0"/>
              <a:buChar char="•"/>
            </a:pPr>
            <a:r>
              <a:rPr lang="es-MX" sz="2800" dirty="0"/>
              <a:t>Cresta del pubis – anterior – línea </a:t>
            </a:r>
            <a:r>
              <a:rPr lang="es-MX" sz="2800" dirty="0" smtClean="0"/>
              <a:t>terminal</a:t>
            </a:r>
          </a:p>
          <a:p>
            <a:pPr marL="457200" indent="-457200">
              <a:buFont typeface="Arial" panose="020B0604020202020204" pitchFamily="34" charset="0"/>
              <a:buChar char="•"/>
            </a:pPr>
            <a:r>
              <a:rPr lang="es-MX" sz="2800" dirty="0" smtClean="0"/>
              <a:t>Rama inferior / </a:t>
            </a:r>
            <a:r>
              <a:rPr lang="es-MX" sz="2800" dirty="0" err="1" smtClean="0"/>
              <a:t>isquiopubica</a:t>
            </a:r>
            <a:r>
              <a:rPr lang="es-MX" sz="2800" dirty="0" smtClean="0"/>
              <a:t> </a:t>
            </a:r>
            <a:r>
              <a:rPr lang="es-MX" sz="2800" dirty="0"/>
              <a:t>– </a:t>
            </a:r>
            <a:r>
              <a:rPr lang="es-MX" sz="2800" dirty="0" smtClean="0"/>
              <a:t>limitada </a:t>
            </a:r>
            <a:r>
              <a:rPr lang="es-MX" sz="2800" dirty="0"/>
              <a:t>por el surco del obturador – lateral e inferior – une con el isquion.</a:t>
            </a:r>
          </a:p>
        </p:txBody>
      </p:sp>
    </p:spTree>
    <p:extLst>
      <p:ext uri="{BB962C8B-B14F-4D97-AF65-F5344CB8AC3E}">
        <p14:creationId xmlns:p14="http://schemas.microsoft.com/office/powerpoint/2010/main" val="3858370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290953" y="0"/>
            <a:ext cx="5111645" cy="830997"/>
          </a:xfrm>
          <a:prstGeom prst="rect">
            <a:avLst/>
          </a:prstGeom>
          <a:noFill/>
        </p:spPr>
        <p:txBody>
          <a:bodyPr wrap="square" rtlCol="0">
            <a:spAutoFit/>
          </a:bodyPr>
          <a:lstStyle/>
          <a:p>
            <a:r>
              <a:rPr lang="es-MX" sz="2400" b="1" dirty="0">
                <a:solidFill>
                  <a:srgbClr val="CC99FF"/>
                </a:solidFill>
              </a:rPr>
              <a:t>Medición de la cobertura de la cabeza femoral según Anda</a:t>
            </a:r>
          </a:p>
        </p:txBody>
      </p:sp>
      <p:sp>
        <p:nvSpPr>
          <p:cNvPr id="8" name="Marcador de contenido 7"/>
          <p:cNvSpPr>
            <a:spLocks noGrp="1"/>
          </p:cNvSpPr>
          <p:nvPr>
            <p:ph sz="half" idx="1"/>
          </p:nvPr>
        </p:nvSpPr>
        <p:spPr>
          <a:xfrm>
            <a:off x="219525" y="1408838"/>
            <a:ext cx="4754880" cy="4023360"/>
          </a:xfrm>
        </p:spPr>
        <p:txBody>
          <a:bodyPr>
            <a:normAutofit/>
          </a:bodyPr>
          <a:lstStyle/>
          <a:p>
            <a:pPr algn="just"/>
            <a:r>
              <a:rPr lang="es-MX" sz="1800" dirty="0"/>
              <a:t>Punto central en ambas cabezas femorales </a:t>
            </a:r>
          </a:p>
          <a:p>
            <a:pPr algn="just"/>
            <a:r>
              <a:rPr lang="es-MX" sz="1800" dirty="0"/>
              <a:t>Se traza una tangente al borde anterior y posterior de la cavidad </a:t>
            </a:r>
            <a:r>
              <a:rPr lang="es-MX" sz="1800" dirty="0" err="1"/>
              <a:t>acetabular</a:t>
            </a:r>
            <a:r>
              <a:rPr lang="es-MX" sz="1800" dirty="0"/>
              <a:t> .</a:t>
            </a:r>
          </a:p>
          <a:p>
            <a:pPr algn="just"/>
            <a:r>
              <a:rPr lang="es-MX" sz="1800" dirty="0" smtClean="0"/>
              <a:t>Se traza una línea perpendicular por el borde posterior del acetábulo</a:t>
            </a:r>
          </a:p>
          <a:p>
            <a:pPr algn="just"/>
            <a:endParaRPr lang="es-MX" sz="1800" dirty="0"/>
          </a:p>
          <a:p>
            <a:pPr algn="just"/>
            <a:r>
              <a:rPr lang="es-MX" sz="1800" dirty="0" smtClean="0"/>
              <a:t>Angulo = </a:t>
            </a:r>
            <a:r>
              <a:rPr lang="es-MX" sz="1800" dirty="0" err="1" smtClean="0"/>
              <a:t>anteversion</a:t>
            </a:r>
            <a:r>
              <a:rPr lang="es-MX" sz="1800" dirty="0" smtClean="0"/>
              <a:t> acetabular</a:t>
            </a:r>
          </a:p>
          <a:p>
            <a:pPr algn="just"/>
            <a:endParaRPr lang="es-MX" sz="1800" dirty="0"/>
          </a:p>
          <a:p>
            <a:pPr algn="just"/>
            <a:r>
              <a:rPr lang="es-MX" sz="1800" dirty="0" smtClean="0"/>
              <a:t>H – 18.5 +- 4.5* </a:t>
            </a:r>
          </a:p>
          <a:p>
            <a:pPr algn="just"/>
            <a:r>
              <a:rPr lang="es-MX" sz="1800" dirty="0" smtClean="0"/>
              <a:t>M – 21.5 +- 5  *</a:t>
            </a:r>
            <a:endParaRPr lang="es-MX" sz="1800" dirty="0"/>
          </a:p>
        </p:txBody>
      </p:sp>
      <p:cxnSp>
        <p:nvCxnSpPr>
          <p:cNvPr id="12" name="Conector recto 11"/>
          <p:cNvCxnSpPr/>
          <p:nvPr/>
        </p:nvCxnSpPr>
        <p:spPr>
          <a:xfrm>
            <a:off x="9593705" y="3842010"/>
            <a:ext cx="494675" cy="894882"/>
          </a:xfrm>
          <a:prstGeom prst="line">
            <a:avLst/>
          </a:prstGeom>
          <a:ln w="28575">
            <a:solidFill>
              <a:srgbClr val="CC3399"/>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a:cxnSpLocks/>
          </p:cNvCxnSpPr>
          <p:nvPr/>
        </p:nvCxnSpPr>
        <p:spPr>
          <a:xfrm flipH="1" flipV="1">
            <a:off x="10088380" y="4736892"/>
            <a:ext cx="374754" cy="734518"/>
          </a:xfrm>
          <a:prstGeom prst="line">
            <a:avLst/>
          </a:prstGeom>
          <a:ln w="28575">
            <a:solidFill>
              <a:srgbClr val="CC3399"/>
            </a:solidFill>
          </a:ln>
        </p:spPr>
        <p:style>
          <a:lnRef idx="1">
            <a:schemeClr val="accent1"/>
          </a:lnRef>
          <a:fillRef idx="0">
            <a:schemeClr val="accent1"/>
          </a:fillRef>
          <a:effectRef idx="0">
            <a:schemeClr val="accent1"/>
          </a:effectRef>
          <a:fontRef idx="minor">
            <a:schemeClr val="tx1"/>
          </a:fontRef>
        </p:style>
      </p:cxnSp>
      <p:sp>
        <p:nvSpPr>
          <p:cNvPr id="17" name="Arco 16"/>
          <p:cNvSpPr/>
          <p:nvPr/>
        </p:nvSpPr>
        <p:spPr>
          <a:xfrm rot="14910844">
            <a:off x="9196236" y="3924842"/>
            <a:ext cx="944840" cy="98408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9" name="Arco 18"/>
          <p:cNvSpPr/>
          <p:nvPr/>
        </p:nvSpPr>
        <p:spPr>
          <a:xfrm rot="10442069">
            <a:off x="9101385" y="3536803"/>
            <a:ext cx="2348745" cy="2130262"/>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12290" name="Picture 2" descr="https://attachment.outlook.office.net/owa/OLIVER_2526@hotmail.com/service.svc/s/GetAttachmentThumbnail?id=AQMkADAwATZiZmYAZC04NzU2LTNjMTgtMDACLTAwCgBGAAADOgixoSyVOkGIv%2Bu%2Bx9O3MwcAj6IhC8pBrUCBMLi1k07eAQAAAgEMAAAAj6IhC8pBrUCBMLi1k07eAQABlC4x6QAAAAESABAAchVXB%2BsEDEKyFeTMonJmlg%3D%3D&amp;thumbnailType=2&amp;owa=outlook.live.com&amp;scriptVer=20180126.08.02&amp;isc=1&amp;X-OWA-CANARY=jDJhH1xsdEOPJmImLKOKA-BX_lQTddUYS1QKMr2uL-2P1qSkxriSZN0dZRld21C26INF-XrsVX0.&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NDQyMzY1LTIyNzA1NzU2NDBcIixcInB1aWRcIjpcIjE4OTk5NDU0Nzg0NzA2ODBcIixcIm9pZFwiOlwiMDAwNmJmZmQtODc1Ni0zYzE4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ODc2ODYyMywibmJmIjoxNTE4NzY4MDIzfQ.N_gRBldJdvk5Oa1tcEG2EI2uLOA-VssdCQ7-eKxind6QQhC4yNUmvAukzBf7aDgslLvYfNHh438qt9_CWXd-sVnCBQjaSoL6TsSPJSSk7WiHmkn0X4DegI1mlQNoqXY6gb4n__-2FMa_Ln-g2PeyR69vnSQ_fIvSUWD2WzAUWugFXaAnUE6UMmQyuKe_56jXOeO6DS96qjHqInAXonrKZYZ5YeyLguxMPvkDsvbV1lBWJop_aQ5ZxmyEjk-IwvoLa9AKnXkuxge9talFoxVJldDHdoZ48R7pTh8N85ORkYMuIqWmRv-QqYpCIYgcQ14D6Uwnrd4W3TR0MRYLpsXA7Q&amp;animation=true"/>
          <p:cNvPicPr>
            <a:picLocks noChangeAspect="1" noChangeArrowheads="1"/>
          </p:cNvPicPr>
          <p:nvPr/>
        </p:nvPicPr>
        <p:blipFill rotWithShape="1">
          <a:blip r:embed="rId3">
            <a:extLst>
              <a:ext uri="{28A0092B-C50C-407E-A947-70E740481C1C}">
                <a14:useLocalDpi xmlns:a14="http://schemas.microsoft.com/office/drawing/2010/main" val="0"/>
              </a:ext>
            </a:extLst>
          </a:blip>
          <a:srcRect l="7719" t="2266" r="33389" b="5768"/>
          <a:stretch/>
        </p:blipFill>
        <p:spPr bwMode="auto">
          <a:xfrm>
            <a:off x="5402598" y="421257"/>
            <a:ext cx="6337893" cy="6031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315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3881203" y="1001166"/>
            <a:ext cx="5181600" cy="4351338"/>
          </a:xfrm>
        </p:spPr>
        <p:txBody>
          <a:bodyPr>
            <a:normAutofit fontScale="92500" lnSpcReduction="10000"/>
          </a:bodyPr>
          <a:lstStyle/>
          <a:p>
            <a:pPr marL="0" indent="0">
              <a:buNone/>
            </a:pPr>
            <a:r>
              <a:rPr lang="es-MX" altLang="es-MX" sz="2400" dirty="0">
                <a:solidFill>
                  <a:schemeClr val="bg1"/>
                </a:solidFill>
              </a:rPr>
              <a:t>Secuencias: T1, T2, STIR, T1+C</a:t>
            </a:r>
          </a:p>
          <a:p>
            <a:endParaRPr lang="es-MX" altLang="es-MX" sz="2400" dirty="0"/>
          </a:p>
          <a:p>
            <a:pPr marL="0" indent="0">
              <a:buNone/>
            </a:pPr>
            <a:r>
              <a:rPr lang="es-MX" altLang="es-MX" sz="2400" b="1" dirty="0"/>
              <a:t>INDICACIONES</a:t>
            </a:r>
          </a:p>
          <a:p>
            <a:pPr>
              <a:buFont typeface="Arial" panose="020B0604020202020204" pitchFamily="34" charset="0"/>
              <a:buChar char="•"/>
            </a:pPr>
            <a:r>
              <a:rPr lang="es-MX" altLang="es-MX" sz="2400" dirty="0"/>
              <a:t>Necrosis avascular</a:t>
            </a:r>
          </a:p>
          <a:p>
            <a:pPr>
              <a:buFont typeface="Arial" panose="020B0604020202020204" pitchFamily="34" charset="0"/>
              <a:buChar char="•"/>
            </a:pPr>
            <a:r>
              <a:rPr lang="es-MX" altLang="es-MX" sz="2400" dirty="0"/>
              <a:t>Fracturas ocultas</a:t>
            </a:r>
          </a:p>
          <a:p>
            <a:pPr>
              <a:buFont typeface="Arial" panose="020B0604020202020204" pitchFamily="34" charset="0"/>
              <a:buChar char="•"/>
            </a:pPr>
            <a:r>
              <a:rPr lang="es-MX" altLang="es-MX" sz="2400" dirty="0"/>
              <a:t>Tumores primarios de hueso y tejido blando</a:t>
            </a:r>
          </a:p>
          <a:p>
            <a:pPr>
              <a:buFont typeface="Arial" panose="020B0604020202020204" pitchFamily="34" charset="0"/>
              <a:buChar char="•"/>
            </a:pPr>
            <a:r>
              <a:rPr lang="es-MX" altLang="es-MX" sz="2400" dirty="0"/>
              <a:t>Metástasis</a:t>
            </a:r>
          </a:p>
          <a:p>
            <a:pPr>
              <a:buFont typeface="Arial" panose="020B0604020202020204" pitchFamily="34" charset="0"/>
              <a:buChar char="•"/>
            </a:pPr>
            <a:r>
              <a:rPr lang="es-MX" altLang="es-MX" sz="2400" dirty="0"/>
              <a:t>Enfermedad inflamatoria articular o </a:t>
            </a:r>
            <a:r>
              <a:rPr lang="es-MX" altLang="es-MX" sz="2400" dirty="0" err="1"/>
              <a:t>periarticular</a:t>
            </a:r>
            <a:endParaRPr lang="es-MX" altLang="es-MX" sz="2400" dirty="0"/>
          </a:p>
          <a:p>
            <a:pPr>
              <a:buFont typeface="Arial" panose="020B0604020202020204" pitchFamily="34" charset="0"/>
              <a:buChar char="•"/>
            </a:pPr>
            <a:r>
              <a:rPr lang="es-MX" altLang="es-MX" sz="2400" dirty="0"/>
              <a:t>Lesiones vasculares</a:t>
            </a:r>
          </a:p>
          <a:p>
            <a:endParaRPr lang="es-MX" altLang="es-MX" sz="2400" dirty="0"/>
          </a:p>
          <a:p>
            <a:endParaRPr lang="es-MX" dirty="0"/>
          </a:p>
        </p:txBody>
      </p:sp>
      <p:sp>
        <p:nvSpPr>
          <p:cNvPr id="7" name="CuadroTexto 6"/>
          <p:cNvSpPr txBox="1"/>
          <p:nvPr/>
        </p:nvSpPr>
        <p:spPr>
          <a:xfrm>
            <a:off x="4067130" y="811878"/>
            <a:ext cx="4462273" cy="523220"/>
          </a:xfrm>
          <a:prstGeom prst="rect">
            <a:avLst/>
          </a:prstGeom>
          <a:noFill/>
        </p:spPr>
        <p:txBody>
          <a:bodyPr wrap="square" rtlCol="0">
            <a:spAutoFit/>
          </a:bodyPr>
          <a:lstStyle/>
          <a:p>
            <a:r>
              <a:rPr lang="es-MX" sz="2800" b="1" dirty="0">
                <a:solidFill>
                  <a:srgbClr val="D351A8"/>
                </a:solidFill>
              </a:rPr>
              <a:t>RESONANCIA MAGNÉTICA </a:t>
            </a:r>
          </a:p>
        </p:txBody>
      </p:sp>
    </p:spTree>
    <p:extLst>
      <p:ext uri="{BB962C8B-B14F-4D97-AF65-F5344CB8AC3E}">
        <p14:creationId xmlns:p14="http://schemas.microsoft.com/office/powerpoint/2010/main" val="2769507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31139" t="36626" r="30696" b="23712"/>
          <a:stretch/>
        </p:blipFill>
        <p:spPr>
          <a:xfrm>
            <a:off x="1060049" y="269141"/>
            <a:ext cx="10398066" cy="6167722"/>
          </a:xfrm>
          <a:prstGeom prst="rect">
            <a:avLst/>
          </a:prstGeom>
        </p:spPr>
      </p:pic>
    </p:spTree>
    <p:extLst>
      <p:ext uri="{BB962C8B-B14F-4D97-AF65-F5344CB8AC3E}">
        <p14:creationId xmlns:p14="http://schemas.microsoft.com/office/powerpoint/2010/main" val="204294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34342" t="29123" r="33684" b="15965"/>
          <a:stretch/>
        </p:blipFill>
        <p:spPr>
          <a:xfrm>
            <a:off x="2269217" y="139852"/>
            <a:ext cx="7230978" cy="6718148"/>
          </a:xfrm>
          <a:prstGeom prst="rect">
            <a:avLst/>
          </a:prstGeom>
        </p:spPr>
      </p:pic>
    </p:spTree>
    <p:extLst>
      <p:ext uri="{BB962C8B-B14F-4D97-AF65-F5344CB8AC3E}">
        <p14:creationId xmlns:p14="http://schemas.microsoft.com/office/powerpoint/2010/main" val="426430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481044" y="999520"/>
            <a:ext cx="4873789" cy="5309840"/>
          </a:xfrm>
        </p:spPr>
        <p:txBody>
          <a:bodyPr>
            <a:normAutofit fontScale="92500" lnSpcReduction="10000"/>
          </a:bodyPr>
          <a:lstStyle/>
          <a:p>
            <a:r>
              <a:rPr lang="es-MX" dirty="0"/>
              <a:t>Disponer de estudio basal RM CADERA</a:t>
            </a:r>
          </a:p>
          <a:p>
            <a:r>
              <a:rPr lang="es-MX" dirty="0"/>
              <a:t>La punción articular se realiza bajo control radioscópico (cara lateral de la cabeza-cuello femoral, zona central de la cabeza).</a:t>
            </a:r>
          </a:p>
          <a:p>
            <a:pPr marL="0" indent="0">
              <a:buNone/>
            </a:pPr>
            <a:r>
              <a:rPr lang="es-MX" dirty="0"/>
              <a:t> Aplicar lidocaína </a:t>
            </a:r>
          </a:p>
          <a:p>
            <a:r>
              <a:rPr lang="es-MX" dirty="0"/>
              <a:t>Dilución: 2 ml de gadolinio + 250 ml de solución salina. </a:t>
            </a:r>
          </a:p>
          <a:p>
            <a:r>
              <a:rPr lang="es-MX" dirty="0"/>
              <a:t>Cargar 12-20 ml.</a:t>
            </a:r>
          </a:p>
          <a:p>
            <a:r>
              <a:rPr lang="es-MX" dirty="0"/>
              <a:t>El </a:t>
            </a:r>
            <a:r>
              <a:rPr lang="es-MX" dirty="0" smtClean="0"/>
              <a:t>T1</a:t>
            </a:r>
            <a:r>
              <a:rPr lang="es-MX" dirty="0"/>
              <a:t>, T2 con supresión </a:t>
            </a:r>
            <a:r>
              <a:rPr lang="es-MX" dirty="0" smtClean="0"/>
              <a:t>grasa y </a:t>
            </a:r>
            <a:r>
              <a:rPr lang="es-MX" dirty="0"/>
              <a:t>en rotación externa planos coronal y axial.</a:t>
            </a:r>
          </a:p>
        </p:txBody>
      </p:sp>
      <p:sp>
        <p:nvSpPr>
          <p:cNvPr id="7" name="CuadroTexto 6"/>
          <p:cNvSpPr txBox="1"/>
          <p:nvPr/>
        </p:nvSpPr>
        <p:spPr>
          <a:xfrm>
            <a:off x="4039850" y="150661"/>
            <a:ext cx="5726242" cy="523220"/>
          </a:xfrm>
          <a:prstGeom prst="rect">
            <a:avLst/>
          </a:prstGeom>
          <a:noFill/>
        </p:spPr>
        <p:txBody>
          <a:bodyPr wrap="square" rtlCol="0">
            <a:spAutoFit/>
          </a:bodyPr>
          <a:lstStyle/>
          <a:p>
            <a:r>
              <a:rPr lang="es-MX" sz="2800" b="1" dirty="0">
                <a:solidFill>
                  <a:srgbClr val="D351A8"/>
                </a:solidFill>
              </a:rPr>
              <a:t>ARTRO-RESONANCIA </a:t>
            </a:r>
          </a:p>
        </p:txBody>
      </p:sp>
      <p:pic>
        <p:nvPicPr>
          <p:cNvPr id="3" name="Imagen 2"/>
          <p:cNvPicPr>
            <a:picLocks noChangeAspect="1"/>
          </p:cNvPicPr>
          <p:nvPr/>
        </p:nvPicPr>
        <p:blipFill rotWithShape="1">
          <a:blip r:embed="rId3"/>
          <a:srcRect l="51148" t="17689" r="17131" b="30701"/>
          <a:stretch/>
        </p:blipFill>
        <p:spPr>
          <a:xfrm>
            <a:off x="5557948" y="818521"/>
            <a:ext cx="2638268" cy="2413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n 1"/>
          <p:cNvPicPr>
            <a:picLocks noChangeAspect="1"/>
          </p:cNvPicPr>
          <p:nvPr/>
        </p:nvPicPr>
        <p:blipFill rotWithShape="1">
          <a:blip r:embed="rId4"/>
          <a:srcRect l="51270" t="16377" r="14673" b="35731"/>
          <a:stretch/>
        </p:blipFill>
        <p:spPr>
          <a:xfrm>
            <a:off x="7689954" y="3348477"/>
            <a:ext cx="4152276" cy="32828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uadroTexto 5"/>
          <p:cNvSpPr txBox="1"/>
          <p:nvPr/>
        </p:nvSpPr>
        <p:spPr>
          <a:xfrm>
            <a:off x="8439447" y="1612647"/>
            <a:ext cx="3357797" cy="92333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285750" indent="-285750">
              <a:buFont typeface="Arial" panose="020B0604020202020204" pitchFamily="34" charset="0"/>
              <a:buChar char="•"/>
            </a:pPr>
            <a:r>
              <a:rPr lang="es-MX" dirty="0"/>
              <a:t>Desgarro del rodete</a:t>
            </a:r>
          </a:p>
          <a:p>
            <a:pPr marL="285750" indent="-285750">
              <a:buFont typeface="Arial" panose="020B0604020202020204" pitchFamily="34" charset="0"/>
              <a:buChar char="•"/>
            </a:pPr>
            <a:r>
              <a:rPr lang="es-MX" dirty="0"/>
              <a:t>Lesión del cartílago/cápsula</a:t>
            </a:r>
          </a:p>
          <a:p>
            <a:pPr marL="285750" indent="-285750">
              <a:buFont typeface="Arial" panose="020B0604020202020204" pitchFamily="34" charset="0"/>
              <a:buChar char="•"/>
            </a:pPr>
            <a:r>
              <a:rPr lang="es-MX" dirty="0"/>
              <a:t>Pinzamiento </a:t>
            </a:r>
            <a:r>
              <a:rPr lang="es-MX" dirty="0" err="1"/>
              <a:t>femoroacetabular</a:t>
            </a:r>
            <a:endParaRPr lang="es-MX" dirty="0"/>
          </a:p>
        </p:txBody>
      </p:sp>
    </p:spTree>
    <p:extLst>
      <p:ext uri="{BB962C8B-B14F-4D97-AF65-F5344CB8AC3E}">
        <p14:creationId xmlns:p14="http://schemas.microsoft.com/office/powerpoint/2010/main" val="2013052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smtClean="0"/>
              <a:t>BIBLIOGRAFIA</a:t>
            </a:r>
            <a:endParaRPr lang="es-MX"/>
          </a:p>
        </p:txBody>
      </p:sp>
      <p:pic>
        <p:nvPicPr>
          <p:cNvPr id="5" name="Imagen 4"/>
          <p:cNvPicPr>
            <a:picLocks noChangeAspect="1"/>
          </p:cNvPicPr>
          <p:nvPr/>
        </p:nvPicPr>
        <p:blipFill rotWithShape="1">
          <a:blip r:embed="rId3"/>
          <a:srcRect l="33248" t="18090" r="33091" b="20936"/>
          <a:stretch/>
        </p:blipFill>
        <p:spPr>
          <a:xfrm>
            <a:off x="149901" y="507531"/>
            <a:ext cx="2443397" cy="2488367"/>
          </a:xfrm>
          <a:prstGeom prst="rect">
            <a:avLst/>
          </a:prstGeom>
        </p:spPr>
      </p:pic>
      <p:pic>
        <p:nvPicPr>
          <p:cNvPr id="6" name="Imagen 5"/>
          <p:cNvPicPr>
            <a:picLocks noChangeAspect="1"/>
          </p:cNvPicPr>
          <p:nvPr/>
        </p:nvPicPr>
        <p:blipFill rotWithShape="1">
          <a:blip r:embed="rId4"/>
          <a:srcRect l="28731" t="17343" r="24394" b="7008"/>
          <a:stretch/>
        </p:blipFill>
        <p:spPr>
          <a:xfrm>
            <a:off x="7919804" y="3753995"/>
            <a:ext cx="3072983" cy="2788171"/>
          </a:xfrm>
          <a:prstGeom prst="rect">
            <a:avLst/>
          </a:prstGeom>
        </p:spPr>
      </p:pic>
      <p:pic>
        <p:nvPicPr>
          <p:cNvPr id="7" name="Imagen 6"/>
          <p:cNvPicPr>
            <a:picLocks noChangeAspect="1"/>
          </p:cNvPicPr>
          <p:nvPr/>
        </p:nvPicPr>
        <p:blipFill rotWithShape="1">
          <a:blip r:embed="rId5"/>
          <a:srcRect l="10482" t="27983" r="11601" b="45111"/>
          <a:stretch/>
        </p:blipFill>
        <p:spPr>
          <a:xfrm>
            <a:off x="5594873" y="1708785"/>
            <a:ext cx="5636301" cy="1094283"/>
          </a:xfrm>
          <a:prstGeom prst="rect">
            <a:avLst/>
          </a:prstGeom>
        </p:spPr>
      </p:pic>
      <p:pic>
        <p:nvPicPr>
          <p:cNvPr id="8" name="Imagen 7"/>
          <p:cNvPicPr>
            <a:picLocks noChangeAspect="1"/>
          </p:cNvPicPr>
          <p:nvPr/>
        </p:nvPicPr>
        <p:blipFill rotWithShape="1">
          <a:blip r:embed="rId6"/>
          <a:srcRect l="21495" t="22406" r="22563" b="17217"/>
          <a:stretch/>
        </p:blipFill>
        <p:spPr>
          <a:xfrm>
            <a:off x="2991358" y="4371342"/>
            <a:ext cx="3564341" cy="2162769"/>
          </a:xfrm>
          <a:prstGeom prst="rect">
            <a:avLst/>
          </a:prstGeom>
        </p:spPr>
      </p:pic>
      <p:pic>
        <p:nvPicPr>
          <p:cNvPr id="9" name="Imagen 8"/>
          <p:cNvPicPr>
            <a:picLocks noChangeAspect="1"/>
          </p:cNvPicPr>
          <p:nvPr/>
        </p:nvPicPr>
        <p:blipFill rotWithShape="1">
          <a:blip r:embed="rId7"/>
          <a:srcRect l="31669" t="17015" r="33283" b="5443"/>
          <a:stretch/>
        </p:blipFill>
        <p:spPr>
          <a:xfrm>
            <a:off x="149901" y="3425812"/>
            <a:ext cx="2458387" cy="3057994"/>
          </a:xfrm>
          <a:prstGeom prst="rect">
            <a:avLst/>
          </a:prstGeom>
        </p:spPr>
      </p:pic>
      <p:pic>
        <p:nvPicPr>
          <p:cNvPr id="1026" name="Picture 2" descr="Resultado de imagen para VAHLENSIEC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5239" y="1638551"/>
            <a:ext cx="1967169" cy="2714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144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6885" y="-151855"/>
            <a:ext cx="10515600" cy="1325563"/>
          </a:xfrm>
        </p:spPr>
        <p:txBody>
          <a:bodyPr/>
          <a:lstStyle/>
          <a:p>
            <a:pPr algn="ctr"/>
            <a:r>
              <a:rPr lang="es-MX" dirty="0" smtClean="0"/>
              <a:t>Isquion </a:t>
            </a:r>
            <a:endParaRPr lang="es-MX" dirty="0"/>
          </a:p>
        </p:txBody>
      </p:sp>
      <p:sp>
        <p:nvSpPr>
          <p:cNvPr id="3" name="Marcador de contenido 2"/>
          <p:cNvSpPr>
            <a:spLocks noGrp="1"/>
          </p:cNvSpPr>
          <p:nvPr>
            <p:ph idx="1"/>
          </p:nvPr>
        </p:nvSpPr>
        <p:spPr>
          <a:xfrm>
            <a:off x="251347" y="1173708"/>
            <a:ext cx="2686725" cy="4867327"/>
          </a:xfrm>
        </p:spPr>
        <p:style>
          <a:lnRef idx="0">
            <a:schemeClr val="accent3"/>
          </a:lnRef>
          <a:fillRef idx="3">
            <a:schemeClr val="accent3"/>
          </a:fillRef>
          <a:effectRef idx="3">
            <a:schemeClr val="accent3"/>
          </a:effectRef>
          <a:fontRef idx="minor">
            <a:schemeClr val="lt1"/>
          </a:fontRef>
        </p:style>
        <p:txBody>
          <a:bodyPr>
            <a:normAutofit/>
          </a:bodyPr>
          <a:lstStyle/>
          <a:p>
            <a:r>
              <a:rPr lang="es-MX" dirty="0" smtClean="0"/>
              <a:t>Posterior e inferior</a:t>
            </a:r>
          </a:p>
          <a:p>
            <a:r>
              <a:rPr lang="es-MX" dirty="0" smtClean="0"/>
              <a:t>Cuerpo – une al ilion y rama superior del pubis</a:t>
            </a:r>
          </a:p>
          <a:p>
            <a:r>
              <a:rPr lang="es-MX" dirty="0" smtClean="0"/>
              <a:t>Rama anterior – une rama inferior del pubis</a:t>
            </a:r>
            <a:endParaRPr lang="es-MX" dirty="0"/>
          </a:p>
        </p:txBody>
      </p:sp>
      <p:pic>
        <p:nvPicPr>
          <p:cNvPr id="5" name="Imagen 4"/>
          <p:cNvPicPr>
            <a:picLocks noChangeAspect="1"/>
          </p:cNvPicPr>
          <p:nvPr/>
        </p:nvPicPr>
        <p:blipFill rotWithShape="1">
          <a:blip r:embed="rId2"/>
          <a:srcRect l="10427" r="8785"/>
          <a:stretch/>
        </p:blipFill>
        <p:spPr>
          <a:xfrm>
            <a:off x="3447738" y="760575"/>
            <a:ext cx="8594511" cy="5981093"/>
          </a:xfrm>
          <a:prstGeom prst="rect">
            <a:avLst/>
          </a:prstGeom>
        </p:spPr>
      </p:pic>
      <p:cxnSp>
        <p:nvCxnSpPr>
          <p:cNvPr id="6" name="Conector recto 5"/>
          <p:cNvCxnSpPr/>
          <p:nvPr/>
        </p:nvCxnSpPr>
        <p:spPr>
          <a:xfrm flipV="1">
            <a:off x="5591331" y="6580682"/>
            <a:ext cx="1364105" cy="14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flipV="1">
            <a:off x="6775554" y="6325849"/>
            <a:ext cx="2923082" cy="14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7405141" y="5096656"/>
            <a:ext cx="899410" cy="14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V="1">
            <a:off x="7345180" y="4646951"/>
            <a:ext cx="1079292" cy="29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a:off x="9698636" y="6595672"/>
            <a:ext cx="14240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7240249" y="6024076"/>
            <a:ext cx="1184223"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Marcador de contenido 2"/>
          <p:cNvSpPr txBox="1">
            <a:spLocks/>
          </p:cNvSpPr>
          <p:nvPr/>
        </p:nvSpPr>
        <p:spPr>
          <a:xfrm>
            <a:off x="164893" y="1173708"/>
            <a:ext cx="2728210" cy="5351489"/>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s-MX" dirty="0" smtClean="0"/>
              <a:t>Espina isquiática – borde posterior, separa la escotadura mayor de la menor</a:t>
            </a:r>
          </a:p>
          <a:p>
            <a:endParaRPr lang="es-MX" dirty="0" smtClean="0"/>
          </a:p>
          <a:p>
            <a:r>
              <a:rPr lang="es-MX" dirty="0" smtClean="0"/>
              <a:t>Tuberosidad isquiática – cara </a:t>
            </a:r>
            <a:r>
              <a:rPr lang="es-MX" dirty="0" err="1" smtClean="0"/>
              <a:t>posteroinferior</a:t>
            </a:r>
            <a:r>
              <a:rPr lang="es-MX" dirty="0" smtClean="0"/>
              <a:t> – insertan </a:t>
            </a:r>
            <a:r>
              <a:rPr lang="es-MX" dirty="0" err="1" smtClean="0"/>
              <a:t>musculos</a:t>
            </a:r>
            <a:r>
              <a:rPr lang="es-MX" dirty="0" smtClean="0"/>
              <a:t> extremidad inferior.</a:t>
            </a:r>
          </a:p>
          <a:p>
            <a:endParaRPr lang="es-MX" dirty="0"/>
          </a:p>
        </p:txBody>
      </p:sp>
    </p:spTree>
    <p:extLst>
      <p:ext uri="{BB962C8B-B14F-4D97-AF65-F5344CB8AC3E}">
        <p14:creationId xmlns:p14="http://schemas.microsoft.com/office/powerpoint/2010/main" val="274071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8238" y="-279427"/>
            <a:ext cx="10515600" cy="1325563"/>
          </a:xfrm>
        </p:spPr>
        <p:txBody>
          <a:bodyPr/>
          <a:lstStyle/>
          <a:p>
            <a:pPr algn="ctr"/>
            <a:r>
              <a:rPr lang="es-MX" dirty="0" smtClean="0"/>
              <a:t>Sacro</a:t>
            </a:r>
            <a:endParaRPr lang="es-MX" dirty="0"/>
          </a:p>
        </p:txBody>
      </p:sp>
      <p:sp>
        <p:nvSpPr>
          <p:cNvPr id="3" name="Marcador de contenido 2"/>
          <p:cNvSpPr>
            <a:spLocks noGrp="1"/>
          </p:cNvSpPr>
          <p:nvPr>
            <p:ph idx="1"/>
          </p:nvPr>
        </p:nvSpPr>
        <p:spPr>
          <a:xfrm>
            <a:off x="220025" y="1046136"/>
            <a:ext cx="3047831" cy="5624487"/>
          </a:xfrm>
        </p:spPr>
        <p:style>
          <a:lnRef idx="0">
            <a:schemeClr val="accent5"/>
          </a:lnRef>
          <a:fillRef idx="3">
            <a:schemeClr val="accent5"/>
          </a:fillRef>
          <a:effectRef idx="3">
            <a:schemeClr val="accent5"/>
          </a:effectRef>
          <a:fontRef idx="minor">
            <a:schemeClr val="lt1"/>
          </a:fontRef>
        </p:style>
        <p:txBody>
          <a:bodyPr>
            <a:normAutofit fontScale="77500" lnSpcReduction="20000"/>
          </a:bodyPr>
          <a:lstStyle/>
          <a:p>
            <a:r>
              <a:rPr lang="es-MX" dirty="0" smtClean="0"/>
              <a:t>Triangulo invertido</a:t>
            </a:r>
          </a:p>
          <a:p>
            <a:endParaRPr lang="es-MX" dirty="0" smtClean="0"/>
          </a:p>
          <a:p>
            <a:r>
              <a:rPr lang="es-MX" dirty="0" err="1" smtClean="0"/>
              <a:t>Fusion</a:t>
            </a:r>
            <a:r>
              <a:rPr lang="es-MX" dirty="0" smtClean="0"/>
              <a:t> de 5 v sacras</a:t>
            </a:r>
          </a:p>
          <a:p>
            <a:endParaRPr lang="es-MX" dirty="0" smtClean="0"/>
          </a:p>
          <a:p>
            <a:r>
              <a:rPr lang="es-MX" dirty="0" smtClean="0"/>
              <a:t>Base – articula con L5</a:t>
            </a:r>
          </a:p>
          <a:p>
            <a:endParaRPr lang="es-MX" dirty="0" smtClean="0"/>
          </a:p>
          <a:p>
            <a:r>
              <a:rPr lang="es-MX" dirty="0" err="1" smtClean="0"/>
              <a:t>Vertice</a:t>
            </a:r>
            <a:r>
              <a:rPr lang="es-MX" dirty="0" smtClean="0"/>
              <a:t> – cóccix </a:t>
            </a:r>
          </a:p>
          <a:p>
            <a:endParaRPr lang="es-MX" dirty="0" smtClean="0"/>
          </a:p>
          <a:p>
            <a:r>
              <a:rPr lang="es-MX" dirty="0" smtClean="0"/>
              <a:t>Superficies laterales – carilla articular “L” – ilion</a:t>
            </a:r>
          </a:p>
          <a:p>
            <a:endParaRPr lang="es-MX" dirty="0" smtClean="0"/>
          </a:p>
          <a:p>
            <a:r>
              <a:rPr lang="es-MX" dirty="0" smtClean="0"/>
              <a:t>Zonas rugosas – inserción de ligamentos </a:t>
            </a:r>
            <a:r>
              <a:rPr lang="es-MX" dirty="0" err="1" smtClean="0"/>
              <a:t>sacroiliacos</a:t>
            </a:r>
            <a:endParaRPr lang="es-MX" dirty="0"/>
          </a:p>
        </p:txBody>
      </p:sp>
      <p:pic>
        <p:nvPicPr>
          <p:cNvPr id="4" name="Imagen 3"/>
          <p:cNvPicPr>
            <a:picLocks noChangeAspect="1"/>
          </p:cNvPicPr>
          <p:nvPr/>
        </p:nvPicPr>
        <p:blipFill rotWithShape="1">
          <a:blip r:embed="rId2"/>
          <a:srcRect l="18226" t="21822" r="20678" b="5613"/>
          <a:stretch/>
        </p:blipFill>
        <p:spPr>
          <a:xfrm>
            <a:off x="3507698" y="1046136"/>
            <a:ext cx="8377363" cy="5594093"/>
          </a:xfrm>
          <a:prstGeom prst="rect">
            <a:avLst/>
          </a:prstGeom>
        </p:spPr>
      </p:pic>
    </p:spTree>
    <p:extLst>
      <p:ext uri="{BB962C8B-B14F-4D97-AF65-F5344CB8AC3E}">
        <p14:creationId xmlns:p14="http://schemas.microsoft.com/office/powerpoint/2010/main" val="193355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3026" y="238014"/>
            <a:ext cx="10165922" cy="996952"/>
          </a:xfrm>
        </p:spPr>
        <p:txBody>
          <a:bodyPr>
            <a:normAutofit fontScale="90000"/>
          </a:bodyPr>
          <a:lstStyle/>
          <a:p>
            <a:pPr algn="ctr"/>
            <a:r>
              <a:rPr lang="es-MX" sz="3600" dirty="0" smtClean="0"/>
              <a:t>Cabeza </a:t>
            </a:r>
            <a:r>
              <a:rPr lang="es-MX" sz="3600" dirty="0"/>
              <a:t>femoral </a:t>
            </a:r>
            <a:r>
              <a:rPr lang="es-MX" sz="3600" dirty="0" smtClean="0"/>
              <a:t/>
            </a:r>
            <a:br>
              <a:rPr lang="es-MX" sz="3600" dirty="0" smtClean="0"/>
            </a:br>
            <a:r>
              <a:rPr lang="es-MX" sz="3600" dirty="0" err="1" smtClean="0"/>
              <a:t>Linea</a:t>
            </a:r>
            <a:r>
              <a:rPr lang="es-MX" sz="3600" dirty="0" smtClean="0"/>
              <a:t> </a:t>
            </a:r>
            <a:r>
              <a:rPr lang="es-MX" sz="3600" dirty="0" err="1"/>
              <a:t>Intertrocanterica</a:t>
            </a:r>
            <a:r>
              <a:rPr lang="es-MX" sz="3600" dirty="0"/>
              <a:t> / Cresta </a:t>
            </a:r>
            <a:r>
              <a:rPr lang="es-MX" sz="3600" dirty="0" err="1"/>
              <a:t>intertrocanterica</a:t>
            </a:r>
            <a:r>
              <a:rPr lang="es-MX" dirty="0"/>
              <a:t/>
            </a:r>
            <a:br>
              <a:rPr lang="es-MX" dirty="0"/>
            </a:br>
            <a:r>
              <a:rPr lang="es-MX" dirty="0" smtClean="0"/>
              <a:t> </a:t>
            </a:r>
            <a:endParaRPr lang="es-MX" dirty="0"/>
          </a:p>
        </p:txBody>
      </p:sp>
      <p:sp>
        <p:nvSpPr>
          <p:cNvPr id="3" name="Marcador de contenido 2"/>
          <p:cNvSpPr>
            <a:spLocks noGrp="1"/>
          </p:cNvSpPr>
          <p:nvPr>
            <p:ph idx="1"/>
          </p:nvPr>
        </p:nvSpPr>
        <p:spPr>
          <a:xfrm>
            <a:off x="218461" y="1323646"/>
            <a:ext cx="2893101" cy="4652643"/>
          </a:xfrm>
        </p:spPr>
        <p:style>
          <a:lnRef idx="0">
            <a:schemeClr val="accent6"/>
          </a:lnRef>
          <a:fillRef idx="3">
            <a:schemeClr val="accent6"/>
          </a:fillRef>
          <a:effectRef idx="3">
            <a:schemeClr val="accent6"/>
          </a:effectRef>
          <a:fontRef idx="minor">
            <a:schemeClr val="lt1"/>
          </a:fontRef>
        </p:style>
        <p:txBody>
          <a:bodyPr>
            <a:normAutofit fontScale="92500" lnSpcReduction="20000"/>
          </a:bodyPr>
          <a:lstStyle/>
          <a:p>
            <a:pPr marL="0" indent="0">
              <a:buNone/>
            </a:pPr>
            <a:r>
              <a:rPr lang="es-MX" dirty="0" smtClean="0"/>
              <a:t>Cabeza – esférica, articula con el acetábulo, fosita  en su superficie medial – inserción </a:t>
            </a:r>
            <a:r>
              <a:rPr lang="es-MX" dirty="0" err="1" smtClean="0"/>
              <a:t>lig</a:t>
            </a:r>
            <a:r>
              <a:rPr lang="es-MX" dirty="0" smtClean="0"/>
              <a:t> de la cabeza</a:t>
            </a:r>
          </a:p>
          <a:p>
            <a:pPr marL="0" indent="0">
              <a:buNone/>
            </a:pPr>
            <a:endParaRPr lang="es-MX" dirty="0" smtClean="0"/>
          </a:p>
          <a:p>
            <a:pPr marL="0" indent="0">
              <a:buNone/>
            </a:pPr>
            <a:r>
              <a:rPr lang="es-MX" dirty="0" smtClean="0"/>
              <a:t>Cuello  - cilíndrico, eje </a:t>
            </a:r>
            <a:r>
              <a:rPr lang="es-MX" dirty="0" err="1" smtClean="0"/>
              <a:t>superomedial</a:t>
            </a:r>
            <a:r>
              <a:rPr lang="es-MX" dirty="0" smtClean="0"/>
              <a:t> – formando un </a:t>
            </a:r>
            <a:r>
              <a:rPr lang="es-MX" dirty="0" err="1" smtClean="0"/>
              <a:t>angulo</a:t>
            </a:r>
            <a:r>
              <a:rPr lang="es-MX" dirty="0" smtClean="0"/>
              <a:t> de 125-130 </a:t>
            </a:r>
          </a:p>
          <a:p>
            <a:pPr marL="0" indent="0">
              <a:buNone/>
            </a:pPr>
            <a:r>
              <a:rPr lang="es-MX" dirty="0" smtClean="0"/>
              <a:t>* </a:t>
            </a:r>
            <a:endParaRPr lang="es-MX" dirty="0"/>
          </a:p>
          <a:p>
            <a:pPr marL="0" indent="0">
              <a:buNone/>
            </a:pPr>
            <a:r>
              <a:rPr lang="es-MX" dirty="0" err="1" smtClean="0"/>
              <a:t>Trocanteres</a:t>
            </a:r>
            <a:r>
              <a:rPr lang="es-MX" dirty="0" smtClean="0"/>
              <a:t> M y m </a:t>
            </a:r>
          </a:p>
          <a:p>
            <a:pPr marL="0" indent="0">
              <a:buNone/>
            </a:pPr>
            <a:endParaRPr lang="es-MX" dirty="0" smtClean="0"/>
          </a:p>
          <a:p>
            <a:pPr marL="0" indent="0">
              <a:buNone/>
            </a:pPr>
            <a:endParaRPr lang="es-MX" dirty="0" smtClean="0"/>
          </a:p>
        </p:txBody>
      </p:sp>
      <p:pic>
        <p:nvPicPr>
          <p:cNvPr id="4" name="Imagen 3"/>
          <p:cNvPicPr>
            <a:picLocks noChangeAspect="1"/>
          </p:cNvPicPr>
          <p:nvPr/>
        </p:nvPicPr>
        <p:blipFill rotWithShape="1">
          <a:blip r:embed="rId3"/>
          <a:srcRect l="11469" t="18919" r="12620" b="9352"/>
          <a:stretch/>
        </p:blipFill>
        <p:spPr>
          <a:xfrm>
            <a:off x="3358760" y="1325562"/>
            <a:ext cx="8750701" cy="4648809"/>
          </a:xfrm>
          <a:prstGeom prst="rect">
            <a:avLst/>
          </a:prstGeom>
        </p:spPr>
      </p:pic>
      <p:sp>
        <p:nvSpPr>
          <p:cNvPr id="6" name="Marcador de contenido 2"/>
          <p:cNvSpPr txBox="1">
            <a:spLocks/>
          </p:cNvSpPr>
          <p:nvPr/>
        </p:nvSpPr>
        <p:spPr>
          <a:xfrm>
            <a:off x="142885" y="1323646"/>
            <a:ext cx="3044252" cy="4351338"/>
          </a:xfrm>
          <a:prstGeom prst="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dirty="0" smtClean="0"/>
              <a:t>T M – porción superior  y lateral de la </a:t>
            </a:r>
            <a:r>
              <a:rPr lang="es-MX" dirty="0" err="1" smtClean="0"/>
              <a:t>diafisis</a:t>
            </a:r>
            <a:r>
              <a:rPr lang="es-MX" dirty="0" smtClean="0"/>
              <a:t> – fosa </a:t>
            </a:r>
            <a:r>
              <a:rPr lang="es-MX" dirty="0" err="1" smtClean="0"/>
              <a:t>trocanterica</a:t>
            </a:r>
            <a:r>
              <a:rPr lang="es-MX" dirty="0" smtClean="0"/>
              <a:t> – Inserta </a:t>
            </a:r>
            <a:r>
              <a:rPr lang="es-MX" dirty="0" err="1" smtClean="0"/>
              <a:t>musc</a:t>
            </a:r>
            <a:r>
              <a:rPr lang="es-MX" dirty="0" smtClean="0"/>
              <a:t> obturador externo</a:t>
            </a:r>
          </a:p>
          <a:p>
            <a:pPr marL="0" indent="0">
              <a:buFont typeface="Arial" panose="020B0604020202020204" pitchFamily="34" charset="0"/>
              <a:buNone/>
            </a:pPr>
            <a:endParaRPr lang="es-MX" dirty="0" smtClean="0"/>
          </a:p>
          <a:p>
            <a:pPr marL="0" indent="0">
              <a:buFont typeface="Arial" panose="020B0604020202020204" pitchFamily="34" charset="0"/>
              <a:buNone/>
            </a:pPr>
            <a:r>
              <a:rPr lang="es-MX" dirty="0" smtClean="0"/>
              <a:t>Cresta anterolateral  y posterior – I </a:t>
            </a:r>
            <a:r>
              <a:rPr lang="es-MX" dirty="0" err="1" smtClean="0"/>
              <a:t>musc</a:t>
            </a:r>
            <a:r>
              <a:rPr lang="es-MX" dirty="0" smtClean="0"/>
              <a:t> glúteo menor y glúteo medio</a:t>
            </a:r>
          </a:p>
          <a:p>
            <a:pPr marL="0" indent="0">
              <a:buFont typeface="Arial" panose="020B0604020202020204" pitchFamily="34" charset="0"/>
              <a:buNone/>
            </a:pPr>
            <a:endParaRPr lang="es-MX" dirty="0" smtClean="0"/>
          </a:p>
          <a:p>
            <a:pPr marL="0" indent="0">
              <a:buFont typeface="Arial" panose="020B0604020202020204" pitchFamily="34" charset="0"/>
              <a:buNone/>
            </a:pPr>
            <a:r>
              <a:rPr lang="es-MX" dirty="0" smtClean="0"/>
              <a:t>T m – forma </a:t>
            </a:r>
            <a:r>
              <a:rPr lang="es-MX" dirty="0" err="1" smtClean="0"/>
              <a:t>conica</a:t>
            </a:r>
            <a:r>
              <a:rPr lang="es-MX" dirty="0" smtClean="0"/>
              <a:t>, </a:t>
            </a:r>
            <a:r>
              <a:rPr lang="es-MX" dirty="0" err="1" smtClean="0"/>
              <a:t>posteromedial</a:t>
            </a:r>
            <a:r>
              <a:rPr lang="es-MX" dirty="0" smtClean="0"/>
              <a:t> – I </a:t>
            </a:r>
            <a:r>
              <a:rPr lang="es-MX" dirty="0" err="1" smtClean="0"/>
              <a:t>musc</a:t>
            </a:r>
            <a:r>
              <a:rPr lang="es-MX" dirty="0" smtClean="0"/>
              <a:t> psoas e iliaco</a:t>
            </a:r>
          </a:p>
          <a:p>
            <a:endParaRPr lang="es-MX" dirty="0"/>
          </a:p>
        </p:txBody>
      </p:sp>
      <p:sp>
        <p:nvSpPr>
          <p:cNvPr id="9" name="Marcador de contenido 2"/>
          <p:cNvSpPr txBox="1">
            <a:spLocks/>
          </p:cNvSpPr>
          <p:nvPr/>
        </p:nvSpPr>
        <p:spPr>
          <a:xfrm>
            <a:off x="152732" y="1169233"/>
            <a:ext cx="3057993" cy="5321508"/>
          </a:xfrm>
          <a:prstGeom prst="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s-MX" dirty="0" smtClean="0"/>
              <a:t>Cresta </a:t>
            </a:r>
            <a:r>
              <a:rPr lang="es-MX" dirty="0" err="1" smtClean="0"/>
              <a:t>osea</a:t>
            </a:r>
            <a:r>
              <a:rPr lang="es-MX" dirty="0" smtClean="0"/>
              <a:t> – superficie anterior </a:t>
            </a:r>
            <a:r>
              <a:rPr lang="es-MX" dirty="0" err="1" smtClean="0"/>
              <a:t>diafisis</a:t>
            </a:r>
            <a:r>
              <a:rPr lang="es-MX" dirty="0" smtClean="0"/>
              <a:t>, desciende medialmente hasta base del T m.</a:t>
            </a:r>
          </a:p>
          <a:p>
            <a:endParaRPr lang="es-MX" dirty="0" smtClean="0"/>
          </a:p>
          <a:p>
            <a:r>
              <a:rPr lang="es-MX" dirty="0" smtClean="0"/>
              <a:t>Entre los dos trocánteres</a:t>
            </a:r>
          </a:p>
          <a:p>
            <a:r>
              <a:rPr lang="es-MX" dirty="0" smtClean="0"/>
              <a:t>Continua  - línea </a:t>
            </a:r>
            <a:r>
              <a:rPr lang="es-MX" dirty="0" err="1" smtClean="0"/>
              <a:t>pectinea</a:t>
            </a:r>
            <a:r>
              <a:rPr lang="es-MX" dirty="0" smtClean="0"/>
              <a:t> – curva en sentido medial – une línea </a:t>
            </a:r>
            <a:r>
              <a:rPr lang="es-MX" dirty="0" err="1" smtClean="0"/>
              <a:t>aspera</a:t>
            </a:r>
            <a:r>
              <a:rPr lang="es-MX" dirty="0" smtClean="0"/>
              <a:t> – cara posterior</a:t>
            </a:r>
          </a:p>
          <a:p>
            <a:endParaRPr lang="es-MX" dirty="0" smtClean="0"/>
          </a:p>
          <a:p>
            <a:r>
              <a:rPr lang="es-MX" dirty="0" smtClean="0"/>
              <a:t>I </a:t>
            </a:r>
            <a:r>
              <a:rPr lang="es-MX" dirty="0" err="1" smtClean="0"/>
              <a:t>musc</a:t>
            </a:r>
            <a:r>
              <a:rPr lang="es-MX" dirty="0" smtClean="0"/>
              <a:t> </a:t>
            </a:r>
            <a:r>
              <a:rPr lang="es-MX" dirty="0" err="1" smtClean="0"/>
              <a:t>cruadrado</a:t>
            </a:r>
            <a:r>
              <a:rPr lang="es-MX" dirty="0" smtClean="0"/>
              <a:t> femoral </a:t>
            </a:r>
            <a:endParaRPr lang="es-MX" dirty="0"/>
          </a:p>
        </p:txBody>
      </p:sp>
      <p:pic>
        <p:nvPicPr>
          <p:cNvPr id="10" name="Imagen 9"/>
          <p:cNvPicPr>
            <a:picLocks noChangeAspect="1"/>
          </p:cNvPicPr>
          <p:nvPr/>
        </p:nvPicPr>
        <p:blipFill rotWithShape="1">
          <a:blip r:embed="rId4"/>
          <a:srcRect l="24253" t="25018" r="47721" b="16150"/>
          <a:stretch/>
        </p:blipFill>
        <p:spPr>
          <a:xfrm>
            <a:off x="7567441" y="1130271"/>
            <a:ext cx="4542020" cy="5360470"/>
          </a:xfrm>
          <a:prstGeom prst="rect">
            <a:avLst/>
          </a:prstGeom>
        </p:spPr>
      </p:pic>
      <p:sp>
        <p:nvSpPr>
          <p:cNvPr id="12" name="Título 1"/>
          <p:cNvSpPr txBox="1">
            <a:spLocks/>
          </p:cNvSpPr>
          <p:nvPr/>
        </p:nvSpPr>
        <p:spPr>
          <a:xfrm>
            <a:off x="269823" y="0"/>
            <a:ext cx="116923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MX" dirty="0"/>
          </a:p>
        </p:txBody>
      </p:sp>
    </p:spTree>
    <p:extLst>
      <p:ext uri="{BB962C8B-B14F-4D97-AF65-F5344CB8AC3E}">
        <p14:creationId xmlns:p14="http://schemas.microsoft.com/office/powerpoint/2010/main" val="748567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4465</TotalTime>
  <Words>4131</Words>
  <Application>Microsoft Office PowerPoint</Application>
  <PresentationFormat>Panorámica</PresentationFormat>
  <Paragraphs>592</Paragraphs>
  <Slides>65</Slides>
  <Notes>43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65</vt:i4>
      </vt:variant>
    </vt:vector>
  </HeadingPairs>
  <TitlesOfParts>
    <vt:vector size="71" baseType="lpstr">
      <vt:lpstr>Arial</vt:lpstr>
      <vt:lpstr>Calibri</vt:lpstr>
      <vt:lpstr>Calibri Light</vt:lpstr>
      <vt:lpstr>Times New Roman</vt:lpstr>
      <vt:lpstr>Verdana</vt:lpstr>
      <vt:lpstr>Office Theme</vt:lpstr>
      <vt:lpstr>Anatomía de cadera</vt:lpstr>
      <vt:lpstr>Pelvis</vt:lpstr>
      <vt:lpstr>H. Coxal/Iliacos/Inominados</vt:lpstr>
      <vt:lpstr>Ilion</vt:lpstr>
      <vt:lpstr>Presentación de PowerPoint</vt:lpstr>
      <vt:lpstr>Pubis</vt:lpstr>
      <vt:lpstr>Isquion </vt:lpstr>
      <vt:lpstr>Sacro</vt:lpstr>
      <vt:lpstr>Cabeza femoral  Linea Intertrocanterica / Cresta intertrocanterica  </vt:lpstr>
      <vt:lpstr>Irrigación</vt:lpstr>
      <vt:lpstr>Acetábulo</vt:lpstr>
      <vt:lpstr>Cartílago trirradiado</vt:lpstr>
      <vt:lpstr>Pelvis masculina/Femenina</vt:lpstr>
      <vt:lpstr>Bursas</vt:lpstr>
      <vt:lpstr>Articulación</vt:lpstr>
      <vt:lpstr>Sínfisis del pubis</vt:lpstr>
      <vt:lpstr>Cadera</vt:lpstr>
      <vt:lpstr>Presentación de PowerPoint</vt:lpstr>
      <vt:lpstr>Ligamentos</vt:lpstr>
      <vt:lpstr>Ligamentos de la pared pélvica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Centro de osificación Cadera</vt:lpstr>
      <vt:lpstr>Centros de osificación femoral</vt:lpstr>
      <vt:lpstr>Sistema  trabecular femur</vt:lpstr>
      <vt:lpstr>Anatomía Radiológica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BIBLIOGRAFIA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Anatomia de cadera</dc:title>
  <dc:creator>Médico Cirujano Abraham Oliver</dc:creator>
  <cp:lastModifiedBy>Médico Cirujano Abraham Oliver</cp:lastModifiedBy>
  <cp:revision>96</cp:revision>
  <dcterms:created xsi:type="dcterms:W3CDTF">2018-02-13T02:44:52Z</dcterms:created>
  <dcterms:modified xsi:type="dcterms:W3CDTF">2018-02-20T06:50:45Z</dcterms:modified>
</cp:coreProperties>
</file>