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9" r:id="rId9"/>
    <p:sldId id="270" r:id="rId10"/>
    <p:sldId id="272" r:id="rId11"/>
    <p:sldId id="265" r:id="rId12"/>
    <p:sldId id="331" r:id="rId13"/>
    <p:sldId id="276" r:id="rId14"/>
    <p:sldId id="275" r:id="rId15"/>
    <p:sldId id="262" r:id="rId16"/>
    <p:sldId id="263" r:id="rId17"/>
    <p:sldId id="266" r:id="rId18"/>
    <p:sldId id="330" r:id="rId19"/>
    <p:sldId id="267" r:id="rId20"/>
    <p:sldId id="277" r:id="rId21"/>
    <p:sldId id="278" r:id="rId22"/>
    <p:sldId id="279" r:id="rId23"/>
    <p:sldId id="317" r:id="rId24"/>
    <p:sldId id="324" r:id="rId25"/>
    <p:sldId id="318" r:id="rId26"/>
    <p:sldId id="319" r:id="rId27"/>
    <p:sldId id="320" r:id="rId28"/>
    <p:sldId id="292" r:id="rId29"/>
    <p:sldId id="291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223" autoAdjust="0"/>
  </p:normalViewPr>
  <p:slideViewPr>
    <p:cSldViewPr snapToGrid="0">
      <p:cViewPr>
        <p:scale>
          <a:sx n="54" d="100"/>
          <a:sy n="54" d="100"/>
        </p:scale>
        <p:origin x="-13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487C6-A8AE-4F51-9A24-6E4D24F2940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F37382E-DE8E-4FF6-8A5D-5AEDCB828262}">
      <dgm:prSet phldrT="[Tex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Músculos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dirty="0"/>
        </a:p>
      </dgm:t>
    </dgm:pt>
    <dgm:pt modelId="{24BC48AC-2C97-40B6-92B0-2DBE570F4E5F}" type="parTrans" cxnId="{7D0E69F9-6D11-4566-BCAB-A839E1A12811}">
      <dgm:prSet/>
      <dgm:spPr/>
      <dgm:t>
        <a:bodyPr/>
        <a:lstStyle/>
        <a:p>
          <a:endParaRPr lang="es-MX"/>
        </a:p>
      </dgm:t>
    </dgm:pt>
    <dgm:pt modelId="{F2A66D35-9CB5-4845-BC64-C1EF81AF85C6}" type="sibTrans" cxnId="{7D0E69F9-6D11-4566-BCAB-A839E1A12811}">
      <dgm:prSet/>
      <dgm:spPr/>
      <dgm:t>
        <a:bodyPr/>
        <a:lstStyle/>
        <a:p>
          <a:endParaRPr lang="es-MX"/>
        </a:p>
      </dgm:t>
    </dgm:pt>
    <dgm:pt modelId="{CCFC3ED3-7182-40B1-ADAC-204270599A0A}">
      <dgm:prSet phldrT="[Texto]"/>
      <dgm:spPr/>
      <dgm:t>
        <a:bodyPr/>
        <a:lstStyle/>
        <a:p>
          <a:r>
            <a:rPr lang="es-MX" dirty="0" smtClean="0"/>
            <a:t>Anterior</a:t>
          </a:r>
        </a:p>
      </dgm:t>
    </dgm:pt>
    <dgm:pt modelId="{E031CD39-AD83-47F4-A053-FBF9842ED8D8}" type="parTrans" cxnId="{0758F9ED-81BE-4E5D-8EF2-8D8EC4E5F385}">
      <dgm:prSet/>
      <dgm:spPr/>
      <dgm:t>
        <a:bodyPr/>
        <a:lstStyle/>
        <a:p>
          <a:endParaRPr lang="es-MX"/>
        </a:p>
      </dgm:t>
    </dgm:pt>
    <dgm:pt modelId="{E430E982-8DB4-4B8B-9E27-91A3239C9890}" type="sibTrans" cxnId="{0758F9ED-81BE-4E5D-8EF2-8D8EC4E5F385}">
      <dgm:prSet/>
      <dgm:spPr/>
      <dgm:t>
        <a:bodyPr/>
        <a:lstStyle/>
        <a:p>
          <a:endParaRPr lang="es-MX"/>
        </a:p>
      </dgm:t>
    </dgm:pt>
    <dgm:pt modelId="{9D727038-26C4-44D9-9254-3E98D0A0B083}">
      <dgm:prSet phldrT="[Texto]"/>
      <dgm:spPr/>
      <dgm:t>
        <a:bodyPr/>
        <a:lstStyle/>
        <a:p>
          <a:r>
            <a:rPr lang="es-MX" dirty="0" smtClean="0"/>
            <a:t>Posterior / glútea </a:t>
          </a:r>
          <a:endParaRPr lang="es-MX" dirty="0"/>
        </a:p>
      </dgm:t>
    </dgm:pt>
    <dgm:pt modelId="{24F3C3BC-B763-4D90-90B2-B75ACA36EA90}" type="parTrans" cxnId="{7CF1DBE2-564F-475A-A234-0D1E2DC6AF58}">
      <dgm:prSet/>
      <dgm:spPr/>
      <dgm:t>
        <a:bodyPr/>
        <a:lstStyle/>
        <a:p>
          <a:endParaRPr lang="es-MX"/>
        </a:p>
      </dgm:t>
    </dgm:pt>
    <dgm:pt modelId="{A5C20E18-0A9C-49C2-BA98-1093AC77EA81}" type="sibTrans" cxnId="{7CF1DBE2-564F-475A-A234-0D1E2DC6AF58}">
      <dgm:prSet/>
      <dgm:spPr/>
      <dgm:t>
        <a:bodyPr/>
        <a:lstStyle/>
        <a:p>
          <a:endParaRPr lang="es-MX"/>
        </a:p>
      </dgm:t>
    </dgm:pt>
    <dgm:pt modelId="{2A317A8B-10F7-4192-85BE-6F67356BC501}">
      <dgm:prSet phldrT="[Texto]"/>
      <dgm:spPr/>
      <dgm:t>
        <a:bodyPr/>
        <a:lstStyle/>
        <a:p>
          <a:r>
            <a:rPr lang="es-MX" dirty="0" smtClean="0"/>
            <a:t>Interno </a:t>
          </a:r>
          <a:endParaRPr lang="es-MX" dirty="0"/>
        </a:p>
      </dgm:t>
    </dgm:pt>
    <dgm:pt modelId="{5BC3CE7C-BB15-43E9-97E6-CD94998273EF}" type="parTrans" cxnId="{75ABE4AC-16FD-4F14-BEFD-8AB1784D6A33}">
      <dgm:prSet/>
      <dgm:spPr/>
      <dgm:t>
        <a:bodyPr/>
        <a:lstStyle/>
        <a:p>
          <a:endParaRPr lang="es-MX"/>
        </a:p>
      </dgm:t>
    </dgm:pt>
    <dgm:pt modelId="{39EA86D2-33BC-4BCF-ADC0-0A5D102134C0}" type="sibTrans" cxnId="{75ABE4AC-16FD-4F14-BEFD-8AB1784D6A33}">
      <dgm:prSet/>
      <dgm:spPr/>
      <dgm:t>
        <a:bodyPr/>
        <a:lstStyle/>
        <a:p>
          <a:endParaRPr lang="es-MX"/>
        </a:p>
      </dgm:t>
    </dgm:pt>
    <dgm:pt modelId="{010EF842-6D0B-4E55-B29B-99AD4AAC0E7B}">
      <dgm:prSet phldrT="[Texto]"/>
      <dgm:spPr/>
      <dgm:t>
        <a:bodyPr/>
        <a:lstStyle/>
        <a:p>
          <a:r>
            <a:rPr lang="es-MX" dirty="0" smtClean="0"/>
            <a:t>Externo </a:t>
          </a:r>
          <a:endParaRPr lang="es-MX" dirty="0"/>
        </a:p>
      </dgm:t>
    </dgm:pt>
    <dgm:pt modelId="{876F8745-80C4-45EE-9B93-81F0E7B34C9E}" type="parTrans" cxnId="{D99FFC28-1BA4-4DC0-BFD6-7CD7C9A38031}">
      <dgm:prSet/>
      <dgm:spPr/>
      <dgm:t>
        <a:bodyPr/>
        <a:lstStyle/>
        <a:p>
          <a:endParaRPr lang="es-MX"/>
        </a:p>
      </dgm:t>
    </dgm:pt>
    <dgm:pt modelId="{B4FBFCE3-B4C8-40DE-A128-F79E796488E9}" type="sibTrans" cxnId="{D99FFC28-1BA4-4DC0-BFD6-7CD7C9A38031}">
      <dgm:prSet/>
      <dgm:spPr/>
      <dgm:t>
        <a:bodyPr/>
        <a:lstStyle/>
        <a:p>
          <a:endParaRPr lang="es-MX"/>
        </a:p>
      </dgm:t>
    </dgm:pt>
    <dgm:pt modelId="{48F4948A-7C30-42BA-927B-027A5606759B}" type="pres">
      <dgm:prSet presAssocID="{6EC487C6-A8AE-4F51-9A24-6E4D24F294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42FEC7-7EE5-4973-A6AA-A8B8537E7F06}" type="pres">
      <dgm:prSet presAssocID="{6EC487C6-A8AE-4F51-9A24-6E4D24F29404}" presName="radial" presStyleCnt="0">
        <dgm:presLayoutVars>
          <dgm:animLvl val="ctr"/>
        </dgm:presLayoutVars>
      </dgm:prSet>
      <dgm:spPr/>
      <dgm:t>
        <a:bodyPr/>
        <a:lstStyle/>
        <a:p>
          <a:endParaRPr lang="es-MX"/>
        </a:p>
      </dgm:t>
    </dgm:pt>
    <dgm:pt modelId="{0C4E493B-C2AC-4E30-BFB6-124EF6B1EBC4}" type="pres">
      <dgm:prSet presAssocID="{5F37382E-DE8E-4FF6-8A5D-5AEDCB828262}" presName="centerShape" presStyleLbl="vennNode1" presStyleIdx="0" presStyleCnt="5"/>
      <dgm:spPr/>
      <dgm:t>
        <a:bodyPr/>
        <a:lstStyle/>
        <a:p>
          <a:endParaRPr lang="es-MX"/>
        </a:p>
      </dgm:t>
    </dgm:pt>
    <dgm:pt modelId="{8FD7220B-0B5B-4CB4-92A3-7268181E8BF5}" type="pres">
      <dgm:prSet presAssocID="{CCFC3ED3-7182-40B1-ADAC-204270599A0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7E4854-76FF-4690-9EE3-2DFF677636E4}" type="pres">
      <dgm:prSet presAssocID="{9D727038-26C4-44D9-9254-3E98D0A0B08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8BC7BC-66DA-4D3B-8FCB-D3E3CA257B92}" type="pres">
      <dgm:prSet presAssocID="{2A317A8B-10F7-4192-85BE-6F67356BC50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E17737-157A-420B-B8A3-77BA57F1A5A2}" type="pres">
      <dgm:prSet presAssocID="{010EF842-6D0B-4E55-B29B-99AD4AAC0E7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B310114-141F-4C25-886F-9F711D0821E5}" type="presOf" srcId="{6EC487C6-A8AE-4F51-9A24-6E4D24F29404}" destId="{48F4948A-7C30-42BA-927B-027A5606759B}" srcOrd="0" destOrd="0" presId="urn:microsoft.com/office/officeart/2005/8/layout/radial3"/>
    <dgm:cxn modelId="{1735F321-E750-4600-A5AE-43F1931C51DC}" type="presOf" srcId="{9D727038-26C4-44D9-9254-3E98D0A0B083}" destId="{277E4854-76FF-4690-9EE3-2DFF677636E4}" srcOrd="0" destOrd="0" presId="urn:microsoft.com/office/officeart/2005/8/layout/radial3"/>
    <dgm:cxn modelId="{ECB963C9-2403-4D33-8DF0-52AA8D7DBFF9}" type="presOf" srcId="{CCFC3ED3-7182-40B1-ADAC-204270599A0A}" destId="{8FD7220B-0B5B-4CB4-92A3-7268181E8BF5}" srcOrd="0" destOrd="0" presId="urn:microsoft.com/office/officeart/2005/8/layout/radial3"/>
    <dgm:cxn modelId="{4D091423-B613-4273-AAD9-B4AE8C19CD00}" type="presOf" srcId="{010EF842-6D0B-4E55-B29B-99AD4AAC0E7B}" destId="{08E17737-157A-420B-B8A3-77BA57F1A5A2}" srcOrd="0" destOrd="0" presId="urn:microsoft.com/office/officeart/2005/8/layout/radial3"/>
    <dgm:cxn modelId="{7CF1DBE2-564F-475A-A234-0D1E2DC6AF58}" srcId="{5F37382E-DE8E-4FF6-8A5D-5AEDCB828262}" destId="{9D727038-26C4-44D9-9254-3E98D0A0B083}" srcOrd="1" destOrd="0" parTransId="{24F3C3BC-B763-4D90-90B2-B75ACA36EA90}" sibTransId="{A5C20E18-0A9C-49C2-BA98-1093AC77EA81}"/>
    <dgm:cxn modelId="{75ABE4AC-16FD-4F14-BEFD-8AB1784D6A33}" srcId="{5F37382E-DE8E-4FF6-8A5D-5AEDCB828262}" destId="{2A317A8B-10F7-4192-85BE-6F67356BC501}" srcOrd="2" destOrd="0" parTransId="{5BC3CE7C-BB15-43E9-97E6-CD94998273EF}" sibTransId="{39EA86D2-33BC-4BCF-ADC0-0A5D102134C0}"/>
    <dgm:cxn modelId="{D99FFC28-1BA4-4DC0-BFD6-7CD7C9A38031}" srcId="{5F37382E-DE8E-4FF6-8A5D-5AEDCB828262}" destId="{010EF842-6D0B-4E55-B29B-99AD4AAC0E7B}" srcOrd="3" destOrd="0" parTransId="{876F8745-80C4-45EE-9B93-81F0E7B34C9E}" sibTransId="{B4FBFCE3-B4C8-40DE-A128-F79E796488E9}"/>
    <dgm:cxn modelId="{2BD4CBBC-18FE-4EE0-8C5F-0353B7B6D942}" type="presOf" srcId="{5F37382E-DE8E-4FF6-8A5D-5AEDCB828262}" destId="{0C4E493B-C2AC-4E30-BFB6-124EF6B1EBC4}" srcOrd="0" destOrd="0" presId="urn:microsoft.com/office/officeart/2005/8/layout/radial3"/>
    <dgm:cxn modelId="{0758F9ED-81BE-4E5D-8EF2-8D8EC4E5F385}" srcId="{5F37382E-DE8E-4FF6-8A5D-5AEDCB828262}" destId="{CCFC3ED3-7182-40B1-ADAC-204270599A0A}" srcOrd="0" destOrd="0" parTransId="{E031CD39-AD83-47F4-A053-FBF9842ED8D8}" sibTransId="{E430E982-8DB4-4B8B-9E27-91A3239C9890}"/>
    <dgm:cxn modelId="{76697A78-5B08-49E4-AA9E-0EEBC4C3C706}" type="presOf" srcId="{2A317A8B-10F7-4192-85BE-6F67356BC501}" destId="{DA8BC7BC-66DA-4D3B-8FCB-D3E3CA257B92}" srcOrd="0" destOrd="0" presId="urn:microsoft.com/office/officeart/2005/8/layout/radial3"/>
    <dgm:cxn modelId="{7D0E69F9-6D11-4566-BCAB-A839E1A12811}" srcId="{6EC487C6-A8AE-4F51-9A24-6E4D24F29404}" destId="{5F37382E-DE8E-4FF6-8A5D-5AEDCB828262}" srcOrd="0" destOrd="0" parTransId="{24BC48AC-2C97-40B6-92B0-2DBE570F4E5F}" sibTransId="{F2A66D35-9CB5-4845-BC64-C1EF81AF85C6}"/>
    <dgm:cxn modelId="{1ADF7007-DFD1-4F89-AF7F-B9249F9978C0}" type="presParOf" srcId="{48F4948A-7C30-42BA-927B-027A5606759B}" destId="{8042FEC7-7EE5-4973-A6AA-A8B8537E7F06}" srcOrd="0" destOrd="0" presId="urn:microsoft.com/office/officeart/2005/8/layout/radial3"/>
    <dgm:cxn modelId="{132AE31F-3C8A-40F8-9099-5670F28568A3}" type="presParOf" srcId="{8042FEC7-7EE5-4973-A6AA-A8B8537E7F06}" destId="{0C4E493B-C2AC-4E30-BFB6-124EF6B1EBC4}" srcOrd="0" destOrd="0" presId="urn:microsoft.com/office/officeart/2005/8/layout/radial3"/>
    <dgm:cxn modelId="{AB18CE2A-05E2-487B-B133-B2C5677ACCC4}" type="presParOf" srcId="{8042FEC7-7EE5-4973-A6AA-A8B8537E7F06}" destId="{8FD7220B-0B5B-4CB4-92A3-7268181E8BF5}" srcOrd="1" destOrd="0" presId="urn:microsoft.com/office/officeart/2005/8/layout/radial3"/>
    <dgm:cxn modelId="{4EE9ED1F-40EE-4EE0-9E94-6173D610A088}" type="presParOf" srcId="{8042FEC7-7EE5-4973-A6AA-A8B8537E7F06}" destId="{277E4854-76FF-4690-9EE3-2DFF677636E4}" srcOrd="2" destOrd="0" presId="urn:microsoft.com/office/officeart/2005/8/layout/radial3"/>
    <dgm:cxn modelId="{CE9AE2AB-59A7-4EBF-8D4A-6981DFEDEDE7}" type="presParOf" srcId="{8042FEC7-7EE5-4973-A6AA-A8B8537E7F06}" destId="{DA8BC7BC-66DA-4D3B-8FCB-D3E3CA257B92}" srcOrd="3" destOrd="0" presId="urn:microsoft.com/office/officeart/2005/8/layout/radial3"/>
    <dgm:cxn modelId="{54863860-073A-4768-AA99-C358E3B08686}" type="presParOf" srcId="{8042FEC7-7EE5-4973-A6AA-A8B8537E7F06}" destId="{08E17737-157A-420B-B8A3-77BA57F1A5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E493B-C2AC-4E30-BFB6-124EF6B1EBC4}">
      <dsp:nvSpPr>
        <dsp:cNvPr id="0" name=""/>
        <dsp:cNvSpPr/>
      </dsp:nvSpPr>
      <dsp:spPr>
        <a:xfrm>
          <a:off x="4103231" y="1455565"/>
          <a:ext cx="3626146" cy="36261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4900" kern="1200" dirty="0" smtClean="0"/>
            <a:t>Músculos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900" kern="1200" dirty="0"/>
        </a:p>
      </dsp:txBody>
      <dsp:txXfrm>
        <a:off x="4634268" y="1986602"/>
        <a:ext cx="2564072" cy="2564072"/>
      </dsp:txXfrm>
    </dsp:sp>
    <dsp:sp modelId="{8FD7220B-0B5B-4CB4-92A3-7268181E8BF5}">
      <dsp:nvSpPr>
        <dsp:cNvPr id="0" name=""/>
        <dsp:cNvSpPr/>
      </dsp:nvSpPr>
      <dsp:spPr>
        <a:xfrm>
          <a:off x="5009767" y="647"/>
          <a:ext cx="1813073" cy="1813073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Anterior</a:t>
          </a:r>
        </a:p>
      </dsp:txBody>
      <dsp:txXfrm>
        <a:off x="5275285" y="266165"/>
        <a:ext cx="1282037" cy="1282037"/>
      </dsp:txXfrm>
    </dsp:sp>
    <dsp:sp modelId="{277E4854-76FF-4690-9EE3-2DFF677636E4}">
      <dsp:nvSpPr>
        <dsp:cNvPr id="0" name=""/>
        <dsp:cNvSpPr/>
      </dsp:nvSpPr>
      <dsp:spPr>
        <a:xfrm>
          <a:off x="7371223" y="2362102"/>
          <a:ext cx="1813073" cy="1813073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Posterior / glútea </a:t>
          </a:r>
          <a:endParaRPr lang="es-MX" sz="2600" kern="1200" dirty="0"/>
        </a:p>
      </dsp:txBody>
      <dsp:txXfrm>
        <a:off x="7636741" y="2627620"/>
        <a:ext cx="1282037" cy="1282037"/>
      </dsp:txXfrm>
    </dsp:sp>
    <dsp:sp modelId="{DA8BC7BC-66DA-4D3B-8FCB-D3E3CA257B92}">
      <dsp:nvSpPr>
        <dsp:cNvPr id="0" name=""/>
        <dsp:cNvSpPr/>
      </dsp:nvSpPr>
      <dsp:spPr>
        <a:xfrm>
          <a:off x="5009767" y="4723557"/>
          <a:ext cx="1813073" cy="1813073"/>
        </a:xfrm>
        <a:prstGeom prst="ellipse">
          <a:avLst/>
        </a:prstGeom>
        <a:solidFill>
          <a:schemeClr val="accent4">
            <a:alpha val="50000"/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Interno </a:t>
          </a:r>
          <a:endParaRPr lang="es-MX" sz="2600" kern="1200" dirty="0"/>
        </a:p>
      </dsp:txBody>
      <dsp:txXfrm>
        <a:off x="5275285" y="4989075"/>
        <a:ext cx="1282037" cy="1282037"/>
      </dsp:txXfrm>
    </dsp:sp>
    <dsp:sp modelId="{08E17737-157A-420B-B8A3-77BA57F1A5A2}">
      <dsp:nvSpPr>
        <dsp:cNvPr id="0" name=""/>
        <dsp:cNvSpPr/>
      </dsp:nvSpPr>
      <dsp:spPr>
        <a:xfrm>
          <a:off x="2648312" y="2362102"/>
          <a:ext cx="1813073" cy="1813073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Externo </a:t>
          </a:r>
          <a:endParaRPr lang="es-MX" sz="2600" kern="1200" dirty="0"/>
        </a:p>
      </dsp:txBody>
      <dsp:txXfrm>
        <a:off x="2913830" y="2627620"/>
        <a:ext cx="1282037" cy="128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F101-D251-4FE0-A0B1-87673F3AADF5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83CDB-E980-44D4-B148-59108F190B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6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Linea</a:t>
            </a:r>
            <a:r>
              <a:rPr lang="es-MX" dirty="0" smtClean="0"/>
              <a:t> oblicua</a:t>
            </a:r>
            <a:r>
              <a:rPr lang="es-MX" baseline="0" dirty="0" smtClean="0"/>
              <a:t> en la superficie medial del hueso divide pelvis mayor y menor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49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ACM – </a:t>
            </a:r>
            <a:r>
              <a:rPr lang="es-MX" dirty="0" err="1" smtClean="0"/>
              <a:t>musc</a:t>
            </a:r>
            <a:r>
              <a:rPr lang="es-MX" dirty="0" smtClean="0"/>
              <a:t> piriforme</a:t>
            </a:r>
          </a:p>
          <a:p>
            <a:r>
              <a:rPr lang="es-MX" dirty="0" err="1" smtClean="0"/>
              <a:t>Acm</a:t>
            </a:r>
            <a:r>
              <a:rPr lang="es-MX" baseline="0" dirty="0" smtClean="0"/>
              <a:t> – obturador interno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43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C972F-C2AD-4C80-B85E-9030F7B0028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66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16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C972F-C2AD-4C80-B85E-9030F7B0028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598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ilion, el isquion y el pubis se fusionan a los 7-9 años. La fusión del acetábulo (es decir, el reemplazo del cartílago </a:t>
            </a:r>
            <a:r>
              <a:rPr lang="es-MX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trirradiado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ocurre a los 20-25 años.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50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Medirá entre 6-12 mm de diámetro.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6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EIAI – inserta musculo recto femoral</a:t>
            </a:r>
          </a:p>
          <a:p>
            <a:r>
              <a:rPr lang="es-MX" dirty="0" smtClean="0"/>
              <a:t>EIPI</a:t>
            </a:r>
            <a:r>
              <a:rPr lang="es-MX" baseline="0" dirty="0" smtClean="0"/>
              <a:t> – espina iliaca </a:t>
            </a:r>
            <a:r>
              <a:rPr lang="es-MX" baseline="0" dirty="0" err="1" smtClean="0"/>
              <a:t>postero</a:t>
            </a:r>
            <a:r>
              <a:rPr lang="es-MX" baseline="0" dirty="0" smtClean="0"/>
              <a:t> inferior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93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Surco del obturador – borde superior del conducto obturador</a:t>
            </a:r>
          </a:p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dos ramas del pubis delinean un triángulo central, llamado agujero obturador.</a:t>
            </a:r>
          </a:p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ramas inferiores convergen en el cuerpo del pubis formando un ángulo agudo, que se abre inferiormente (desde dentro) con vértice en la línea media, quedando las tuberosidades isquiáticas a ambos lados.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89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Angulo de </a:t>
            </a:r>
            <a:r>
              <a:rPr lang="es-MX" dirty="0" err="1" smtClean="0"/>
              <a:t>rochet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74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arterias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circunfleja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anterior y posterior forman un anillo a nivel de la base del cuello femoral y de allí dan ramas hacia él, perforando la inserción capsular. La arteria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circunfleja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posterior a través de los vasos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posterosuperiores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otorga la mayor irrigación a la epífisis femoral. Desde las arterias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epifisiarias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nacen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microarteriolas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en forma de arcadas terminan por irrigar hasta la superficie de la cabeza femoral.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6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Agujero obturador – oval hombre, </a:t>
            </a:r>
            <a:r>
              <a:rPr lang="es-MX" sz="1200" dirty="0" err="1" smtClean="0"/>
              <a:t>tiangular</a:t>
            </a:r>
            <a:r>
              <a:rPr lang="es-MX" sz="1200" dirty="0" smtClean="0"/>
              <a:t> mujer, limitado por el cuerpo y ramas del pubis, cuerpo y rama del isquion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3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LA PUBERTAD LOS 3 HUESOS ESTAN SEPARADOS POR EL CARTILAGO TRIRADIADO EN FORMA DE Y, CENTRAL EN EL ACETABULO, SE FUSIONA ENTRE LOS 15 Y 17 ANOS Y LA FUSION ES COMPLETA ENTRE LOS 20 Y 25 ANOS. </a:t>
            </a:r>
          </a:p>
          <a:p>
            <a:endParaRPr lang="es-MX" dirty="0"/>
          </a:p>
          <a:p>
            <a:r>
              <a:rPr lang="es-MX" dirty="0"/>
              <a:t>MAGNIFICACION DE UNA RX LATERAL DE PELVIS EN LA CUAL SE VEN EL ILION ISQUION Y PUBIS Y LOS CUALES ESTAN UNIDOS POR EL ESPACIO CONFORMADO POR EL CARTILAGO TRIRRADIADIO.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9FB8-7104-4132-973F-3054B6BF7A5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56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Engrosamiento de la capsula articular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3CDB-E980-44D4-B148-59108F190BF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00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CAPSULA ARTICULAR es un MANGITO TIPO FIBROSO QUE RODEA LAS SUPERFICIES ARTICULARES</a:t>
            </a:r>
          </a:p>
          <a:p>
            <a:endParaRPr lang="es-MX" dirty="0"/>
          </a:p>
          <a:p>
            <a:r>
              <a:rPr lang="es-MX" dirty="0"/>
              <a:t>SE INSERTA EN LA CARA EXTERNA DEL LABRUM Y EN LA LINEA INTERTROCANTERICA Y LA CABEZA DEL FEMUR.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9FB8-7104-4132-973F-3054B6BF7A5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3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06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3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00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7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56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90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4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3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80A4-4DF2-498D-AAE1-BBE1F6869D78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78E9-92AF-4B9D-B091-A7FBE53BF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0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.mx/url?sa=i&amp;rct=j&amp;q=musculo+sartorio&amp;source=images&amp;cd=&amp;cad=rja&amp;docid=BstdAIXU5vs55M&amp;tbnid=U0A-WfV24p178M:&amp;ved=0CAUQjRw&amp;url=http://www.elitearteydanza.com.ar/enciclopedia-anatomia-unidad-16-minferior.htm&amp;ei=BS2KUciDPYei8ASe54DYBw&amp;bvm=bv.46226182,d.dmQ&amp;psig=AFQjCNE1bz6OkIhOc6BzyPOn6_JwmQfp0A&amp;ust=13680963694482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A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45" y="243983"/>
            <a:ext cx="8528708" cy="6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890" y="173420"/>
            <a:ext cx="12050110" cy="3878317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Anatomía de cadera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4945" y="4894811"/>
            <a:ext cx="9144000" cy="1655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Abraham Oliver Balderas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Residente de 1er año Imagenologìa Diagnostica y terapéutica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5953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Irrigación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933" y="780178"/>
            <a:ext cx="3312826" cy="553068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MX" dirty="0" smtClean="0"/>
              <a:t>Anillo  arterial </a:t>
            </a:r>
            <a:r>
              <a:rPr lang="es-MX" dirty="0" err="1" smtClean="0"/>
              <a:t>extracapsular</a:t>
            </a:r>
            <a:r>
              <a:rPr lang="es-MX" dirty="0" smtClean="0"/>
              <a:t> – post - rama de Art </a:t>
            </a:r>
            <a:r>
              <a:rPr lang="es-MX" dirty="0" err="1" smtClean="0"/>
              <a:t>circunfleja</a:t>
            </a:r>
            <a:r>
              <a:rPr lang="es-MX" dirty="0" smtClean="0"/>
              <a:t> femoral media</a:t>
            </a:r>
          </a:p>
          <a:p>
            <a:endParaRPr lang="es-MX" dirty="0" smtClean="0"/>
          </a:p>
          <a:p>
            <a:r>
              <a:rPr lang="es-MX" dirty="0" err="1" smtClean="0"/>
              <a:t>Ant</a:t>
            </a:r>
            <a:r>
              <a:rPr lang="es-MX" dirty="0" smtClean="0"/>
              <a:t> – ramas </a:t>
            </a:r>
            <a:r>
              <a:rPr lang="es-MX" dirty="0" err="1" smtClean="0"/>
              <a:t>circunfleja</a:t>
            </a:r>
            <a:r>
              <a:rPr lang="es-MX" dirty="0" smtClean="0"/>
              <a:t> femoral lateral.</a:t>
            </a:r>
          </a:p>
          <a:p>
            <a:endParaRPr lang="es-MX" dirty="0" smtClean="0"/>
          </a:p>
          <a:p>
            <a:r>
              <a:rPr lang="es-MX" dirty="0" smtClean="0"/>
              <a:t>Anillo – reforzado por A glúteas </a:t>
            </a:r>
            <a:r>
              <a:rPr lang="es-MX" dirty="0" err="1" smtClean="0"/>
              <a:t>sup</a:t>
            </a:r>
            <a:r>
              <a:rPr lang="es-MX" dirty="0" smtClean="0"/>
              <a:t> e </a:t>
            </a:r>
            <a:r>
              <a:rPr lang="es-MX" dirty="0" err="1" smtClean="0"/>
              <a:t>inf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Cabeza y cuello – A ligamento redondo – Rama de A. </a:t>
            </a:r>
            <a:r>
              <a:rPr lang="es-MX" dirty="0" err="1" smtClean="0"/>
              <a:t>obturatriz</a:t>
            </a:r>
            <a:r>
              <a:rPr lang="es-MX" dirty="0" smtClean="0"/>
              <a:t> o </a:t>
            </a:r>
            <a:r>
              <a:rPr lang="es-MX" dirty="0" err="1" smtClean="0"/>
              <a:t>Circunfleja</a:t>
            </a:r>
            <a:r>
              <a:rPr lang="es-MX" dirty="0" smtClean="0"/>
              <a:t> femoral medial</a:t>
            </a:r>
            <a:endParaRPr lang="es-MX" dirty="0"/>
          </a:p>
        </p:txBody>
      </p:sp>
      <p:pic>
        <p:nvPicPr>
          <p:cNvPr id="3074" name="Picture 2" descr="http://3.bp.blogspot.com/_95IBliMmuZU/S2ehed6QzBI/AAAAAAAAADQ/yfzBOfrldlw/s1600/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8" y="1513383"/>
            <a:ext cx="8606112" cy="39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90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64462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Acetábulo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555" y="260193"/>
            <a:ext cx="3014272" cy="62005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300" dirty="0" smtClean="0"/>
              <a:t>Forma de copa – Articula con cabeza femoral</a:t>
            </a:r>
          </a:p>
          <a:p>
            <a:endParaRPr lang="es-MX" sz="2300" dirty="0" smtClean="0"/>
          </a:p>
          <a:p>
            <a:r>
              <a:rPr lang="es-MX" sz="2300" dirty="0" smtClean="0"/>
              <a:t>Formado  fusión del Ilion, pubis e isquion</a:t>
            </a:r>
          </a:p>
          <a:p>
            <a:endParaRPr lang="es-MX" sz="2300" dirty="0" smtClean="0"/>
          </a:p>
          <a:p>
            <a:r>
              <a:rPr lang="es-MX" sz="2300" dirty="0" smtClean="0"/>
              <a:t>Escotadura acetabular – borde inferior, parte articular y no articular</a:t>
            </a:r>
          </a:p>
          <a:p>
            <a:endParaRPr lang="es-MX" sz="2300" dirty="0" smtClean="0"/>
          </a:p>
          <a:p>
            <a:r>
              <a:rPr lang="es-MX" sz="2300" dirty="0" smtClean="0"/>
              <a:t>No articular – depresión circular rugosa – fosa acetabular</a:t>
            </a:r>
            <a:endParaRPr lang="es-MX" sz="2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421" t="21203" r="4867" b="17551"/>
          <a:stretch/>
        </p:blipFill>
        <p:spPr>
          <a:xfrm>
            <a:off x="3852472" y="801141"/>
            <a:ext cx="7681210" cy="5915769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79882" y="330030"/>
            <a:ext cx="3402767" cy="61769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400" dirty="0" smtClean="0"/>
              <a:t>Superficie articular – ancha, rodea los bordes anterior, superior y posterior</a:t>
            </a:r>
          </a:p>
          <a:p>
            <a:endParaRPr lang="es-MX" sz="3400" dirty="0" smtClean="0"/>
          </a:p>
          <a:p>
            <a:r>
              <a:rPr lang="es-MX" sz="3400" dirty="0" smtClean="0"/>
              <a:t>Fosa acetabular – inserción de ligamentos de la cabeza femoral</a:t>
            </a:r>
          </a:p>
          <a:p>
            <a:endParaRPr lang="es-MX" sz="3400" dirty="0" smtClean="0"/>
          </a:p>
          <a:p>
            <a:r>
              <a:rPr lang="es-MX" sz="3400" dirty="0" smtClean="0"/>
              <a:t>Escotadura acetabular – discurren vasos y fibras nerviosas</a:t>
            </a:r>
          </a:p>
          <a:p>
            <a:endParaRPr lang="es-MX" sz="34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6964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91" y="0"/>
            <a:ext cx="9720263" cy="1500188"/>
          </a:xfrm>
        </p:spPr>
        <p:txBody>
          <a:bodyPr/>
          <a:lstStyle/>
          <a:p>
            <a:r>
              <a:rPr lang="es-MX" dirty="0"/>
              <a:t>Cartílago </a:t>
            </a:r>
            <a:r>
              <a:rPr lang="es-MX" dirty="0" err="1"/>
              <a:t>trirradiado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r="2075" b="3010"/>
          <a:stretch/>
        </p:blipFill>
        <p:spPr>
          <a:xfrm>
            <a:off x="77749" y="1631822"/>
            <a:ext cx="5709988" cy="45418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8" t="20461" b="5372"/>
          <a:stretch/>
        </p:blipFill>
        <p:spPr>
          <a:xfrm>
            <a:off x="5842294" y="1631822"/>
            <a:ext cx="6271958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94442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Pelvis masculina/Femenina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31121"/>
            <a:ext cx="10515600" cy="4351338"/>
          </a:xfrm>
        </p:spPr>
        <p:txBody>
          <a:bodyPr/>
          <a:lstStyle/>
          <a:p>
            <a:r>
              <a:rPr lang="es-MX" dirty="0" smtClean="0"/>
              <a:t>Angulo formado por las ramas del arco púbico M:80-85  H:50-60</a:t>
            </a:r>
          </a:p>
          <a:p>
            <a:r>
              <a:rPr lang="es-MX" dirty="0" smtClean="0"/>
              <a:t>Espinas isquiáticas prominentes H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530" t="24310" r="9187" b="22973"/>
          <a:stretch/>
        </p:blipFill>
        <p:spPr>
          <a:xfrm>
            <a:off x="689082" y="2356684"/>
            <a:ext cx="10664718" cy="4090053"/>
          </a:xfrm>
          <a:prstGeom prst="rect">
            <a:avLst/>
          </a:prstGeom>
        </p:spPr>
      </p:pic>
      <p:pic>
        <p:nvPicPr>
          <p:cNvPr id="5" name="Picture 2" descr="Resultado de imagen para tipos de pelv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5" y="3299584"/>
            <a:ext cx="11698285" cy="24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92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233" y="68506"/>
            <a:ext cx="9599950" cy="6699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Bursas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882" y="930996"/>
            <a:ext cx="4691922" cy="14074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s-MX" dirty="0" err="1" smtClean="0"/>
              <a:t>Iliopsoas</a:t>
            </a:r>
            <a:r>
              <a:rPr lang="es-MX" dirty="0" smtClean="0"/>
              <a:t> – Cara </a:t>
            </a:r>
            <a:r>
              <a:rPr lang="es-MX" dirty="0"/>
              <a:t>posterior del músculo y capsula </a:t>
            </a:r>
            <a:r>
              <a:rPr lang="es-MX" dirty="0" smtClean="0"/>
              <a:t>anterior, 5 </a:t>
            </a:r>
            <a:r>
              <a:rPr lang="es-MX" dirty="0"/>
              <a:t>– 7 </a:t>
            </a:r>
            <a:r>
              <a:rPr lang="es-MX" dirty="0" err="1"/>
              <a:t>cms</a:t>
            </a:r>
            <a:r>
              <a:rPr lang="es-MX" dirty="0"/>
              <a:t> de longitud y 2-4 cm de </a:t>
            </a:r>
            <a:r>
              <a:rPr lang="es-MX" dirty="0" smtClean="0"/>
              <a:t>ancho</a:t>
            </a:r>
          </a:p>
          <a:p>
            <a:endParaRPr lang="es-MX" dirty="0"/>
          </a:p>
          <a:p>
            <a:pPr lvl="0"/>
            <a:endParaRPr lang="es-MX" dirty="0" smtClean="0"/>
          </a:p>
          <a:p>
            <a:pPr lvl="0"/>
            <a:endParaRPr lang="es-MX" dirty="0"/>
          </a:p>
          <a:p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8" t="32392" r="12244" b="26199"/>
          <a:stretch/>
        </p:blipFill>
        <p:spPr bwMode="auto">
          <a:xfrm>
            <a:off x="6604623" y="930996"/>
            <a:ext cx="5152948" cy="536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179882" y="2531056"/>
            <a:ext cx="469192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dirty="0"/>
              <a:t>Bolsas </a:t>
            </a:r>
            <a:r>
              <a:rPr lang="es-MX" sz="2400" dirty="0" err="1"/>
              <a:t>peritrocantericas</a:t>
            </a:r>
            <a:r>
              <a:rPr lang="es-MX" sz="2400" dirty="0"/>
              <a:t> - </a:t>
            </a:r>
            <a:r>
              <a:rPr lang="es-MX" sz="2400" dirty="0" err="1"/>
              <a:t>Trocanterea</a:t>
            </a:r>
            <a:r>
              <a:rPr lang="es-MX" sz="2400" dirty="0"/>
              <a:t> separa </a:t>
            </a:r>
            <a:r>
              <a:rPr lang="es-MX" sz="2400" dirty="0" err="1"/>
              <a:t>gluteo</a:t>
            </a:r>
            <a:r>
              <a:rPr lang="es-MX" sz="2400" dirty="0"/>
              <a:t> mayor y fascia lata del tendón del glúteo medio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9882" y="4327273"/>
            <a:ext cx="4691922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MX" sz="2400" b="1" dirty="0" err="1"/>
              <a:t>Isquioglutea</a:t>
            </a:r>
            <a:r>
              <a:rPr lang="es-MX" sz="2400" b="1" dirty="0"/>
              <a:t> posterior - </a:t>
            </a:r>
            <a:r>
              <a:rPr lang="es-MX" sz="2400" dirty="0"/>
              <a:t>Entre tuberosidad isquiática y glúteo mayor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9248931" y="1918741"/>
            <a:ext cx="152025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338872" y="4736892"/>
            <a:ext cx="1588958" cy="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7360170" y="5666282"/>
            <a:ext cx="1753850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3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848" y="-276320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Articulación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43" y="260736"/>
            <a:ext cx="2473377" cy="287220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dirty="0" err="1" smtClean="0"/>
              <a:t>Sacroiliaca</a:t>
            </a:r>
            <a:r>
              <a:rPr lang="es-MX" sz="2400" dirty="0" smtClean="0"/>
              <a:t> – Sinovial, Entre las superficies articulares en “L”</a:t>
            </a:r>
          </a:p>
          <a:p>
            <a:r>
              <a:rPr lang="es-MX" sz="2400" dirty="0" smtClean="0"/>
              <a:t>Ligamentos – Proporcionan estabilidad: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730" t="17362" r="8809" b="17045"/>
          <a:stretch/>
        </p:blipFill>
        <p:spPr>
          <a:xfrm>
            <a:off x="3325225" y="709685"/>
            <a:ext cx="8042224" cy="2901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1718" t="32131" r="20619" b="19835"/>
          <a:stretch/>
        </p:blipFill>
        <p:spPr>
          <a:xfrm>
            <a:off x="3325225" y="3691726"/>
            <a:ext cx="8042223" cy="2965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9757" y="3173853"/>
            <a:ext cx="221354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L </a:t>
            </a:r>
            <a:r>
              <a:rPr lang="es-MX" dirty="0" err="1"/>
              <a:t>sacroiliaco</a:t>
            </a:r>
            <a:r>
              <a:rPr lang="es-MX" dirty="0"/>
              <a:t> anterior – Discurre anterior e inferior a la </a:t>
            </a:r>
            <a:r>
              <a:rPr lang="es-MX" dirty="0" smtClean="0"/>
              <a:t>art </a:t>
            </a:r>
            <a:r>
              <a:rPr lang="es-MX" dirty="0" err="1" smtClean="0"/>
              <a:t>sacroiliaca</a:t>
            </a:r>
            <a:endParaRPr lang="es-MX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6610662" y="2953062"/>
            <a:ext cx="112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69757" y="4158739"/>
            <a:ext cx="2238530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L. </a:t>
            </a:r>
            <a:r>
              <a:rPr lang="es-MX" dirty="0" err="1"/>
              <a:t>sacroiliaco</a:t>
            </a:r>
            <a:r>
              <a:rPr lang="es-MX" dirty="0"/>
              <a:t> interóseo – Mayor, Mas fuerte, </a:t>
            </a:r>
            <a:r>
              <a:rPr lang="es-MX" dirty="0" err="1"/>
              <a:t>Postero</a:t>
            </a:r>
            <a:r>
              <a:rPr lang="es-MX" dirty="0"/>
              <a:t> superior a la art, inserta áreas rugosas del </a:t>
            </a:r>
            <a:r>
              <a:rPr lang="es-MX" dirty="0" err="1"/>
              <a:t>ileon</a:t>
            </a:r>
            <a:r>
              <a:rPr lang="es-MX" dirty="0"/>
              <a:t> y sacro.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484558" y="5458918"/>
            <a:ext cx="112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69757" y="4697348"/>
            <a:ext cx="2213548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L. </a:t>
            </a:r>
            <a:r>
              <a:rPr lang="es-MX" sz="2000" dirty="0" err="1"/>
              <a:t>sacroiliaco</a:t>
            </a:r>
            <a:r>
              <a:rPr lang="es-MX" sz="2000" dirty="0"/>
              <a:t> posterior – cubre al ligamento </a:t>
            </a:r>
            <a:r>
              <a:rPr lang="es-MX" sz="2000" dirty="0" err="1"/>
              <a:t>interoseo</a:t>
            </a:r>
            <a:r>
              <a:rPr lang="es-MX" sz="2000" dirty="0"/>
              <a:t> 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4484558" y="6435777"/>
            <a:ext cx="112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131" y="-29444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Sínfisis del pubis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805" y="854439"/>
            <a:ext cx="3477716" cy="550086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MX" dirty="0" smtClean="0"/>
              <a:t>Localización anterior – entre superficie adyacente del pubis</a:t>
            </a:r>
          </a:p>
          <a:p>
            <a:endParaRPr lang="es-MX" dirty="0" smtClean="0"/>
          </a:p>
          <a:p>
            <a:r>
              <a:rPr lang="es-MX" dirty="0" smtClean="0"/>
              <a:t>Superficie cubierta por cartílago hialino – fibrocartílago</a:t>
            </a:r>
          </a:p>
          <a:p>
            <a:endParaRPr lang="es-MX" dirty="0" smtClean="0"/>
          </a:p>
          <a:p>
            <a:r>
              <a:rPr lang="es-MX" dirty="0" smtClean="0"/>
              <a:t>Rodeada de  colágeno y Ligamentos</a:t>
            </a:r>
          </a:p>
          <a:p>
            <a:endParaRPr lang="es-MX" dirty="0" smtClean="0"/>
          </a:p>
          <a:p>
            <a:r>
              <a:rPr lang="es-MX" dirty="0" smtClean="0"/>
              <a:t>L. púbico superior – sobre la </a:t>
            </a:r>
            <a:r>
              <a:rPr lang="es-MX" dirty="0" err="1" smtClean="0"/>
              <a:t>articulacion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L. arqueado del pubis – debajo de la </a:t>
            </a:r>
            <a:r>
              <a:rPr lang="es-MX" dirty="0" err="1" smtClean="0"/>
              <a:t>articulacion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873" t="14821" r="13368" b="15111"/>
          <a:stretch/>
        </p:blipFill>
        <p:spPr>
          <a:xfrm>
            <a:off x="5400408" y="612508"/>
            <a:ext cx="5280643" cy="59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64462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Cadera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698" y="624433"/>
            <a:ext cx="3105110" cy="544658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MX" dirty="0" smtClean="0"/>
              <a:t>Sinovial – Cabeza femoral y acetábulo</a:t>
            </a:r>
          </a:p>
          <a:p>
            <a:endParaRPr lang="es-MX" dirty="0" smtClean="0"/>
          </a:p>
          <a:p>
            <a:r>
              <a:rPr lang="es-MX" dirty="0" err="1" smtClean="0"/>
              <a:t>Multiaxial</a:t>
            </a:r>
            <a:r>
              <a:rPr lang="es-MX" dirty="0" smtClean="0"/>
              <a:t>, estabilidad y soporte</a:t>
            </a:r>
          </a:p>
          <a:p>
            <a:endParaRPr lang="es-MX" dirty="0" smtClean="0"/>
          </a:p>
          <a:p>
            <a:r>
              <a:rPr lang="es-MX" dirty="0" err="1" smtClean="0"/>
              <a:t>Flexion</a:t>
            </a:r>
            <a:r>
              <a:rPr lang="es-MX" dirty="0" smtClean="0"/>
              <a:t>, extensión, aducción, abducción, rotación medial y lateral y </a:t>
            </a:r>
            <a:r>
              <a:rPr lang="es-MX" dirty="0" err="1" smtClean="0"/>
              <a:t>circunduciion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Superficies articulares – Cabeza esférica femoral y superficie semilunar acetabular 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338" t="18644" r="15234" b="7103"/>
          <a:stretch/>
        </p:blipFill>
        <p:spPr>
          <a:xfrm>
            <a:off x="3488585" y="849285"/>
            <a:ext cx="8313389" cy="507183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93624" y="624432"/>
            <a:ext cx="3149184" cy="54465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dirty="0" smtClean="0"/>
              <a:t>Anillo acetabular – rodete acetabular – transforma en ligamento transverso del acetábulo</a:t>
            </a:r>
          </a:p>
          <a:p>
            <a:endParaRPr lang="es-MX" sz="4000" dirty="0" smtClean="0"/>
          </a:p>
          <a:p>
            <a:r>
              <a:rPr lang="es-MX" sz="4000" dirty="0" smtClean="0"/>
              <a:t>Ligamento de la cabeza del </a:t>
            </a:r>
            <a:r>
              <a:rPr lang="es-MX" sz="4000" dirty="0" err="1" smtClean="0"/>
              <a:t>femur</a:t>
            </a:r>
            <a:r>
              <a:rPr lang="es-MX" sz="4000" dirty="0" smtClean="0"/>
              <a:t> /Redondo– une fosita de la cabeza del </a:t>
            </a:r>
            <a:r>
              <a:rPr lang="es-MX" sz="4000" dirty="0" err="1" smtClean="0"/>
              <a:t>femur</a:t>
            </a:r>
            <a:r>
              <a:rPr lang="es-MX" sz="4000" dirty="0" smtClean="0"/>
              <a:t>, fosa acetabular</a:t>
            </a:r>
          </a:p>
          <a:p>
            <a:endParaRPr lang="es-MX" sz="4000" dirty="0" smtClean="0"/>
          </a:p>
          <a:p>
            <a:r>
              <a:rPr lang="es-MX" sz="4000" dirty="0" smtClean="0"/>
              <a:t>Membrana sinovial  - cubre superficie articular del </a:t>
            </a:r>
            <a:r>
              <a:rPr lang="es-MX" sz="4000" dirty="0" err="1" smtClean="0"/>
              <a:t>femur</a:t>
            </a:r>
            <a:r>
              <a:rPr lang="es-MX" sz="4000" dirty="0" smtClean="0"/>
              <a:t> y </a:t>
            </a:r>
            <a:r>
              <a:rPr lang="es-MX" sz="4000" dirty="0" err="1" smtClean="0"/>
              <a:t>acetabulo</a:t>
            </a:r>
            <a:endParaRPr lang="es-MX" sz="4000" dirty="0" smtClean="0"/>
          </a:p>
          <a:p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3762531" y="4557010"/>
            <a:ext cx="854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927423" y="5426439"/>
            <a:ext cx="1379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525062" y="5351489"/>
            <a:ext cx="2248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8694295" y="1304144"/>
            <a:ext cx="199369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7" y="894959"/>
            <a:ext cx="7431577" cy="58134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471" y="185195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CAPSULA ARTICULAR</a:t>
            </a:r>
          </a:p>
        </p:txBody>
      </p:sp>
    </p:spTree>
    <p:extLst>
      <p:ext uri="{BB962C8B-B14F-4D97-AF65-F5344CB8AC3E}">
        <p14:creationId xmlns:p14="http://schemas.microsoft.com/office/powerpoint/2010/main" val="316573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48" y="-539645"/>
            <a:ext cx="11173918" cy="1690688"/>
          </a:xfrm>
        </p:spPr>
        <p:txBody>
          <a:bodyPr/>
          <a:lstStyle/>
          <a:p>
            <a:pPr algn="ctr"/>
            <a:r>
              <a:rPr lang="es-MX" dirty="0" smtClean="0"/>
              <a:t>Ligamentos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79882" y="629587"/>
            <a:ext cx="3417757" cy="587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/>
              <a:t>Refuerzan la superficie externa y estabilizan la articulación, fibras se </a:t>
            </a:r>
            <a:r>
              <a:rPr lang="es-MX" dirty="0" err="1" smtClean="0"/>
              <a:t>orientanen</a:t>
            </a:r>
            <a:r>
              <a:rPr lang="es-MX" dirty="0" smtClean="0"/>
              <a:t> espiral</a:t>
            </a:r>
          </a:p>
          <a:p>
            <a:endParaRPr lang="es-MX" dirty="0" smtClean="0"/>
          </a:p>
          <a:p>
            <a:r>
              <a:rPr lang="es-MX" dirty="0" smtClean="0"/>
              <a:t>Ligamento </a:t>
            </a:r>
            <a:r>
              <a:rPr lang="es-MX" dirty="0" err="1" smtClean="0"/>
              <a:t>iliofemoral</a:t>
            </a:r>
            <a:r>
              <a:rPr lang="es-MX" dirty="0"/>
              <a:t> </a:t>
            </a:r>
            <a:r>
              <a:rPr lang="es-MX" dirty="0" smtClean="0"/>
              <a:t>– Forma triangular, localización anterior</a:t>
            </a:r>
          </a:p>
          <a:p>
            <a:endParaRPr lang="es-MX" dirty="0" smtClean="0"/>
          </a:p>
          <a:p>
            <a:r>
              <a:rPr lang="es-MX" dirty="0" err="1" smtClean="0"/>
              <a:t>Vertice</a:t>
            </a:r>
            <a:r>
              <a:rPr lang="es-MX" dirty="0" smtClean="0"/>
              <a:t> – EIAI y el borde del acetábulo</a:t>
            </a:r>
          </a:p>
          <a:p>
            <a:endParaRPr lang="es-MX" dirty="0" smtClean="0"/>
          </a:p>
          <a:p>
            <a:r>
              <a:rPr lang="es-MX" dirty="0" smtClean="0"/>
              <a:t>Base – línea </a:t>
            </a:r>
            <a:r>
              <a:rPr lang="es-MX" dirty="0" err="1" smtClean="0"/>
              <a:t>intertrocanterica</a:t>
            </a:r>
            <a:endParaRPr lang="es-MX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337" t="23937" r="17166" b="9959"/>
          <a:stretch/>
        </p:blipFill>
        <p:spPr>
          <a:xfrm>
            <a:off x="3597639" y="1203262"/>
            <a:ext cx="8460401" cy="4590436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79882" y="629587"/>
            <a:ext cx="3417757" cy="587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500" dirty="0" smtClean="0"/>
              <a:t>Ligamento </a:t>
            </a:r>
            <a:r>
              <a:rPr lang="es-MX" sz="4500" dirty="0" err="1" smtClean="0"/>
              <a:t>pubofemoral</a:t>
            </a:r>
            <a:r>
              <a:rPr lang="es-MX" sz="4500" dirty="0" smtClean="0"/>
              <a:t> – triangular, anterior</a:t>
            </a:r>
          </a:p>
          <a:p>
            <a:endParaRPr lang="es-MX" sz="4500" dirty="0" smtClean="0"/>
          </a:p>
          <a:p>
            <a:r>
              <a:rPr lang="es-MX" sz="4500" dirty="0" smtClean="0"/>
              <a:t>Base – eminencia </a:t>
            </a:r>
            <a:r>
              <a:rPr lang="es-MX" sz="4500" dirty="0" err="1" smtClean="0"/>
              <a:t>iliopubica</a:t>
            </a:r>
            <a:r>
              <a:rPr lang="es-MX" sz="4500" dirty="0" smtClean="0"/>
              <a:t> y membrana </a:t>
            </a:r>
            <a:r>
              <a:rPr lang="es-MX" sz="4500" dirty="0" err="1" smtClean="0"/>
              <a:t>obturatriz</a:t>
            </a:r>
            <a:endParaRPr lang="es-MX" sz="4500" dirty="0" smtClean="0"/>
          </a:p>
          <a:p>
            <a:endParaRPr lang="es-MX" sz="4500" dirty="0" smtClean="0"/>
          </a:p>
          <a:p>
            <a:r>
              <a:rPr lang="es-MX" sz="4500" dirty="0" err="1" smtClean="0"/>
              <a:t>Lig</a:t>
            </a:r>
            <a:r>
              <a:rPr lang="es-MX" sz="4500" dirty="0" smtClean="0"/>
              <a:t>  </a:t>
            </a:r>
            <a:r>
              <a:rPr lang="es-MX" sz="4500" dirty="0" err="1" smtClean="0"/>
              <a:t>isquiofemoral</a:t>
            </a:r>
            <a:r>
              <a:rPr lang="es-MX" sz="4500" dirty="0" smtClean="0"/>
              <a:t> – refuerza la capa posterior de la membrana fibrosa</a:t>
            </a:r>
          </a:p>
          <a:p>
            <a:endParaRPr lang="es-MX" sz="4500" dirty="0" smtClean="0"/>
          </a:p>
          <a:p>
            <a:r>
              <a:rPr lang="es-MX" sz="4500" dirty="0" smtClean="0"/>
              <a:t>I– </a:t>
            </a:r>
            <a:r>
              <a:rPr lang="es-MX" sz="4500" dirty="0" err="1" smtClean="0"/>
              <a:t>posteroinferior</a:t>
            </a:r>
            <a:r>
              <a:rPr lang="es-MX" sz="4500" dirty="0" smtClean="0"/>
              <a:t> al acetábulo y tuberosidad </a:t>
            </a:r>
            <a:r>
              <a:rPr lang="es-MX" sz="4500" dirty="0" err="1" smtClean="0"/>
              <a:t>isquiatica</a:t>
            </a:r>
            <a:endParaRPr lang="es-MX" sz="4500" dirty="0" smtClean="0"/>
          </a:p>
          <a:p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6415790" y="5396459"/>
            <a:ext cx="1454046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664315" y="3777521"/>
            <a:ext cx="764498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9623685" y="5396459"/>
            <a:ext cx="1484026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98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8126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Pelvis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22" y="449563"/>
            <a:ext cx="3477471" cy="607115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H. Coxal/Iliacos/</a:t>
            </a:r>
            <a:r>
              <a:rPr lang="es-MX" dirty="0" err="1" smtClean="0"/>
              <a:t>Inominados</a:t>
            </a:r>
            <a:r>
              <a:rPr lang="es-MX" dirty="0" smtClean="0"/>
              <a:t> – Par</a:t>
            </a:r>
          </a:p>
          <a:p>
            <a:r>
              <a:rPr lang="es-MX" dirty="0" err="1" smtClean="0"/>
              <a:t>H.Sacro</a:t>
            </a:r>
            <a:endParaRPr lang="es-MX" dirty="0" smtClean="0"/>
          </a:p>
          <a:p>
            <a:r>
              <a:rPr lang="es-MX" dirty="0" err="1" smtClean="0"/>
              <a:t>H.Coccix</a:t>
            </a:r>
            <a:endParaRPr lang="es-MX" dirty="0" smtClean="0"/>
          </a:p>
          <a:p>
            <a:r>
              <a:rPr lang="es-MX" dirty="0" err="1" smtClean="0"/>
              <a:t>Femur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Falsa – P Mayor – Abdomen </a:t>
            </a:r>
          </a:p>
          <a:p>
            <a:r>
              <a:rPr lang="es-MX" dirty="0" smtClean="0"/>
              <a:t>Verdadera – P menor – Cavidad pélvica</a:t>
            </a:r>
          </a:p>
          <a:p>
            <a:r>
              <a:rPr lang="es-MX" dirty="0" smtClean="0"/>
              <a:t> </a:t>
            </a:r>
            <a:r>
              <a:rPr lang="es-MX" dirty="0" err="1" smtClean="0"/>
              <a:t>Linea</a:t>
            </a:r>
            <a:r>
              <a:rPr lang="es-MX" dirty="0" smtClean="0"/>
              <a:t> terminal</a:t>
            </a:r>
            <a:endParaRPr lang="es-MX" dirty="0"/>
          </a:p>
        </p:txBody>
      </p:sp>
      <p:pic>
        <p:nvPicPr>
          <p:cNvPr id="2050" name="Picture 2" descr="Resultado de imagen para CA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26" y="862168"/>
            <a:ext cx="7613166" cy="52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9068" t="16770" r="18367" b="5240"/>
          <a:stretch/>
        </p:blipFill>
        <p:spPr>
          <a:xfrm>
            <a:off x="3776442" y="745493"/>
            <a:ext cx="8078170" cy="5661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51282" t="18086" r="8955" b="9400"/>
          <a:stretch/>
        </p:blipFill>
        <p:spPr>
          <a:xfrm>
            <a:off x="4964484" y="652986"/>
            <a:ext cx="5702086" cy="58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777" y="-23018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Ligamentos de la pared pélvica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881" y="1095375"/>
            <a:ext cx="3192905" cy="530862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MX" dirty="0" smtClean="0"/>
              <a:t>Componentes principales de las paredes laterales de la pelvis, definen las escotaduras ciáticas M y m</a:t>
            </a:r>
          </a:p>
          <a:p>
            <a:endParaRPr lang="es-MX" dirty="0"/>
          </a:p>
          <a:p>
            <a:r>
              <a:rPr lang="es-MX" dirty="0" err="1" smtClean="0"/>
              <a:t>Sacroespinoso</a:t>
            </a:r>
            <a:r>
              <a:rPr lang="es-MX" dirty="0" smtClean="0"/>
              <a:t> – mas pequeño ,  triangular, vértice – espina isquiática, base – bordes del sacro y </a:t>
            </a:r>
            <a:r>
              <a:rPr lang="es-MX" dirty="0" err="1" smtClean="0"/>
              <a:t>coccix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Sacrotuberoso</a:t>
            </a:r>
            <a:r>
              <a:rPr lang="es-MX" dirty="0" smtClean="0"/>
              <a:t> – mas grande, triangular , base – EIPS-borde lateral del sacro, vértice – tuberosidad isquiática borde medial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203" t="10682" r="7033" b="8724"/>
          <a:stretch/>
        </p:blipFill>
        <p:spPr>
          <a:xfrm>
            <a:off x="3696918" y="1095376"/>
            <a:ext cx="8495082" cy="454115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6740577" y="4856813"/>
            <a:ext cx="1203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525718" y="5366479"/>
            <a:ext cx="16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/>
          <p:cNvSpPr txBox="1">
            <a:spLocks/>
          </p:cNvSpPr>
          <p:nvPr/>
        </p:nvSpPr>
        <p:spPr>
          <a:xfrm>
            <a:off x="313544" y="1185316"/>
            <a:ext cx="2789419" cy="47258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Agujero </a:t>
            </a:r>
            <a:r>
              <a:rPr lang="es-MX" dirty="0" err="1" smtClean="0"/>
              <a:t>Ciatico</a:t>
            </a:r>
            <a:r>
              <a:rPr lang="es-MX" dirty="0" smtClean="0"/>
              <a:t> M – Superior al LSEP y espina isquiática - </a:t>
            </a:r>
          </a:p>
          <a:p>
            <a:endParaRPr lang="es-MX" dirty="0" smtClean="0"/>
          </a:p>
          <a:p>
            <a:r>
              <a:rPr lang="es-MX" dirty="0" smtClean="0"/>
              <a:t>Agujero </a:t>
            </a:r>
            <a:r>
              <a:rPr lang="es-MX" dirty="0" err="1" smtClean="0"/>
              <a:t>Ciatico</a:t>
            </a:r>
            <a:r>
              <a:rPr lang="es-MX" dirty="0" smtClean="0"/>
              <a:t> m – inferior espina isquiática y al LSEP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5552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41" t="26293" r="23868" b="28444"/>
          <a:stretch/>
        </p:blipFill>
        <p:spPr>
          <a:xfrm>
            <a:off x="272956" y="111883"/>
            <a:ext cx="6564573" cy="3099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086" t="29199" r="25529" b="23519"/>
          <a:stretch/>
        </p:blipFill>
        <p:spPr>
          <a:xfrm>
            <a:off x="272956" y="3211820"/>
            <a:ext cx="6564573" cy="34635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99620" y="2938072"/>
            <a:ext cx="3038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b="1" dirty="0" smtClean="0"/>
              <a:t>Flexión: 135°</a:t>
            </a:r>
          </a:p>
          <a:p>
            <a:r>
              <a:rPr lang="es-MX" altLang="es-MX" b="1" dirty="0" smtClean="0"/>
              <a:t>Extensión: 20-30°</a:t>
            </a:r>
          </a:p>
          <a:p>
            <a:r>
              <a:rPr lang="es-MX" altLang="es-MX" b="1" dirty="0" smtClean="0"/>
              <a:t>Rotación interna: 20-30°</a:t>
            </a:r>
          </a:p>
          <a:p>
            <a:r>
              <a:rPr lang="es-MX" altLang="es-MX" b="1" dirty="0" smtClean="0"/>
              <a:t>Rotación externa: 45-50</a:t>
            </a:r>
            <a:r>
              <a:rPr lang="es-MX" altLang="es-MX" b="1" dirty="0" smtClean="0">
                <a:solidFill>
                  <a:schemeClr val="bg1"/>
                </a:solidFill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78625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184913"/>
              </p:ext>
            </p:extLst>
          </p:nvPr>
        </p:nvGraphicFramePr>
        <p:xfrm>
          <a:off x="191068" y="122830"/>
          <a:ext cx="11832609" cy="653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9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12955" y="190488"/>
            <a:ext cx="4393262" cy="56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ANTERIOR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05248"/>
              </p:ext>
            </p:extLst>
          </p:nvPr>
        </p:nvGraphicFramePr>
        <p:xfrm>
          <a:off x="118541" y="751205"/>
          <a:ext cx="11542144" cy="2081075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tableStyleId>{35758FB7-9AC5-4552-8A53-C91805E547FA}</a:tableStyleId>
              </a:tblPr>
              <a:tblGrid>
                <a:gridCol w="2475948">
                  <a:extLst>
                    <a:ext uri="{9D8B030D-6E8A-4147-A177-3AD203B41FA5}">
                      <a16:colId xmlns:a16="http://schemas.microsoft.com/office/drawing/2014/main" xmlns="" val="2040398798"/>
                    </a:ext>
                  </a:extLst>
                </a:gridCol>
                <a:gridCol w="3469941">
                  <a:extLst>
                    <a:ext uri="{9D8B030D-6E8A-4147-A177-3AD203B41FA5}">
                      <a16:colId xmlns:a16="http://schemas.microsoft.com/office/drawing/2014/main" xmlns="" val="282266248"/>
                    </a:ext>
                  </a:extLst>
                </a:gridCol>
                <a:gridCol w="3036199">
                  <a:extLst>
                    <a:ext uri="{9D8B030D-6E8A-4147-A177-3AD203B41FA5}">
                      <a16:colId xmlns:a16="http://schemas.microsoft.com/office/drawing/2014/main" xmlns="" val="2963105131"/>
                    </a:ext>
                  </a:extLst>
                </a:gridCol>
                <a:gridCol w="2560056">
                  <a:extLst>
                    <a:ext uri="{9D8B030D-6E8A-4147-A177-3AD203B41FA5}">
                      <a16:colId xmlns:a16="http://schemas.microsoft.com/office/drawing/2014/main" xmlns="" val="260696899"/>
                    </a:ext>
                  </a:extLst>
                </a:gridCol>
              </a:tblGrid>
              <a:tr h="435155">
                <a:tc>
                  <a:txBody>
                    <a:bodyPr/>
                    <a:lstStyle/>
                    <a:p>
                      <a:r>
                        <a:rPr lang="es-MX" sz="1600" dirty="0"/>
                        <a:t>MÚSCULO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ORIGEN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INSERCIÓN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FUNCIÓN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984511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sz="1600" b="1" dirty="0"/>
                        <a:t>SARTORIO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Espina</a:t>
                      </a:r>
                      <a:r>
                        <a:rPr lang="es-MX" sz="1600" b="1" baseline="0" dirty="0"/>
                        <a:t> iliaca anterosuperior</a:t>
                      </a:r>
                      <a:endParaRPr lang="es-MX" sz="1600" b="1" dirty="0"/>
                    </a:p>
                    <a:p>
                      <a:endParaRPr lang="es-MX" sz="1600" b="1" dirty="0"/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Parte superior de la cara medial de la tibia</a:t>
                      </a:r>
                    </a:p>
                    <a:p>
                      <a:endParaRPr lang="es-MX" sz="1600" b="1" dirty="0"/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Flexor y rotación externa del muslo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63086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sz="1600" b="1" dirty="0"/>
                        <a:t>TENSOR DE LA FASCIA LATA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Cresta ilíaca y superficie lateral de la espina ilíaca anterior superior</a:t>
                      </a:r>
                      <a:endParaRPr lang="es-MX" sz="1600" b="1" dirty="0"/>
                    </a:p>
                    <a:p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Tracto </a:t>
                      </a:r>
                      <a:r>
                        <a:rPr lang="es-MX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iliotibial</a:t>
                      </a:r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Abducción y rotación medial de la cadera</a:t>
                      </a:r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785216"/>
                  </a:ext>
                </a:extLst>
              </a:tr>
            </a:tbl>
          </a:graphicData>
        </a:graphic>
      </p:graphicFrame>
      <p:pic>
        <p:nvPicPr>
          <p:cNvPr id="8" name="Marcador de contenido 3" descr="Captura de pantalla 2012-07-07 a la(s) 12.1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6" t="23170" r="23753" b="29636"/>
          <a:stretch>
            <a:fillRect/>
          </a:stretch>
        </p:blipFill>
        <p:spPr bwMode="auto">
          <a:xfrm>
            <a:off x="1360586" y="2971461"/>
            <a:ext cx="4635479" cy="36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elitearteydanza.com.ar/apuntes/conceptos-basicos-del-cuerpo-humano/anatomia/91-tensor-banda-sartori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91" y="2971460"/>
            <a:ext cx="2461086" cy="36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2288716"/>
              </p:ext>
            </p:extLst>
          </p:nvPr>
        </p:nvGraphicFramePr>
        <p:xfrm>
          <a:off x="230131" y="191698"/>
          <a:ext cx="11542144" cy="1837235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tableStyleId>{35758FB7-9AC5-4552-8A53-C91805E547FA}</a:tableStyleId>
              </a:tblPr>
              <a:tblGrid>
                <a:gridCol w="2475948"/>
                <a:gridCol w="3469941"/>
                <a:gridCol w="3036199"/>
                <a:gridCol w="2560056"/>
              </a:tblGrid>
              <a:tr h="435155">
                <a:tc>
                  <a:txBody>
                    <a:bodyPr/>
                    <a:lstStyle/>
                    <a:p>
                      <a:r>
                        <a:rPr lang="es-MX" sz="1600" b="1" dirty="0"/>
                        <a:t>RECTO FEMORAL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Espina iliaca </a:t>
                      </a:r>
                      <a:r>
                        <a:rPr lang="es-MX" sz="1600" b="1" dirty="0" err="1"/>
                        <a:t>anteroinferior</a:t>
                      </a:r>
                      <a:r>
                        <a:rPr lang="es-MX" sz="1600" b="1" baseline="0" dirty="0"/>
                        <a:t> </a:t>
                      </a:r>
                      <a:endParaRPr lang="es-MX" sz="1600" b="1" dirty="0"/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Tendón del cuádriceps, rótula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Flexor del muslo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435155">
                <a:tc>
                  <a:txBody>
                    <a:bodyPr/>
                    <a:lstStyle/>
                    <a:p>
                      <a:r>
                        <a:rPr lang="es-MX" sz="1600" b="1" dirty="0"/>
                        <a:t>ILIOPSOAS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 anterior de las apófisis</a:t>
                      </a:r>
                    </a:p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transversas de las vértebras (T12-L5)</a:t>
                      </a:r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Trocánter menor en</a:t>
                      </a:r>
                    </a:p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compañía del ilíaco</a:t>
                      </a:r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Flexión de la cadera</a:t>
                      </a:r>
                      <a:endParaRPr lang="es-MX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35155">
                <a:tc>
                  <a:txBody>
                    <a:bodyPr/>
                    <a:lstStyle/>
                    <a:p>
                      <a:r>
                        <a:rPr lang="es-MX" sz="1600" b="1" dirty="0"/>
                        <a:t>PECTINEO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 superior del pubis</a:t>
                      </a:r>
                      <a:endParaRPr lang="es-MX" sz="1600" b="1" dirty="0"/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Línea pectínea por debajo</a:t>
                      </a:r>
                    </a:p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 trocánter menor del</a:t>
                      </a:r>
                    </a:p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fémur</a:t>
                      </a:r>
                      <a:endParaRPr lang="es-MX" sz="1600" b="1" dirty="0"/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Flexión y abducción de la cadera </a:t>
                      </a:r>
                    </a:p>
                  </a:txBody>
                  <a:tcPr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8660" t="22779" r="30265" b="18642"/>
          <a:stretch/>
        </p:blipFill>
        <p:spPr>
          <a:xfrm>
            <a:off x="344774" y="2150456"/>
            <a:ext cx="2968052" cy="46382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0187" t="27738" r="30045" b="27732"/>
          <a:stretch/>
        </p:blipFill>
        <p:spPr>
          <a:xfrm>
            <a:off x="4077324" y="2150456"/>
            <a:ext cx="3672590" cy="4651289"/>
          </a:xfrm>
          <a:prstGeom prst="rect">
            <a:avLst/>
          </a:prstGeom>
        </p:spPr>
      </p:pic>
      <p:pic>
        <p:nvPicPr>
          <p:cNvPr id="5122" name="Picture 2" descr="Resultado de imagen para musculo pectin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98" y="2169660"/>
            <a:ext cx="2962379" cy="46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4841823" y="3672590"/>
            <a:ext cx="1439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634459" y="4364636"/>
            <a:ext cx="1439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611318" y="6538210"/>
            <a:ext cx="1439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648918" y="4676931"/>
            <a:ext cx="1334125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9144000" y="4482059"/>
            <a:ext cx="1588957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7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296249" y="0"/>
            <a:ext cx="2792371" cy="586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9383020"/>
              </p:ext>
            </p:extLst>
          </p:nvPr>
        </p:nvGraphicFramePr>
        <p:xfrm>
          <a:off x="296249" y="451684"/>
          <a:ext cx="11018588" cy="2686266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tableStyleId>{35758FB7-9AC5-4552-8A53-C91805E547FA}</a:tableStyleId>
              </a:tblPr>
              <a:tblGrid>
                <a:gridCol w="2412685">
                  <a:extLst>
                    <a:ext uri="{9D8B030D-6E8A-4147-A177-3AD203B41FA5}">
                      <a16:colId xmlns:a16="http://schemas.microsoft.com/office/drawing/2014/main" xmlns="" val="2040398798"/>
                    </a:ext>
                  </a:extLst>
                </a:gridCol>
                <a:gridCol w="3263496">
                  <a:extLst>
                    <a:ext uri="{9D8B030D-6E8A-4147-A177-3AD203B41FA5}">
                      <a16:colId xmlns:a16="http://schemas.microsoft.com/office/drawing/2014/main" xmlns="" val="282266248"/>
                    </a:ext>
                  </a:extLst>
                </a:gridCol>
                <a:gridCol w="2587760">
                  <a:extLst>
                    <a:ext uri="{9D8B030D-6E8A-4147-A177-3AD203B41FA5}">
                      <a16:colId xmlns:a16="http://schemas.microsoft.com/office/drawing/2014/main" xmlns="" val="2963105131"/>
                    </a:ext>
                  </a:extLst>
                </a:gridCol>
                <a:gridCol w="2754647">
                  <a:extLst>
                    <a:ext uri="{9D8B030D-6E8A-4147-A177-3AD203B41FA5}">
                      <a16:colId xmlns:a16="http://schemas.microsoft.com/office/drawing/2014/main" xmlns="" val="260696899"/>
                    </a:ext>
                  </a:extLst>
                </a:gridCol>
              </a:tblGrid>
              <a:tr h="491706">
                <a:tc>
                  <a:txBody>
                    <a:bodyPr/>
                    <a:lstStyle/>
                    <a:p>
                      <a:r>
                        <a:rPr lang="es-MX" dirty="0"/>
                        <a:t>MÚSCULO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ORIGEN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INSERCIÓN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FUNCIÓN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984511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GLÚTEO  MAYOR</a:t>
                      </a:r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Cresta ilíaca, línea glútea posterior y cara lateral del ilion</a:t>
                      </a:r>
                      <a:endParaRPr lang="es-MX" b="1" dirty="0"/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Tracto </a:t>
                      </a:r>
                      <a:r>
                        <a:rPr lang="es-MX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iliotibial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tuberosidad glútea del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fémur</a:t>
                      </a:r>
                      <a:endParaRPr lang="es-MX" b="1" dirty="0"/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Extensión y rotación lateral de la cadera</a:t>
                      </a:r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63086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PIRIFORME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 anterolateral del sacro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Trocánter mayor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Rotación lateral y abducción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78521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CUADRADO FEMORAL</a:t>
                      </a:r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 lateral de la tuberosidad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isquiática</a:t>
                      </a:r>
                      <a:endParaRPr lang="es-MX" b="1" dirty="0"/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Cresta </a:t>
                      </a:r>
                      <a:r>
                        <a:rPr lang="es-MX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intertrocantérea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fémur</a:t>
                      </a:r>
                      <a:endParaRPr lang="es-MX" b="1" dirty="0"/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Rotación lateral</a:t>
                      </a:r>
                    </a:p>
                  </a:txBody>
                  <a:tcP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909840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935" t="34210" r="45724" b="14745"/>
          <a:stretch/>
        </p:blipFill>
        <p:spPr>
          <a:xfrm>
            <a:off x="296248" y="3184547"/>
            <a:ext cx="3691135" cy="3451566"/>
          </a:xfrm>
          <a:prstGeom prst="rect">
            <a:avLst/>
          </a:prstGeom>
        </p:spPr>
      </p:pic>
      <p:pic>
        <p:nvPicPr>
          <p:cNvPr id="7170" name="Picture 2" descr="Resultado de imagen para musculo gluteo may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3" y="3184547"/>
            <a:ext cx="5185291" cy="34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8289561" y="6250898"/>
            <a:ext cx="1069263" cy="1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743200" y="4527030"/>
            <a:ext cx="109428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2758190" y="6056026"/>
            <a:ext cx="989351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4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97597" y="122408"/>
            <a:ext cx="10604790" cy="567140"/>
          </a:xfrm>
        </p:spPr>
        <p:txBody>
          <a:bodyPr>
            <a:normAutofit/>
          </a:bodyPr>
          <a:lstStyle/>
          <a:p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INTERNO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281746"/>
              </p:ext>
            </p:extLst>
          </p:nvPr>
        </p:nvGraphicFramePr>
        <p:xfrm>
          <a:off x="335212" y="509666"/>
          <a:ext cx="11018588" cy="4423626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tableStyleId>{35758FB7-9AC5-4552-8A53-C91805E547FA}</a:tableStyleId>
              </a:tblPr>
              <a:tblGrid>
                <a:gridCol w="2754647">
                  <a:extLst>
                    <a:ext uri="{9D8B030D-6E8A-4147-A177-3AD203B41FA5}">
                      <a16:colId xmlns:a16="http://schemas.microsoft.com/office/drawing/2014/main" xmlns="" val="2040398798"/>
                    </a:ext>
                  </a:extLst>
                </a:gridCol>
                <a:gridCol w="2921534">
                  <a:extLst>
                    <a:ext uri="{9D8B030D-6E8A-4147-A177-3AD203B41FA5}">
                      <a16:colId xmlns:a16="http://schemas.microsoft.com/office/drawing/2014/main" xmlns="" val="282266248"/>
                    </a:ext>
                  </a:extLst>
                </a:gridCol>
                <a:gridCol w="2587760">
                  <a:extLst>
                    <a:ext uri="{9D8B030D-6E8A-4147-A177-3AD203B41FA5}">
                      <a16:colId xmlns:a16="http://schemas.microsoft.com/office/drawing/2014/main" xmlns="" val="2963105131"/>
                    </a:ext>
                  </a:extLst>
                </a:gridCol>
                <a:gridCol w="2754647">
                  <a:extLst>
                    <a:ext uri="{9D8B030D-6E8A-4147-A177-3AD203B41FA5}">
                      <a16:colId xmlns:a16="http://schemas.microsoft.com/office/drawing/2014/main" xmlns="" val="260696899"/>
                    </a:ext>
                  </a:extLst>
                </a:gridCol>
              </a:tblGrid>
              <a:tr h="491706">
                <a:tc>
                  <a:txBody>
                    <a:bodyPr/>
                    <a:lstStyle/>
                    <a:p>
                      <a:r>
                        <a:rPr lang="es-MX" dirty="0"/>
                        <a:t>MÚSCULO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ORIGEN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INSERCIÓN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FUNCIÓN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984511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ADUCTOR </a:t>
                      </a:r>
                      <a:r>
                        <a:rPr lang="es-MX" b="1" dirty="0" smtClean="0"/>
                        <a:t>LARGO O MEDIANO</a:t>
                      </a:r>
                      <a:endParaRPr lang="es-MX" b="1" dirty="0"/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 inferior del pubis en una zona anterior a la del aductor corto</a:t>
                      </a:r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Línea áspera del fémur</a:t>
                      </a:r>
                      <a:endParaRPr lang="es-MX" b="1" dirty="0"/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Abducción, flexión y rotación medial</a:t>
                      </a:r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63086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ADUCTOR </a:t>
                      </a:r>
                      <a:r>
                        <a:rPr lang="es-MX" b="1" dirty="0" smtClean="0"/>
                        <a:t>MENOR</a:t>
                      </a:r>
                      <a:r>
                        <a:rPr lang="es-MX" b="1" baseline="0" dirty="0" smtClean="0"/>
                        <a:t> O </a:t>
                      </a:r>
                      <a:r>
                        <a:rPr lang="es-MX" b="1" dirty="0" smtClean="0"/>
                        <a:t>CORTO</a:t>
                      </a:r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 inferior del pubis</a:t>
                      </a:r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Línea áspera del fémur</a:t>
                      </a:r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Abducción y flexión  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78521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ADUCTOR MAYOR</a:t>
                      </a:r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Rama</a:t>
                      </a:r>
                      <a:r>
                        <a:rPr lang="es-MX" baseline="0" dirty="0" smtClean="0"/>
                        <a:t> aductora </a:t>
                      </a:r>
                      <a:r>
                        <a:rPr lang="es-MX" dirty="0" smtClean="0"/>
                        <a:t>O</a:t>
                      </a:r>
                      <a:r>
                        <a:rPr lang="es-MX" baseline="0" dirty="0" smtClean="0"/>
                        <a:t> - </a:t>
                      </a:r>
                      <a:r>
                        <a:rPr lang="es-MX" dirty="0" smtClean="0"/>
                        <a:t>Rama </a:t>
                      </a:r>
                      <a:r>
                        <a:rPr lang="es-MX" dirty="0" err="1" smtClean="0"/>
                        <a:t>isquiopubica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Rama </a:t>
                      </a:r>
                      <a:r>
                        <a:rPr lang="es-MX" dirty="0" err="1" smtClean="0"/>
                        <a:t>isquiotibial</a:t>
                      </a:r>
                      <a:r>
                        <a:rPr lang="es-MX" baseline="0" dirty="0" smtClean="0"/>
                        <a:t> O – tuberosidad </a:t>
                      </a:r>
                      <a:r>
                        <a:rPr lang="es-MX" baseline="0" dirty="0" err="1" smtClean="0"/>
                        <a:t>isquiatica</a:t>
                      </a:r>
                      <a:endParaRPr lang="es-MX" dirty="0" smtClean="0"/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 - superficie posterior de la porción proximal del </a:t>
                      </a:r>
                      <a:r>
                        <a:rPr lang="es-MX" dirty="0" err="1" smtClean="0"/>
                        <a:t>femur</a:t>
                      </a:r>
                      <a:r>
                        <a:rPr lang="es-MX" dirty="0" smtClean="0"/>
                        <a:t> y línea </a:t>
                      </a:r>
                      <a:r>
                        <a:rPr lang="es-MX" dirty="0" err="1" smtClean="0"/>
                        <a:t>aspera</a:t>
                      </a:r>
                      <a:r>
                        <a:rPr lang="es-MX" dirty="0" smtClean="0"/>
                        <a:t> y </a:t>
                      </a:r>
                      <a:r>
                        <a:rPr lang="es-MX" dirty="0" err="1" smtClean="0"/>
                        <a:t>supracondilea</a:t>
                      </a:r>
                      <a:r>
                        <a:rPr lang="es-MX" dirty="0" smtClean="0"/>
                        <a:t> medial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</a:t>
                      </a:r>
                      <a:r>
                        <a:rPr lang="es-MX" baseline="0" dirty="0" smtClean="0"/>
                        <a:t> – </a:t>
                      </a:r>
                      <a:r>
                        <a:rPr lang="es-MX" baseline="0" dirty="0" err="1" smtClean="0"/>
                        <a:t>Linea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supracondilea</a:t>
                      </a:r>
                      <a:endParaRPr lang="es-MX" dirty="0" smtClean="0"/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Abducción, flexión, rotación medial y extensión</a:t>
                      </a:r>
                    </a:p>
                  </a:txBody>
                  <a:tcPr>
                    <a:solidFill>
                      <a:srgbClr val="CC339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909840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RECTO INTERNO</a:t>
                      </a:r>
                    </a:p>
                    <a:p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 inferior del pubis</a:t>
                      </a:r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 medial de la tibia en la zona inferior al cóndilo medial</a:t>
                      </a:r>
                      <a:endParaRPr lang="es-MX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Flexión y rotación medial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191013"/>
                  </a:ext>
                </a:extLst>
              </a:tr>
            </a:tbl>
          </a:graphicData>
        </a:graphic>
      </p:graphicFrame>
      <p:pic>
        <p:nvPicPr>
          <p:cNvPr id="8194" name="Picture 2" descr="Resultado de imagen para musculo abductor del mus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4" t="23362"/>
          <a:stretch/>
        </p:blipFill>
        <p:spPr bwMode="auto">
          <a:xfrm>
            <a:off x="6299992" y="2458386"/>
            <a:ext cx="5632632" cy="42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63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53962" y="113132"/>
            <a:ext cx="4754880" cy="402336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EXTERNO</a:t>
            </a:r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50985"/>
              </p:ext>
            </p:extLst>
          </p:nvPr>
        </p:nvGraphicFramePr>
        <p:xfrm>
          <a:off x="222911" y="597120"/>
          <a:ext cx="11018588" cy="3234906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tableStyleId>{35758FB7-9AC5-4552-8A53-C91805E547FA}</a:tableStyleId>
              </a:tblPr>
              <a:tblGrid>
                <a:gridCol w="2171145">
                  <a:extLst>
                    <a:ext uri="{9D8B030D-6E8A-4147-A177-3AD203B41FA5}">
                      <a16:colId xmlns:a16="http://schemas.microsoft.com/office/drawing/2014/main" xmlns="" val="2040398798"/>
                    </a:ext>
                  </a:extLst>
                </a:gridCol>
                <a:gridCol w="3505036">
                  <a:extLst>
                    <a:ext uri="{9D8B030D-6E8A-4147-A177-3AD203B41FA5}">
                      <a16:colId xmlns:a16="http://schemas.microsoft.com/office/drawing/2014/main" xmlns="" val="282266248"/>
                    </a:ext>
                  </a:extLst>
                </a:gridCol>
                <a:gridCol w="2587760">
                  <a:extLst>
                    <a:ext uri="{9D8B030D-6E8A-4147-A177-3AD203B41FA5}">
                      <a16:colId xmlns:a16="http://schemas.microsoft.com/office/drawing/2014/main" xmlns="" val="2963105131"/>
                    </a:ext>
                  </a:extLst>
                </a:gridCol>
                <a:gridCol w="2754647">
                  <a:extLst>
                    <a:ext uri="{9D8B030D-6E8A-4147-A177-3AD203B41FA5}">
                      <a16:colId xmlns:a16="http://schemas.microsoft.com/office/drawing/2014/main" xmlns="" val="260696899"/>
                    </a:ext>
                  </a:extLst>
                </a:gridCol>
              </a:tblGrid>
              <a:tr h="491706">
                <a:tc>
                  <a:txBody>
                    <a:bodyPr/>
                    <a:lstStyle/>
                    <a:p>
                      <a:r>
                        <a:rPr lang="es-MX" dirty="0"/>
                        <a:t>MÚSCULO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ORIGEN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INSERCIÓN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FUNCIÓN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984511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GLÚTEO 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Cresta ilíaca, línea glútea posterior y cara lateral del ilion; sacro y cóccix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Tracto </a:t>
                      </a:r>
                      <a:r>
                        <a:rPr lang="es-MX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iliotibial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tuberosidad glútea del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fémur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Extensión y rotación lateral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63086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GLÚTEO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Porción anterior de la cresta ilíaca,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 lateral del ilion entre las líneas glúteas posterior y anterior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Trocánter mayor del fémur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Abducción y rotación medial de la cadera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785216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s-MX" b="1" dirty="0"/>
                        <a:t>GLÚTEO MENOR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 lateral del ilion entre las líneas glúteas inferior y anterior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Trocánter mayor del fémur</a:t>
                      </a:r>
                      <a:endParaRPr lang="es-MX" b="1" dirty="0"/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Abducción y rotación medial de la cadera</a:t>
                      </a:r>
                      <a:endParaRPr lang="es-MX" b="1" dirty="0"/>
                    </a:p>
                    <a:p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909840"/>
                  </a:ext>
                </a:extLst>
              </a:tr>
            </a:tbl>
          </a:graphicData>
        </a:graphic>
      </p:graphicFrame>
      <p:pic>
        <p:nvPicPr>
          <p:cNvPr id="9218" name="Picture 2" descr="Resultado de imagen para musculo GLUTEOS MAYOR MEN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 bwMode="auto">
          <a:xfrm>
            <a:off x="2688912" y="3864148"/>
            <a:ext cx="6395128" cy="29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81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844" y="-377084"/>
            <a:ext cx="6820525" cy="1325563"/>
          </a:xfrm>
        </p:spPr>
        <p:txBody>
          <a:bodyPr/>
          <a:lstStyle/>
          <a:p>
            <a:r>
              <a:rPr lang="es-MX" dirty="0" smtClean="0"/>
              <a:t>Centro de osificación Cadera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44" y="1196012"/>
            <a:ext cx="3297835" cy="494995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s-MX" dirty="0" smtClean="0"/>
              <a:t>3 centros primarios y secundarios</a:t>
            </a:r>
          </a:p>
          <a:p>
            <a:endParaRPr lang="es-MX" dirty="0" smtClean="0"/>
          </a:p>
          <a:p>
            <a:r>
              <a:rPr lang="es-MX" dirty="0" smtClean="0"/>
              <a:t>Aparecen 2 al 5 mes</a:t>
            </a:r>
          </a:p>
          <a:p>
            <a:r>
              <a:rPr lang="es-MX" dirty="0" err="1" smtClean="0"/>
              <a:t>Ileon</a:t>
            </a:r>
            <a:r>
              <a:rPr lang="es-MX" dirty="0" smtClean="0"/>
              <a:t> 8 m </a:t>
            </a:r>
            <a:r>
              <a:rPr lang="es-MX" dirty="0" err="1" smtClean="0"/>
              <a:t>intrautero</a:t>
            </a:r>
            <a:endParaRPr lang="es-MX" dirty="0" smtClean="0"/>
          </a:p>
          <a:p>
            <a:r>
              <a:rPr lang="es-MX" dirty="0" smtClean="0"/>
              <a:t>Isquion  y pubis 4 – 6 m </a:t>
            </a:r>
            <a:r>
              <a:rPr lang="es-MX" dirty="0" err="1" smtClean="0"/>
              <a:t>intrau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Invaden el acetábulo, separados por tabiques cartilaginosos dispuestos en forma de estrella de tres puntos.</a:t>
            </a:r>
          </a:p>
          <a:p>
            <a:endParaRPr lang="es-MX" dirty="0" smtClean="0"/>
          </a:p>
          <a:p>
            <a:r>
              <a:rPr lang="es-MX" dirty="0" smtClean="0"/>
              <a:t>Centros de osificación </a:t>
            </a:r>
            <a:r>
              <a:rPr lang="es-MX" dirty="0" err="1" smtClean="0"/>
              <a:t>secuncario</a:t>
            </a:r>
            <a:r>
              <a:rPr lang="es-MX" dirty="0"/>
              <a:t> </a:t>
            </a:r>
            <a:r>
              <a:rPr lang="es-MX" dirty="0" smtClean="0"/>
              <a:t>– cresta iliaca, EIAI, espina ciática,  tuberosidad isquiática, </a:t>
            </a:r>
            <a:r>
              <a:rPr lang="es-MX" dirty="0" err="1" smtClean="0"/>
              <a:t>angulo</a:t>
            </a:r>
            <a:r>
              <a:rPr lang="es-MX" dirty="0" smtClean="0"/>
              <a:t> del pubis y acetábulo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7281" y="1115043"/>
            <a:ext cx="3297835" cy="53245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Centros de osificación del acetábulo – anterior, posterior y </a:t>
            </a:r>
            <a:r>
              <a:rPr lang="es-MX" sz="2000" dirty="0" smtClean="0"/>
              <a:t>superior</a:t>
            </a:r>
          </a:p>
          <a:p>
            <a:endParaRPr lang="es-MX" sz="2000" dirty="0"/>
          </a:p>
          <a:p>
            <a:r>
              <a:rPr lang="es-MX" sz="2000" dirty="0"/>
              <a:t>Anterior – forma hueso </a:t>
            </a:r>
            <a:r>
              <a:rPr lang="es-MX" sz="2000" dirty="0" smtClean="0"/>
              <a:t>acetabular</a:t>
            </a:r>
          </a:p>
          <a:p>
            <a:endParaRPr lang="es-MX" sz="2000" dirty="0"/>
          </a:p>
          <a:p>
            <a:r>
              <a:rPr lang="es-MX" sz="2000" dirty="0"/>
              <a:t>Posterior y superior – fusión de centros de osificación </a:t>
            </a:r>
            <a:r>
              <a:rPr lang="es-MX" sz="2000" dirty="0" smtClean="0"/>
              <a:t>secundario</a:t>
            </a:r>
          </a:p>
          <a:p>
            <a:endParaRPr lang="es-MX" sz="2000" dirty="0" smtClean="0"/>
          </a:p>
          <a:p>
            <a:r>
              <a:rPr lang="es-MX" sz="2000" dirty="0"/>
              <a:t>El ilion, el isquion y el pubis se fusionan a los 7-9 años</a:t>
            </a:r>
            <a:r>
              <a:rPr lang="es-MX" sz="2000" dirty="0" smtClean="0"/>
              <a:t>.</a:t>
            </a:r>
          </a:p>
          <a:p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/>
              <a:t>fusión del </a:t>
            </a:r>
            <a:r>
              <a:rPr lang="es-MX" sz="2000" dirty="0" smtClean="0"/>
              <a:t>acetábulo /reemplazo </a:t>
            </a:r>
            <a:r>
              <a:rPr lang="es-MX" sz="2000" dirty="0"/>
              <a:t>del cartílago </a:t>
            </a:r>
            <a:r>
              <a:rPr lang="es-MX" sz="2000" dirty="0" err="1" smtClean="0"/>
              <a:t>trirradiado</a:t>
            </a:r>
            <a:r>
              <a:rPr lang="es-MX" sz="2000" dirty="0" smtClean="0"/>
              <a:t> - 20-25 </a:t>
            </a:r>
            <a:r>
              <a:rPr lang="es-MX" sz="2000" dirty="0"/>
              <a:t>años.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03" y="479684"/>
            <a:ext cx="5329586" cy="61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7452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Centros de osificación femoral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662" y="1151042"/>
            <a:ext cx="4528279" cy="527973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MX" dirty="0" smtClean="0"/>
              <a:t>1 primario </a:t>
            </a:r>
          </a:p>
          <a:p>
            <a:r>
              <a:rPr lang="es-MX" dirty="0" smtClean="0"/>
              <a:t>4 secundarios</a:t>
            </a:r>
          </a:p>
          <a:p>
            <a:r>
              <a:rPr lang="es-MX" dirty="0" smtClean="0"/>
              <a:t>Primario – Cuerpo del </a:t>
            </a:r>
            <a:r>
              <a:rPr lang="es-MX" dirty="0" err="1" smtClean="0"/>
              <a:t>femur</a:t>
            </a:r>
            <a:r>
              <a:rPr lang="es-MX" dirty="0" smtClean="0"/>
              <a:t> – 2 mes de vida</a:t>
            </a:r>
          </a:p>
          <a:p>
            <a:r>
              <a:rPr lang="es-MX" dirty="0" smtClean="0"/>
              <a:t>Cabeza femoral – 6m - 2a</a:t>
            </a:r>
          </a:p>
          <a:p>
            <a:r>
              <a:rPr lang="es-MX" dirty="0" smtClean="0"/>
              <a:t>TM 3 – 6 a</a:t>
            </a:r>
          </a:p>
          <a:p>
            <a:r>
              <a:rPr lang="es-MX" dirty="0" smtClean="0"/>
              <a:t>Tm 7 – 11 a</a:t>
            </a:r>
          </a:p>
          <a:p>
            <a:r>
              <a:rPr lang="es-MX" dirty="0" smtClean="0"/>
              <a:t>Centros </a:t>
            </a:r>
            <a:r>
              <a:rPr lang="es-MX" dirty="0" err="1" smtClean="0"/>
              <a:t>epifisiarios</a:t>
            </a:r>
            <a:r>
              <a:rPr lang="es-MX" dirty="0" smtClean="0"/>
              <a:t> superiores fusionan con la </a:t>
            </a:r>
            <a:r>
              <a:rPr lang="es-MX" dirty="0" err="1" smtClean="0"/>
              <a:t>diafisis</a:t>
            </a:r>
            <a:r>
              <a:rPr lang="es-MX" dirty="0" smtClean="0"/>
              <a:t> 16-18ª</a:t>
            </a:r>
          </a:p>
          <a:p>
            <a:r>
              <a:rPr lang="es-MX" dirty="0" smtClean="0"/>
              <a:t>Centros </a:t>
            </a:r>
            <a:r>
              <a:rPr lang="es-MX" dirty="0" err="1" smtClean="0"/>
              <a:t>epifisiarios</a:t>
            </a:r>
            <a:r>
              <a:rPr lang="es-MX" dirty="0" smtClean="0"/>
              <a:t> inferiores  se fusionan con la </a:t>
            </a:r>
            <a:r>
              <a:rPr lang="es-MX" dirty="0" err="1" smtClean="0"/>
              <a:t>diafisis</a:t>
            </a:r>
            <a:r>
              <a:rPr lang="es-MX" dirty="0" smtClean="0"/>
              <a:t> 18-24a</a:t>
            </a:r>
          </a:p>
          <a:p>
            <a:endParaRPr lang="es-MX" dirty="0"/>
          </a:p>
        </p:txBody>
      </p:sp>
      <p:pic>
        <p:nvPicPr>
          <p:cNvPr id="1026" name="Picture 2" descr="https://upload.wikimedia.org/wikipedia/commons/7/73/Gray2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74" y="912998"/>
            <a:ext cx="3824426" cy="57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48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720" y="-301488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H. Coxal/Iliacos/</a:t>
            </a:r>
            <a:r>
              <a:rPr lang="es-MX" dirty="0" err="1"/>
              <a:t>Inominados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62" y="851527"/>
            <a:ext cx="2969981" cy="55987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Plano</a:t>
            </a:r>
          </a:p>
          <a:p>
            <a:r>
              <a:rPr lang="es-MX" dirty="0" smtClean="0"/>
              <a:t>Ancho</a:t>
            </a:r>
          </a:p>
          <a:p>
            <a:r>
              <a:rPr lang="es-MX" dirty="0" smtClean="0"/>
              <a:t>Aspas de molino</a:t>
            </a:r>
          </a:p>
          <a:p>
            <a:r>
              <a:rPr lang="es-MX" dirty="0" smtClean="0"/>
              <a:t>Compuesto:</a:t>
            </a:r>
          </a:p>
          <a:p>
            <a:r>
              <a:rPr lang="es-MX" dirty="0" smtClean="0"/>
              <a:t>Ilion – superior y lateral</a:t>
            </a:r>
          </a:p>
          <a:p>
            <a:r>
              <a:rPr lang="es-MX" dirty="0" smtClean="0"/>
              <a:t>Pubis – delante </a:t>
            </a:r>
          </a:p>
          <a:p>
            <a:r>
              <a:rPr lang="es-MX" dirty="0" smtClean="0"/>
              <a:t>Isquion – inferior y posterior</a:t>
            </a:r>
          </a:p>
          <a:p>
            <a:r>
              <a:rPr lang="es-MX" dirty="0" smtClean="0"/>
              <a:t>- 16 a. unidos por cartílago, 16-18 a = Un solo hueso</a:t>
            </a:r>
          </a:p>
        </p:txBody>
      </p:sp>
      <p:pic>
        <p:nvPicPr>
          <p:cNvPr id="4" name="Imagen 4" descr="Captura de pantalla 2012-07-07 a la(s) 12.0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30466" r="30856" b="29581"/>
          <a:stretch>
            <a:fillRect/>
          </a:stretch>
        </p:blipFill>
        <p:spPr bwMode="auto">
          <a:xfrm>
            <a:off x="5356518" y="760603"/>
            <a:ext cx="4122762" cy="56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76319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Ilion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801" y="271450"/>
            <a:ext cx="3336879" cy="6053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MX" dirty="0" smtClean="0"/>
              <a:t>Superior  e inferior </a:t>
            </a:r>
          </a:p>
          <a:p>
            <a:endParaRPr lang="es-MX" dirty="0" smtClean="0"/>
          </a:p>
          <a:p>
            <a:r>
              <a:rPr lang="es-MX" dirty="0" err="1" smtClean="0"/>
              <a:t>Sup</a:t>
            </a:r>
            <a:r>
              <a:rPr lang="es-MX" dirty="0" smtClean="0"/>
              <a:t> – ala plana</a:t>
            </a:r>
          </a:p>
          <a:p>
            <a:endParaRPr lang="es-MX" dirty="0" smtClean="0"/>
          </a:p>
          <a:p>
            <a:r>
              <a:rPr lang="es-MX" dirty="0" smtClean="0"/>
              <a:t>Superficie articular – “L”</a:t>
            </a:r>
          </a:p>
          <a:p>
            <a:endParaRPr lang="es-MX" dirty="0" smtClean="0"/>
          </a:p>
          <a:p>
            <a:r>
              <a:rPr lang="es-MX" dirty="0" smtClean="0"/>
              <a:t>Superficie </a:t>
            </a:r>
            <a:r>
              <a:rPr lang="es-MX" dirty="0" err="1" smtClean="0"/>
              <a:t>anteromedial</a:t>
            </a:r>
            <a:r>
              <a:rPr lang="es-MX" dirty="0"/>
              <a:t> </a:t>
            </a:r>
            <a:r>
              <a:rPr lang="es-MX" dirty="0" smtClean="0"/>
              <a:t>– </a:t>
            </a:r>
            <a:r>
              <a:rPr lang="es-MX" dirty="0" err="1" smtClean="0"/>
              <a:t>convaca</a:t>
            </a:r>
            <a:r>
              <a:rPr lang="es-MX" dirty="0"/>
              <a:t> </a:t>
            </a:r>
            <a:r>
              <a:rPr lang="es-MX" dirty="0" smtClean="0"/>
              <a:t>– Fosa iliaca</a:t>
            </a:r>
          </a:p>
          <a:p>
            <a:r>
              <a:rPr lang="es-MX" dirty="0" smtClean="0"/>
              <a:t> </a:t>
            </a:r>
          </a:p>
          <a:p>
            <a:r>
              <a:rPr lang="es-MX" dirty="0" smtClean="0"/>
              <a:t>Cresta iliaca – Engrosamiento del borde superior del ilion – I de músculos y fascia del abdomen.</a:t>
            </a:r>
          </a:p>
          <a:p>
            <a:endParaRPr lang="es-MX" dirty="0" smtClean="0"/>
          </a:p>
          <a:p>
            <a:r>
              <a:rPr lang="es-MX" dirty="0" smtClean="0"/>
              <a:t>Extremo anterior – Espina iliaca antero superior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427" r="8785"/>
          <a:stretch/>
        </p:blipFill>
        <p:spPr>
          <a:xfrm>
            <a:off x="4161429" y="1049244"/>
            <a:ext cx="7192371" cy="50053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8801" y="271450"/>
            <a:ext cx="3336879" cy="62478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Extremo posterior – </a:t>
            </a:r>
            <a:r>
              <a:rPr lang="es-MX" sz="2000" dirty="0" smtClean="0"/>
              <a:t>EIPS </a:t>
            </a:r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EIAI </a:t>
            </a:r>
            <a:r>
              <a:rPr lang="es-MX" sz="2000" dirty="0"/>
              <a:t>– inserción </a:t>
            </a:r>
            <a:r>
              <a:rPr lang="es-MX" sz="2000" dirty="0" err="1"/>
              <a:t>M.recto</a:t>
            </a:r>
            <a:r>
              <a:rPr lang="es-MX" sz="2000" dirty="0"/>
              <a:t> femoral y L. </a:t>
            </a:r>
            <a:r>
              <a:rPr lang="es-MX" sz="2000" dirty="0" err="1" smtClean="0"/>
              <a:t>Ileofemoral</a:t>
            </a:r>
            <a:endParaRPr lang="es-MX" sz="2000" dirty="0" smtClean="0"/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EIPI – </a:t>
            </a:r>
            <a:r>
              <a:rPr lang="es-MX" sz="2000" dirty="0"/>
              <a:t>hueso se angula y forma borde </a:t>
            </a:r>
            <a:r>
              <a:rPr lang="es-MX" sz="2000" dirty="0" smtClean="0"/>
              <a:t>superior - escotadura </a:t>
            </a:r>
            <a:r>
              <a:rPr lang="es-MX" sz="2000" dirty="0"/>
              <a:t>ciática </a:t>
            </a:r>
            <a:r>
              <a:rPr lang="es-MX" sz="2000" dirty="0" smtClean="0"/>
              <a:t>mayor</a:t>
            </a:r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 err="1"/>
              <a:t>Linea</a:t>
            </a:r>
            <a:r>
              <a:rPr lang="es-MX" sz="2000" dirty="0"/>
              <a:t> arqueada – Separa la porción </a:t>
            </a:r>
            <a:r>
              <a:rPr lang="es-MX" sz="2000" dirty="0" err="1"/>
              <a:t>Sup</a:t>
            </a:r>
            <a:r>
              <a:rPr lang="es-MX" sz="2000" dirty="0"/>
              <a:t> e </a:t>
            </a:r>
            <a:r>
              <a:rPr lang="es-MX" sz="2000" dirty="0" err="1" smtClean="0"/>
              <a:t>inf</a:t>
            </a:r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/>
              <a:t>Tuberosidad iliaca – extremo posterior de la cresta engrosado</a:t>
            </a:r>
          </a:p>
        </p:txBody>
      </p:sp>
    </p:spTree>
    <p:extLst>
      <p:ext uri="{BB962C8B-B14F-4D97-AF65-F5344CB8AC3E}">
        <p14:creationId xmlns:p14="http://schemas.microsoft.com/office/powerpoint/2010/main" val="94323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22" y="824458"/>
            <a:ext cx="2803162" cy="425720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EIAI – Eminencia </a:t>
            </a:r>
            <a:r>
              <a:rPr lang="es-MX" dirty="0" err="1" smtClean="0"/>
              <a:t>iliopubica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Superficie glútea – plano </a:t>
            </a:r>
            <a:r>
              <a:rPr lang="es-MX" dirty="0" err="1" smtClean="0"/>
              <a:t>posterolateral</a:t>
            </a:r>
            <a:r>
              <a:rPr lang="es-MX" dirty="0" smtClean="0"/>
              <a:t> – tres líneas glúteas curvas, dividen en 4 regiones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659" t="27231" r="15387" b="5362"/>
          <a:stretch/>
        </p:blipFill>
        <p:spPr>
          <a:xfrm>
            <a:off x="3197092" y="659565"/>
            <a:ext cx="8830015" cy="45869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9830" y="5590614"/>
            <a:ext cx="6096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dirty="0"/>
              <a:t>L</a:t>
            </a:r>
            <a:r>
              <a:rPr lang="es-MX" dirty="0" smtClean="0"/>
              <a:t>. glútea </a:t>
            </a:r>
            <a:r>
              <a:rPr lang="es-MX" dirty="0"/>
              <a:t>inferior – encima de EIAI, forma una curva – borde posterior del acetábulo –  </a:t>
            </a:r>
            <a:r>
              <a:rPr lang="es-MX" dirty="0" err="1"/>
              <a:t>Musc</a:t>
            </a:r>
            <a:r>
              <a:rPr lang="es-MX" dirty="0"/>
              <a:t> recto femoral  inserta en EIAI y zona rugosa entre borde </a:t>
            </a:r>
            <a:r>
              <a:rPr lang="es-MX" dirty="0" err="1"/>
              <a:t>sup</a:t>
            </a:r>
            <a:r>
              <a:rPr lang="es-MX" dirty="0"/>
              <a:t> del acetábulo y LGI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8904157" y="3327816"/>
            <a:ext cx="1888761" cy="29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89678" y="5590614"/>
            <a:ext cx="6096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dirty="0" err="1"/>
              <a:t>L.glútea</a:t>
            </a:r>
            <a:r>
              <a:rPr lang="es-MX" dirty="0"/>
              <a:t> anterior – borde </a:t>
            </a:r>
            <a:r>
              <a:rPr lang="es-MX" dirty="0" err="1"/>
              <a:t>lat</a:t>
            </a:r>
            <a:r>
              <a:rPr lang="es-MX" dirty="0"/>
              <a:t> cresta iliaca, curvea, desaparece borde superior del agujero ciático mayor – </a:t>
            </a:r>
            <a:r>
              <a:rPr lang="es-MX" dirty="0" err="1"/>
              <a:t>Musc</a:t>
            </a:r>
            <a:r>
              <a:rPr lang="es-MX" dirty="0"/>
              <a:t> glúteo medio origina entre LGI y LGA</a:t>
            </a: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8634334" y="2053653"/>
            <a:ext cx="2473377" cy="149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719526" y="5590614"/>
            <a:ext cx="6096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dirty="0" err="1"/>
              <a:t>L.glútea</a:t>
            </a:r>
            <a:r>
              <a:rPr lang="es-MX" dirty="0"/>
              <a:t> posterior – Cresta iliaca , verticalmente, EIPI – </a:t>
            </a:r>
            <a:r>
              <a:rPr lang="es-MX" dirty="0" err="1"/>
              <a:t>Musc</a:t>
            </a:r>
            <a:r>
              <a:rPr lang="es-MX" dirty="0"/>
              <a:t> glúteo medio Inserta entre LGA y LGP, </a:t>
            </a:r>
            <a:r>
              <a:rPr lang="es-MX" dirty="0" err="1"/>
              <a:t>Musc</a:t>
            </a:r>
            <a:r>
              <a:rPr lang="es-MX" dirty="0"/>
              <a:t> glúteo mayor </a:t>
            </a:r>
            <a:r>
              <a:rPr lang="es-MX" dirty="0" err="1"/>
              <a:t>Inser</a:t>
            </a:r>
            <a:r>
              <a:rPr lang="es-MX" dirty="0"/>
              <a:t>  LGP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8694294" y="2323117"/>
            <a:ext cx="2308485" cy="449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06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132" y="-2899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Pubis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087" y="653615"/>
            <a:ext cx="3381513" cy="503332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400" dirty="0" smtClean="0"/>
              <a:t>Anterior e inferior – Cuerpo y 2 ramas</a:t>
            </a:r>
          </a:p>
          <a:p>
            <a:r>
              <a:rPr lang="es-MX" sz="2400" dirty="0" smtClean="0"/>
              <a:t>Cuerpo – Aplanado , cresta en su cara superior -  tubérculo o </a:t>
            </a:r>
            <a:r>
              <a:rPr lang="es-MX" sz="2400" dirty="0" err="1" smtClean="0"/>
              <a:t>sinfisis</a:t>
            </a:r>
            <a:r>
              <a:rPr lang="es-MX" sz="2400" dirty="0" smtClean="0"/>
              <a:t> del pubis</a:t>
            </a:r>
          </a:p>
          <a:p>
            <a:r>
              <a:rPr lang="es-MX" sz="2400" dirty="0" smtClean="0"/>
              <a:t>Rama superior/</a:t>
            </a:r>
            <a:r>
              <a:rPr lang="es-MX" sz="2400" dirty="0" err="1" smtClean="0"/>
              <a:t>iliopubica</a:t>
            </a:r>
            <a:r>
              <a:rPr lang="es-MX" sz="2400" dirty="0" smtClean="0"/>
              <a:t> – </a:t>
            </a:r>
            <a:r>
              <a:rPr lang="es-MX" sz="2400" dirty="0" err="1" smtClean="0"/>
              <a:t>posterolateralmente</a:t>
            </a:r>
            <a:r>
              <a:rPr lang="es-MX" sz="2400" dirty="0" smtClean="0"/>
              <a:t>, une con el ilion  e isquion , borde superior – cresta </a:t>
            </a:r>
            <a:r>
              <a:rPr lang="es-MX" sz="2400" dirty="0" err="1" smtClean="0"/>
              <a:t>pectinea</a:t>
            </a:r>
            <a:r>
              <a:rPr lang="es-MX" sz="2400" dirty="0" smtClean="0"/>
              <a:t> – forma la línea terminal del h coxal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427" r="8785"/>
          <a:stretch/>
        </p:blipFill>
        <p:spPr>
          <a:xfrm>
            <a:off x="3819712" y="653615"/>
            <a:ext cx="8372288" cy="5826444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4062334" y="4814533"/>
            <a:ext cx="644577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3919928" y="6240782"/>
            <a:ext cx="1573967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964898" y="4289685"/>
            <a:ext cx="899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897444" y="5754001"/>
            <a:ext cx="94438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919928" y="5480631"/>
            <a:ext cx="94438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020269" y="4514537"/>
            <a:ext cx="94438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0790476" y="5656964"/>
            <a:ext cx="94438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76088" y="939635"/>
            <a:ext cx="3381512" cy="4401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Cresta del pubis – anterior – línea </a:t>
            </a:r>
            <a:r>
              <a:rPr lang="es-MX" sz="2800" dirty="0" smtClean="0"/>
              <a:t>terminal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Rama inferior / </a:t>
            </a:r>
            <a:r>
              <a:rPr lang="es-MX" sz="2800" dirty="0" err="1" smtClean="0"/>
              <a:t>isquiopubica</a:t>
            </a:r>
            <a:r>
              <a:rPr lang="es-MX" sz="2800" dirty="0" smtClean="0"/>
              <a:t> </a:t>
            </a:r>
            <a:r>
              <a:rPr lang="es-MX" sz="2800" dirty="0"/>
              <a:t>– </a:t>
            </a:r>
            <a:r>
              <a:rPr lang="es-MX" sz="2800" dirty="0" smtClean="0"/>
              <a:t>limitada </a:t>
            </a:r>
            <a:r>
              <a:rPr lang="es-MX" sz="2800" dirty="0"/>
              <a:t>por el surco del obturador – lateral e inferior – une con el isquion.</a:t>
            </a:r>
          </a:p>
        </p:txBody>
      </p:sp>
    </p:spTree>
    <p:extLst>
      <p:ext uri="{BB962C8B-B14F-4D97-AF65-F5344CB8AC3E}">
        <p14:creationId xmlns:p14="http://schemas.microsoft.com/office/powerpoint/2010/main" val="3858370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885" y="-151855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Isquion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347" y="1173708"/>
            <a:ext cx="2686725" cy="486732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Posterior e inferior</a:t>
            </a:r>
          </a:p>
          <a:p>
            <a:r>
              <a:rPr lang="es-MX" dirty="0" smtClean="0"/>
              <a:t>Cuerpo – une al ilion y rama superior del pubis</a:t>
            </a:r>
          </a:p>
          <a:p>
            <a:r>
              <a:rPr lang="es-MX" dirty="0" smtClean="0"/>
              <a:t>Rama anterior – une rama inferior del pubis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427" r="8785"/>
          <a:stretch/>
        </p:blipFill>
        <p:spPr>
          <a:xfrm>
            <a:off x="3447738" y="760575"/>
            <a:ext cx="8594511" cy="598109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5591331" y="6580682"/>
            <a:ext cx="1364105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775554" y="6325849"/>
            <a:ext cx="292308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405141" y="5096656"/>
            <a:ext cx="899410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7345180" y="4646951"/>
            <a:ext cx="1079292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698636" y="6595672"/>
            <a:ext cx="1424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240249" y="6024076"/>
            <a:ext cx="1184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2"/>
          <p:cNvSpPr txBox="1">
            <a:spLocks/>
          </p:cNvSpPr>
          <p:nvPr/>
        </p:nvSpPr>
        <p:spPr>
          <a:xfrm>
            <a:off x="164893" y="1173708"/>
            <a:ext cx="2728210" cy="53514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Espina isquiática – borde posterior, separa la escotadura mayor de la menor</a:t>
            </a:r>
          </a:p>
          <a:p>
            <a:endParaRPr lang="es-MX" dirty="0" smtClean="0"/>
          </a:p>
          <a:p>
            <a:r>
              <a:rPr lang="es-MX" dirty="0" smtClean="0"/>
              <a:t>Tuberosidad isquiática – cara </a:t>
            </a:r>
            <a:r>
              <a:rPr lang="es-MX" dirty="0" err="1" smtClean="0"/>
              <a:t>posteroinferior</a:t>
            </a:r>
            <a:r>
              <a:rPr lang="es-MX" dirty="0" smtClean="0"/>
              <a:t> – insertan </a:t>
            </a:r>
            <a:r>
              <a:rPr lang="es-MX" dirty="0" err="1" smtClean="0"/>
              <a:t>musculos</a:t>
            </a:r>
            <a:r>
              <a:rPr lang="es-MX" dirty="0" smtClean="0"/>
              <a:t> extremidad inferior.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071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238" y="-27942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Sacro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025" y="1046136"/>
            <a:ext cx="3047831" cy="56244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MX" dirty="0" smtClean="0"/>
              <a:t>Triangulo invertido</a:t>
            </a:r>
          </a:p>
          <a:p>
            <a:endParaRPr lang="es-MX" dirty="0" smtClean="0"/>
          </a:p>
          <a:p>
            <a:r>
              <a:rPr lang="es-MX" dirty="0" err="1" smtClean="0"/>
              <a:t>Fusion</a:t>
            </a:r>
            <a:r>
              <a:rPr lang="es-MX" dirty="0" smtClean="0"/>
              <a:t> de 5 v sacras</a:t>
            </a:r>
          </a:p>
          <a:p>
            <a:endParaRPr lang="es-MX" dirty="0" smtClean="0"/>
          </a:p>
          <a:p>
            <a:r>
              <a:rPr lang="es-MX" dirty="0" smtClean="0"/>
              <a:t>Base – articula con L5</a:t>
            </a:r>
          </a:p>
          <a:p>
            <a:endParaRPr lang="es-MX" dirty="0" smtClean="0"/>
          </a:p>
          <a:p>
            <a:r>
              <a:rPr lang="es-MX" dirty="0" err="1" smtClean="0"/>
              <a:t>Vertice</a:t>
            </a:r>
            <a:r>
              <a:rPr lang="es-MX" dirty="0" smtClean="0"/>
              <a:t> – cóccix </a:t>
            </a:r>
          </a:p>
          <a:p>
            <a:endParaRPr lang="es-MX" dirty="0" smtClean="0"/>
          </a:p>
          <a:p>
            <a:r>
              <a:rPr lang="es-MX" dirty="0" smtClean="0"/>
              <a:t>Superficies laterales – carilla articular “L” – ilion</a:t>
            </a:r>
          </a:p>
          <a:p>
            <a:endParaRPr lang="es-MX" dirty="0" smtClean="0"/>
          </a:p>
          <a:p>
            <a:r>
              <a:rPr lang="es-MX" dirty="0" smtClean="0"/>
              <a:t>Zonas rugosas – inserción de ligamentos </a:t>
            </a:r>
            <a:r>
              <a:rPr lang="es-MX" dirty="0" err="1" smtClean="0"/>
              <a:t>sacroiliacos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26" t="21822" r="20678" b="5613"/>
          <a:stretch/>
        </p:blipFill>
        <p:spPr>
          <a:xfrm>
            <a:off x="3507698" y="1046136"/>
            <a:ext cx="8377363" cy="55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3026" y="238014"/>
            <a:ext cx="10165922" cy="99695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 smtClean="0"/>
              <a:t>Cabeza </a:t>
            </a:r>
            <a:r>
              <a:rPr lang="es-MX" sz="3600" dirty="0"/>
              <a:t>femoral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err="1" smtClean="0"/>
              <a:t>Linea</a:t>
            </a:r>
            <a:r>
              <a:rPr lang="es-MX" sz="3600" dirty="0" smtClean="0"/>
              <a:t> </a:t>
            </a:r>
            <a:r>
              <a:rPr lang="es-MX" sz="3600" dirty="0" err="1"/>
              <a:t>Intertrocanterica</a:t>
            </a:r>
            <a:r>
              <a:rPr lang="es-MX" sz="3600" dirty="0"/>
              <a:t> / Cresta </a:t>
            </a:r>
            <a:r>
              <a:rPr lang="es-MX" sz="3600" dirty="0" err="1"/>
              <a:t>intertrocanterica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461" y="1323646"/>
            <a:ext cx="2893101" cy="465264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Cabeza – esférica, articula con el acetábulo, fosita  en su superficie medial – inserción </a:t>
            </a:r>
            <a:r>
              <a:rPr lang="es-MX" dirty="0" err="1" smtClean="0"/>
              <a:t>lig</a:t>
            </a:r>
            <a:r>
              <a:rPr lang="es-MX" dirty="0" smtClean="0"/>
              <a:t> de la cabeza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Cuello  - cilíndrico, eje </a:t>
            </a:r>
            <a:r>
              <a:rPr lang="es-MX" dirty="0" err="1" smtClean="0"/>
              <a:t>superomedial</a:t>
            </a:r>
            <a:r>
              <a:rPr lang="es-MX" dirty="0" smtClean="0"/>
              <a:t> – formando un </a:t>
            </a:r>
            <a:r>
              <a:rPr lang="es-MX" dirty="0" err="1" smtClean="0"/>
              <a:t>angulo</a:t>
            </a:r>
            <a:r>
              <a:rPr lang="es-MX" dirty="0" smtClean="0"/>
              <a:t> de 125-130 </a:t>
            </a:r>
          </a:p>
          <a:p>
            <a:pPr marL="0" indent="0">
              <a:buNone/>
            </a:pPr>
            <a:r>
              <a:rPr lang="es-MX" dirty="0" smtClean="0"/>
              <a:t>* </a:t>
            </a:r>
            <a:endParaRPr lang="es-MX" dirty="0"/>
          </a:p>
          <a:p>
            <a:pPr marL="0" indent="0">
              <a:buNone/>
            </a:pPr>
            <a:r>
              <a:rPr lang="es-MX" dirty="0" err="1" smtClean="0"/>
              <a:t>Trocanteres</a:t>
            </a:r>
            <a:r>
              <a:rPr lang="es-MX" dirty="0" smtClean="0"/>
              <a:t> M y m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469" t="18919" r="12620" b="9352"/>
          <a:stretch/>
        </p:blipFill>
        <p:spPr>
          <a:xfrm>
            <a:off x="3358760" y="1325562"/>
            <a:ext cx="8750701" cy="464880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42885" y="1323646"/>
            <a:ext cx="3044252" cy="43513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T M – porción superior  y lateral de la </a:t>
            </a:r>
            <a:r>
              <a:rPr lang="es-MX" dirty="0" err="1" smtClean="0"/>
              <a:t>diafisis</a:t>
            </a:r>
            <a:r>
              <a:rPr lang="es-MX" dirty="0" smtClean="0"/>
              <a:t> – fosa </a:t>
            </a:r>
            <a:r>
              <a:rPr lang="es-MX" dirty="0" err="1" smtClean="0"/>
              <a:t>trocanterica</a:t>
            </a:r>
            <a:r>
              <a:rPr lang="es-MX" dirty="0" smtClean="0"/>
              <a:t> – Inserta </a:t>
            </a:r>
            <a:r>
              <a:rPr lang="es-MX" dirty="0" err="1" smtClean="0"/>
              <a:t>musc</a:t>
            </a:r>
            <a:r>
              <a:rPr lang="es-MX" dirty="0" smtClean="0"/>
              <a:t> obturador externo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Cresta anterolateral  y posterior – I </a:t>
            </a:r>
            <a:r>
              <a:rPr lang="es-MX" dirty="0" err="1" smtClean="0"/>
              <a:t>musc</a:t>
            </a:r>
            <a:r>
              <a:rPr lang="es-MX" dirty="0" smtClean="0"/>
              <a:t> glúteo menor y glúteo medio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T m – forma </a:t>
            </a:r>
            <a:r>
              <a:rPr lang="es-MX" dirty="0" err="1" smtClean="0"/>
              <a:t>conica</a:t>
            </a:r>
            <a:r>
              <a:rPr lang="es-MX" dirty="0" smtClean="0"/>
              <a:t>, </a:t>
            </a:r>
            <a:r>
              <a:rPr lang="es-MX" dirty="0" err="1" smtClean="0"/>
              <a:t>posteromedial</a:t>
            </a:r>
            <a:r>
              <a:rPr lang="es-MX" dirty="0" smtClean="0"/>
              <a:t> – I </a:t>
            </a:r>
            <a:r>
              <a:rPr lang="es-MX" dirty="0" err="1" smtClean="0"/>
              <a:t>musc</a:t>
            </a:r>
            <a:r>
              <a:rPr lang="es-MX" dirty="0" smtClean="0"/>
              <a:t> psoas e iliaco</a:t>
            </a:r>
          </a:p>
          <a:p>
            <a:endParaRPr lang="es-MX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52732" y="1169233"/>
            <a:ext cx="3057993" cy="53215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Cresta </a:t>
            </a:r>
            <a:r>
              <a:rPr lang="es-MX" dirty="0" err="1" smtClean="0"/>
              <a:t>osea</a:t>
            </a:r>
            <a:r>
              <a:rPr lang="es-MX" dirty="0" smtClean="0"/>
              <a:t> – superficie anterior </a:t>
            </a:r>
            <a:r>
              <a:rPr lang="es-MX" dirty="0" err="1" smtClean="0"/>
              <a:t>diafisis</a:t>
            </a:r>
            <a:r>
              <a:rPr lang="es-MX" dirty="0" smtClean="0"/>
              <a:t>, desciende medialmente hasta base del T m.</a:t>
            </a:r>
          </a:p>
          <a:p>
            <a:endParaRPr lang="es-MX" dirty="0" smtClean="0"/>
          </a:p>
          <a:p>
            <a:r>
              <a:rPr lang="es-MX" dirty="0" smtClean="0"/>
              <a:t>Entre los dos trocánteres</a:t>
            </a:r>
          </a:p>
          <a:p>
            <a:r>
              <a:rPr lang="es-MX" dirty="0" smtClean="0"/>
              <a:t>Continua  - línea </a:t>
            </a:r>
            <a:r>
              <a:rPr lang="es-MX" dirty="0" err="1" smtClean="0"/>
              <a:t>pectinea</a:t>
            </a:r>
            <a:r>
              <a:rPr lang="es-MX" dirty="0" smtClean="0"/>
              <a:t> – curva en sentido medial – une línea </a:t>
            </a:r>
            <a:r>
              <a:rPr lang="es-MX" dirty="0" err="1" smtClean="0"/>
              <a:t>aspera</a:t>
            </a:r>
            <a:r>
              <a:rPr lang="es-MX" dirty="0" smtClean="0"/>
              <a:t> – cara posterior</a:t>
            </a:r>
          </a:p>
          <a:p>
            <a:endParaRPr lang="es-MX" dirty="0" smtClean="0"/>
          </a:p>
          <a:p>
            <a:r>
              <a:rPr lang="es-MX" dirty="0" smtClean="0"/>
              <a:t>I </a:t>
            </a:r>
            <a:r>
              <a:rPr lang="es-MX" dirty="0" err="1" smtClean="0"/>
              <a:t>musc</a:t>
            </a:r>
            <a:r>
              <a:rPr lang="es-MX" dirty="0" smtClean="0"/>
              <a:t> </a:t>
            </a:r>
            <a:r>
              <a:rPr lang="es-MX" dirty="0" err="1" smtClean="0"/>
              <a:t>cruadrado</a:t>
            </a:r>
            <a:r>
              <a:rPr lang="es-MX" dirty="0" smtClean="0"/>
              <a:t> femoral 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4253" t="25018" r="47721" b="16150"/>
          <a:stretch/>
        </p:blipFill>
        <p:spPr>
          <a:xfrm>
            <a:off x="7567441" y="1130271"/>
            <a:ext cx="4542020" cy="536047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69823" y="0"/>
            <a:ext cx="11692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567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</TotalTime>
  <Words>1950</Words>
  <Application>Microsoft Office PowerPoint</Application>
  <PresentationFormat>Personalizado</PresentationFormat>
  <Paragraphs>345</Paragraphs>
  <Slides>29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Anatomía de cadera</vt:lpstr>
      <vt:lpstr>Pelvis</vt:lpstr>
      <vt:lpstr>H. Coxal/Iliacos/Inominados</vt:lpstr>
      <vt:lpstr>Ilion</vt:lpstr>
      <vt:lpstr>Presentación de PowerPoint</vt:lpstr>
      <vt:lpstr>Pubis</vt:lpstr>
      <vt:lpstr>Isquion </vt:lpstr>
      <vt:lpstr>Sacro</vt:lpstr>
      <vt:lpstr>Cabeza femoral  Linea Intertrocanterica / Cresta intertrocanterica  </vt:lpstr>
      <vt:lpstr>Irrigación</vt:lpstr>
      <vt:lpstr>Acetábulo</vt:lpstr>
      <vt:lpstr>Cartílago trirradiado</vt:lpstr>
      <vt:lpstr>Pelvis masculina/Femenina</vt:lpstr>
      <vt:lpstr>Bursas</vt:lpstr>
      <vt:lpstr>Articulación</vt:lpstr>
      <vt:lpstr>Sínfisis del pubis</vt:lpstr>
      <vt:lpstr>Cadera</vt:lpstr>
      <vt:lpstr>Presentación de PowerPoint</vt:lpstr>
      <vt:lpstr>Ligamentos</vt:lpstr>
      <vt:lpstr>Ligamentos de la pared pélvica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Centro de osificación Cadera</vt:lpstr>
      <vt:lpstr>Centros de osificación femoral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de cadera</dc:title>
  <dc:creator>Médico Cirujano Abraham Oliver</dc:creator>
  <cp:lastModifiedBy>Tomografia Urgencias</cp:lastModifiedBy>
  <cp:revision>97</cp:revision>
  <dcterms:created xsi:type="dcterms:W3CDTF">2018-02-13T02:44:52Z</dcterms:created>
  <dcterms:modified xsi:type="dcterms:W3CDTF">2019-01-26T03:05:40Z</dcterms:modified>
</cp:coreProperties>
</file>