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5" r:id="rId1"/>
  </p:sldMasterIdLst>
  <p:notesMasterIdLst>
    <p:notesMasterId r:id="rId44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7" r:id="rId32"/>
    <p:sldId id="286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1CF3-E00F-49DE-B4D8-C0C5C1793540}" type="datetimeFigureOut">
              <a:rPr lang="es-MX" smtClean="0"/>
              <a:t>12/02/2017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30D35-5FF7-423A-A480-7D2A25982F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82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30D35-5FF7-423A-A480-7D2A25982F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70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3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2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87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1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7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1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8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5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7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9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5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5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81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78483" y="636372"/>
            <a:ext cx="8001000" cy="2971801"/>
          </a:xfrm>
        </p:spPr>
        <p:txBody>
          <a:bodyPr/>
          <a:lstStyle/>
          <a:p>
            <a:r>
              <a:rPr lang="es-MX" sz="5400" b="1" dirty="0" smtClean="0">
                <a:solidFill>
                  <a:srgbClr val="FFFF00"/>
                </a:solidFill>
              </a:rPr>
              <a:t>Intestino delgado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segunda parte</a:t>
            </a:r>
            <a:endParaRPr lang="es-MX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800" b="1" dirty="0" smtClean="0"/>
              <a:t>Dr. Víctor Hugo Cruz euan r2rx</a:t>
            </a:r>
          </a:p>
          <a:p>
            <a:r>
              <a:rPr lang="es-MX" sz="2800" b="1" dirty="0" smtClean="0"/>
              <a:t>Dra. diana l. Hernández Aranda 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4668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084" y="387232"/>
            <a:ext cx="8534400" cy="1507067"/>
          </a:xfrm>
        </p:spPr>
        <p:txBody>
          <a:bodyPr/>
          <a:lstStyle/>
          <a:p>
            <a:r>
              <a:rPr lang="es-MX" cap="all" dirty="0" err="1" smtClean="0">
                <a:solidFill>
                  <a:srgbClr val="FFC000"/>
                </a:solidFill>
              </a:rPr>
              <a:t>Linfaectasia</a:t>
            </a:r>
            <a:r>
              <a:rPr lang="es-MX" cap="all" dirty="0" smtClean="0">
                <a:solidFill>
                  <a:srgbClr val="FFC000"/>
                </a:solidFill>
              </a:rPr>
              <a:t> intestinal</a:t>
            </a:r>
            <a:endParaRPr lang="es-MX" cap="all" dirty="0">
              <a:solidFill>
                <a:srgbClr val="FFC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3130754" y="1565189"/>
            <a:ext cx="2918969" cy="16606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Rx</a:t>
            </a:r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difuso con edema submucoso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1243399" y="3410802"/>
            <a:ext cx="642551" cy="76611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/>
          <p:cNvSpPr/>
          <p:nvPr/>
        </p:nvSpPr>
        <p:spPr>
          <a:xfrm>
            <a:off x="507894" y="1616848"/>
            <a:ext cx="2113559" cy="15573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Alteración del conducto linfático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96633" y="4413551"/>
            <a:ext cx="2936085" cy="18113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Dilatación macroscópica de los vasos linfáticos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7595" t="16977" r="8529" b="7728"/>
          <a:stretch/>
        </p:blipFill>
        <p:spPr>
          <a:xfrm>
            <a:off x="6788282" y="1600741"/>
            <a:ext cx="4875678" cy="470418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655806" y="4176920"/>
            <a:ext cx="2260616" cy="19873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Ascitis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Derrame pleural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de </a:t>
            </a:r>
            <a:r>
              <a:rPr lang="es-MX" sz="2000" dirty="0" err="1" smtClean="0">
                <a:solidFill>
                  <a:schemeClr val="bg1"/>
                </a:solidFill>
              </a:rPr>
              <a:t>MsIf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ENFERMEDAD DE CROHN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5801" y="5658704"/>
            <a:ext cx="1804086" cy="897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15-25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Caucásicos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14193" y="1849137"/>
            <a:ext cx="1875694" cy="897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Etiología desconocida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8287" t="17990" r="17647" b="7686"/>
          <a:stretch/>
        </p:blipFill>
        <p:spPr>
          <a:xfrm>
            <a:off x="3527296" y="2065867"/>
            <a:ext cx="4448434" cy="421834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4193" y="3155834"/>
            <a:ext cx="1821508" cy="20384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Litiasis biliar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Uveítis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Espondilitis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Trombosis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156787" y="2065867"/>
            <a:ext cx="2100648" cy="2736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Melena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Malabsorción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Fisuras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166609" y="5194241"/>
            <a:ext cx="2090826" cy="10899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Megacolon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Obstrucción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Perforación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387" t="15288" r="20686" b="8024"/>
          <a:stretch/>
        </p:blipFill>
        <p:spPr>
          <a:xfrm>
            <a:off x="343596" y="1495168"/>
            <a:ext cx="4785602" cy="480677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876208" y="1458098"/>
            <a:ext cx="2570206" cy="15816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Ulceras aftosas “ojo de buey”.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Inflamación </a:t>
            </a:r>
            <a:r>
              <a:rPr lang="es-MX" sz="2000" dirty="0">
                <a:solidFill>
                  <a:schemeClr val="bg1"/>
                </a:solidFill>
              </a:rPr>
              <a:t>segmentaria discontinua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9193424" y="1309817"/>
            <a:ext cx="2570206" cy="18782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Inflamación </a:t>
            </a:r>
            <a:r>
              <a:rPr lang="es-MX" sz="2000" dirty="0">
                <a:solidFill>
                  <a:schemeClr val="bg1"/>
                </a:solidFill>
              </a:rPr>
              <a:t>segmentaria discontinua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Saculaciones.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Pseudopolipos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406652" y="3762632"/>
            <a:ext cx="3509319" cy="2162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Engrosamiento estratificado de la pared.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Ganglios mesentéricos grasos.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Ganglios menores 1cm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9193424" y="3898557"/>
            <a:ext cx="2570206" cy="18782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Perdida de la estratificación.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Abscesos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DE  </a:t>
            </a:r>
            <a:r>
              <a:rPr lang="es-MX" b="1" dirty="0" smtClean="0">
                <a:solidFill>
                  <a:srgbClr val="FFFF00"/>
                </a:solidFill>
              </a:rPr>
              <a:t>BEHÇET</a:t>
            </a:r>
            <a:r>
              <a:rPr lang="es-MX" b="1" dirty="0">
                <a:solidFill>
                  <a:srgbClr val="FFFF00"/>
                </a:solidFill>
              </a:rPr>
              <a:t/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9680" y="4542864"/>
            <a:ext cx="4687887" cy="1278815"/>
          </a:xfrm>
        </p:spPr>
        <p:txBody>
          <a:bodyPr>
            <a:normAutofit/>
          </a:bodyPr>
          <a:lstStyle/>
          <a:p>
            <a:r>
              <a:rPr lang="es-MX" dirty="0" smtClean="0"/>
              <a:t>Ulceras profundas y múltiples.</a:t>
            </a:r>
          </a:p>
          <a:p>
            <a:r>
              <a:rPr lang="es-MX" dirty="0" smtClean="0"/>
              <a:t>Perforación. </a:t>
            </a:r>
          </a:p>
          <a:p>
            <a:r>
              <a:rPr lang="es-MX" dirty="0" smtClean="0"/>
              <a:t>Íleo terminal y ciego.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706" r="27176"/>
          <a:stretch/>
        </p:blipFill>
        <p:spPr>
          <a:xfrm>
            <a:off x="7223760" y="2096870"/>
            <a:ext cx="4503566" cy="425799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889760" y="1798320"/>
            <a:ext cx="2956560" cy="23164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Aftas orales y genitales.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Lesiones cutáneas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Uveítis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Hematoquesia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9845040" y="731520"/>
            <a:ext cx="1723763" cy="112172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20 y 40 años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ESCLERODERMIA INTESTINAL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3985" t="14949" r="12708" b="8024"/>
          <a:stretch/>
        </p:blipFill>
        <p:spPr>
          <a:xfrm>
            <a:off x="318562" y="1924334"/>
            <a:ext cx="4362595" cy="436259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498842" y="4011983"/>
            <a:ext cx="2440670" cy="15569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9851403" y="718647"/>
            <a:ext cx="1987322" cy="11841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30-50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M:F = 1:3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Raza negra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297621" y="1759550"/>
            <a:ext cx="3376351" cy="15569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Dilatación intestinal.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“Intestino Encorsetado”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Transito prolongado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Intususcepciones NO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15" y="3814411"/>
            <a:ext cx="3925562" cy="24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ENTERITIS POR EL SDR. DE ZOLLINGER-ELLISON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3967172"/>
            <a:ext cx="5053647" cy="2214282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Ulceras.</a:t>
            </a:r>
          </a:p>
          <a:p>
            <a:r>
              <a:rPr lang="es-MX" dirty="0" smtClean="0"/>
              <a:t>Engrosamiento de pliegues. .duodeno-</a:t>
            </a:r>
            <a:r>
              <a:rPr lang="es-MX" dirty="0" err="1" smtClean="0"/>
              <a:t>yeyunales</a:t>
            </a:r>
            <a:r>
              <a:rPr lang="es-MX" dirty="0" smtClean="0"/>
              <a:t>.</a:t>
            </a:r>
          </a:p>
          <a:p>
            <a:r>
              <a:rPr lang="es-MX" dirty="0" smtClean="0"/>
              <a:t>Estenosis.</a:t>
            </a:r>
          </a:p>
          <a:p>
            <a:r>
              <a:rPr lang="es-MX" dirty="0" smtClean="0"/>
              <a:t>Presencia de tumores pancreáticos, intestinales, hígado.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791" y="1853248"/>
            <a:ext cx="3991524" cy="448375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885431" y="2069624"/>
            <a:ext cx="2926082" cy="16811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     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Diarrea crónica.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Hematemesis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Hematoquesia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Melena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ENTERITIS EOSINOFILICA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07676" y="2895600"/>
            <a:ext cx="4242177" cy="3352800"/>
          </a:xfrm>
        </p:spPr>
        <p:txBody>
          <a:bodyPr>
            <a:normAutofit/>
          </a:bodyPr>
          <a:lstStyle/>
          <a:p>
            <a:r>
              <a:rPr lang="es-MX" dirty="0" smtClean="0"/>
              <a:t>Ascitis.</a:t>
            </a:r>
          </a:p>
          <a:p>
            <a:r>
              <a:rPr lang="es-MX" dirty="0" smtClean="0"/>
              <a:t>Derrame pleural</a:t>
            </a:r>
          </a:p>
          <a:p>
            <a:r>
              <a:rPr lang="es-MX" dirty="0" smtClean="0"/>
              <a:t>Estenosis</a:t>
            </a:r>
          </a:p>
          <a:p>
            <a:r>
              <a:rPr lang="es-MX" dirty="0" smtClean="0"/>
              <a:t>Pólipos</a:t>
            </a:r>
          </a:p>
          <a:p>
            <a:r>
              <a:rPr lang="es-MX" dirty="0" smtClean="0"/>
              <a:t>Engrosamiento de pliegues en patrón nodular difuso.</a:t>
            </a:r>
          </a:p>
          <a:p>
            <a:r>
              <a:rPr lang="es-MX" dirty="0" smtClean="0"/>
              <a:t>Obstrucción</a:t>
            </a:r>
          </a:p>
          <a:p>
            <a:r>
              <a:rPr lang="es-MX" dirty="0" smtClean="0"/>
              <a:t>Úlceras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107" t="15669" r="7827" b="14222"/>
          <a:stretch/>
        </p:blipFill>
        <p:spPr>
          <a:xfrm>
            <a:off x="646111" y="2181688"/>
            <a:ext cx="4931729" cy="345906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302294" y="1152983"/>
            <a:ext cx="2743200" cy="19825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Hematoquesia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Melena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MALACOPLAQUIA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2" y="1725297"/>
            <a:ext cx="4565968" cy="2389504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Lesiones granulomatosas en las vías urinarias e intestino.</a:t>
            </a:r>
          </a:p>
          <a:p>
            <a:r>
              <a:rPr lang="es-MX" dirty="0" smtClean="0"/>
              <a:t>Cuerpos de inclusión  Michaellis-Gutmann.</a:t>
            </a:r>
          </a:p>
          <a:p>
            <a:r>
              <a:rPr lang="es-MX" dirty="0" smtClean="0"/>
              <a:t>Alteraciones similares a la Enfermedad de Crohn.</a:t>
            </a:r>
          </a:p>
          <a:p>
            <a:r>
              <a:rPr lang="es-MX" dirty="0" smtClean="0"/>
              <a:t>Frecuencia alta de fístulas.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095" t="13540" r="52577" b="12708"/>
          <a:stretch/>
        </p:blipFill>
        <p:spPr>
          <a:xfrm rot="5400000">
            <a:off x="2957357" y="3890385"/>
            <a:ext cx="2162694" cy="27738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2025098"/>
            <a:ext cx="5863616" cy="43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ANGIOEDEMA INTESTINAL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48472" y="1749766"/>
            <a:ext cx="4439885" cy="2395514"/>
          </a:xfrm>
        </p:spPr>
        <p:txBody>
          <a:bodyPr/>
          <a:lstStyle/>
          <a:p>
            <a:r>
              <a:rPr lang="es-MX" dirty="0" smtClean="0"/>
              <a:t>Ascitis</a:t>
            </a:r>
          </a:p>
          <a:p>
            <a:r>
              <a:rPr lang="es-MX" dirty="0" smtClean="0"/>
              <a:t>Edema de pared intestinal: edema submucoso, mucoso e hiperemia intestinal. (yeyuno)</a:t>
            </a:r>
          </a:p>
          <a:p>
            <a:r>
              <a:rPr lang="es-MX" dirty="0" smtClean="0"/>
              <a:t>Dilatación luminal (&gt;2.5cm) sin obstrucción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839" t="25422" r="7390" b="20632"/>
          <a:stretch/>
        </p:blipFill>
        <p:spPr>
          <a:xfrm>
            <a:off x="971241" y="2070908"/>
            <a:ext cx="4003589" cy="394628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506155" y="386864"/>
            <a:ext cx="2347784" cy="15322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Mujeres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Raza negra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8564880" y="4079426"/>
            <a:ext cx="3289059" cy="19731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laríngeo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Dermatitis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ESTENOSIS ASOCIADA A </a:t>
            </a:r>
            <a:r>
              <a:rPr lang="es-MX" b="1" dirty="0" smtClean="0">
                <a:solidFill>
                  <a:srgbClr val="FFFF00"/>
                </a:solidFill>
              </a:rPr>
              <a:t>AINES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853248"/>
            <a:ext cx="5270593" cy="2196353"/>
          </a:xfrm>
        </p:spPr>
        <p:txBody>
          <a:bodyPr/>
          <a:lstStyle/>
          <a:p>
            <a:r>
              <a:rPr lang="es-MX" dirty="0" smtClean="0"/>
              <a:t>Múltiples constricciones anulares con obstrucción parciales </a:t>
            </a:r>
          </a:p>
          <a:p>
            <a:r>
              <a:rPr lang="es-MX" dirty="0" smtClean="0"/>
              <a:t>Segmentos cortos de estrechamiento de la luz con dilatación anterior.</a:t>
            </a:r>
          </a:p>
          <a:p>
            <a:r>
              <a:rPr lang="es-MX" dirty="0" smtClean="0"/>
              <a:t>Reforzamiento mucoso y edema submucoso.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813" t="18328" r="39109" b="7348"/>
          <a:stretch/>
        </p:blipFill>
        <p:spPr>
          <a:xfrm>
            <a:off x="6696636" y="1449342"/>
            <a:ext cx="4987769" cy="520051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46111" y="4948108"/>
            <a:ext cx="1990164" cy="10040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Asintomático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C000"/>
                </a:solidFill>
              </a:rPr>
              <a:t>Inflamatorias y malabsorción</a:t>
            </a:r>
            <a:endParaRPr lang="es-MX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400" b="1" dirty="0" smtClean="0">
                <a:solidFill>
                  <a:srgbClr val="FFC000"/>
                </a:solidFill>
              </a:rPr>
              <a:t>INFECCIOSAS</a:t>
            </a:r>
            <a:endParaRPr lang="es-MX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ADENITIS Y ENTERITIS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5243700" cy="2303929"/>
          </a:xfrm>
        </p:spPr>
        <p:txBody>
          <a:bodyPr/>
          <a:lstStyle/>
          <a:p>
            <a:r>
              <a:rPr lang="es-MX" dirty="0" smtClean="0"/>
              <a:t>Adenomegalias ≥5mm en el cuadrante inferior derecho.</a:t>
            </a:r>
          </a:p>
          <a:p>
            <a:r>
              <a:rPr lang="es-MX" dirty="0" smtClean="0"/>
              <a:t>Edema de pared ileal o íleo-cólica.</a:t>
            </a:r>
          </a:p>
          <a:p>
            <a:r>
              <a:rPr lang="es-MX" dirty="0" smtClean="0"/>
              <a:t>Reforzamiento mucoso y edema submucoso.</a:t>
            </a:r>
          </a:p>
          <a:p>
            <a:r>
              <a:rPr lang="es-MX" dirty="0" smtClean="0"/>
              <a:t>Vasos ileocólicos ingurgitados.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50" t="23713" r="41663" b="7536"/>
          <a:stretch/>
        </p:blipFill>
        <p:spPr>
          <a:xfrm>
            <a:off x="6974571" y="1853248"/>
            <a:ext cx="4724370" cy="460134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843900" y="668889"/>
            <a:ext cx="1612994" cy="9681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Niños y Jóvenes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843286" y="4840940"/>
            <a:ext cx="2970760" cy="13447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smtClean="0">
                <a:solidFill>
                  <a:schemeClr val="bg1"/>
                </a:solidFill>
              </a:rPr>
              <a:t>  Vómito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    Leucocitosis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    Nauseas</a:t>
            </a:r>
          </a:p>
        </p:txBody>
      </p:sp>
    </p:spTree>
    <p:extLst>
      <p:ext uri="{BB962C8B-B14F-4D97-AF65-F5344CB8AC3E}">
        <p14:creationId xmlns:p14="http://schemas.microsoft.com/office/powerpoint/2010/main" val="9455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INFESTACION INTESTINAL POR PARASITOS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40188" y="3592178"/>
            <a:ext cx="5961947" cy="2761129"/>
          </a:xfrm>
        </p:spPr>
        <p:txBody>
          <a:bodyPr/>
          <a:lstStyle/>
          <a:p>
            <a:r>
              <a:rPr lang="es-MX" dirty="0" smtClean="0"/>
              <a:t>Masa de tejidos blandos.</a:t>
            </a:r>
          </a:p>
          <a:p>
            <a:r>
              <a:rPr lang="es-MX" dirty="0" smtClean="0"/>
              <a:t>Obstrucción intestinal.</a:t>
            </a:r>
          </a:p>
          <a:p>
            <a:r>
              <a:rPr lang="es-MX" dirty="0" smtClean="0"/>
              <a:t>Defectos de llenado lineales.</a:t>
            </a:r>
          </a:p>
          <a:p>
            <a:r>
              <a:rPr lang="es-MX" dirty="0" smtClean="0"/>
              <a:t>Engrosamiento de los pliegues del duodeno y yeyuno.</a:t>
            </a:r>
          </a:p>
          <a:p>
            <a:r>
              <a:rPr lang="es-MX" dirty="0" smtClean="0"/>
              <a:t>Reforzamiento mucoso y edema submucoso.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45" t="14889" r="31535" b="8640"/>
          <a:stretch/>
        </p:blipFill>
        <p:spPr>
          <a:xfrm>
            <a:off x="834370" y="2052918"/>
            <a:ext cx="4383089" cy="430038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560348" y="1425388"/>
            <a:ext cx="3303702" cy="16943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Ascariasis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Giardiasis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Amebiasis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Cryptosporidiosis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INFECCIONES INTESTINALES OPORTUNISTAS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1264" y="2052918"/>
            <a:ext cx="5674007" cy="419548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CMV</a:t>
            </a:r>
            <a:r>
              <a:rPr lang="es-MX" dirty="0" smtClean="0"/>
              <a:t>: </a:t>
            </a:r>
          </a:p>
          <a:p>
            <a:pPr marL="0" indent="0" algn="just">
              <a:buNone/>
            </a:pPr>
            <a:r>
              <a:rPr lang="es-MX" dirty="0" smtClean="0"/>
              <a:t>Mucosa hiper o hipodensa, edema submucoso. Ulceras profundas o aftosas, infiltración grasa mesentérica y adenopatías.</a:t>
            </a:r>
          </a:p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MICOBACTERIAS</a:t>
            </a:r>
            <a:r>
              <a:rPr lang="es-MX" dirty="0" smtClean="0"/>
              <a:t>:</a:t>
            </a:r>
          </a:p>
          <a:p>
            <a:pPr marL="0" indent="0" algn="just">
              <a:buNone/>
            </a:pPr>
            <a:r>
              <a:rPr lang="es-MX" dirty="0" smtClean="0"/>
              <a:t>Engrosamiento micronodular de pliegues, pared edematosa, estrechamiento luminal. Adenopatías, ascitis, engrosamiento omental.</a:t>
            </a:r>
          </a:p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BACTERIAS</a:t>
            </a:r>
            <a:r>
              <a:rPr lang="es-MX" dirty="0" smtClean="0"/>
              <a:t>:</a:t>
            </a:r>
          </a:p>
          <a:p>
            <a:pPr marL="0" indent="0" algn="just">
              <a:buNone/>
            </a:pPr>
            <a:r>
              <a:rPr lang="es-MX" dirty="0" smtClean="0"/>
              <a:t>Pancolitis, estrechamiento mucoso, edema submucoso, ascitis, megacolon, sin adenomegalias.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02" t="21875" r="60266" b="16360"/>
          <a:stretch/>
        </p:blipFill>
        <p:spPr>
          <a:xfrm>
            <a:off x="7234517" y="1754635"/>
            <a:ext cx="4303059" cy="42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C000"/>
                </a:solidFill>
              </a:rPr>
              <a:t>TIFLITIS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565237"/>
            <a:ext cx="4169727" cy="3433482"/>
          </a:xfrm>
        </p:spPr>
        <p:txBody>
          <a:bodyPr>
            <a:normAutofit/>
          </a:bodyPr>
          <a:lstStyle/>
          <a:p>
            <a:r>
              <a:rPr lang="es-MX" dirty="0" smtClean="0"/>
              <a:t>Engrosamiento de la pared.</a:t>
            </a:r>
          </a:p>
          <a:p>
            <a:r>
              <a:rPr lang="es-MX" dirty="0" smtClean="0"/>
              <a:t>Distención luminal.</a:t>
            </a:r>
          </a:p>
          <a:p>
            <a:r>
              <a:rPr lang="es-MX" dirty="0" smtClean="0"/>
              <a:t>Edema de la submucosa.</a:t>
            </a:r>
          </a:p>
          <a:p>
            <a:r>
              <a:rPr lang="es-MX" dirty="0" smtClean="0"/>
              <a:t>Neumatosis.</a:t>
            </a:r>
          </a:p>
          <a:p>
            <a:r>
              <a:rPr lang="es-MX" dirty="0" smtClean="0"/>
              <a:t>Neumoperitoneo.</a:t>
            </a:r>
          </a:p>
          <a:p>
            <a:r>
              <a:rPr lang="es-MX" dirty="0" smtClean="0"/>
              <a:t>Masa en CID.</a:t>
            </a:r>
          </a:p>
          <a:p>
            <a:r>
              <a:rPr lang="es-MX" dirty="0"/>
              <a:t>Obstrucción.</a:t>
            </a:r>
          </a:p>
          <a:p>
            <a:r>
              <a:rPr lang="es-MX" dirty="0" smtClean="0"/>
              <a:t>Íleo.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169" r="6185" b="10983"/>
          <a:stretch/>
        </p:blipFill>
        <p:spPr>
          <a:xfrm>
            <a:off x="6217920" y="2157758"/>
            <a:ext cx="5303520" cy="409064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2846096" y="4693919"/>
            <a:ext cx="2895600" cy="14005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Disentería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CID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Terapia </a:t>
            </a:r>
            <a:r>
              <a:rPr lang="es-MX" sz="2000" dirty="0" err="1" smtClean="0">
                <a:solidFill>
                  <a:schemeClr val="bg1"/>
                </a:solidFill>
              </a:rPr>
              <a:t>citotóxica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010400" y="391758"/>
            <a:ext cx="3291840" cy="14005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SIDA</a:t>
            </a:r>
          </a:p>
          <a:p>
            <a:pPr algn="ctr"/>
            <a:r>
              <a:rPr lang="es-MX" sz="2000" dirty="0">
                <a:solidFill>
                  <a:schemeClr val="bg1"/>
                </a:solidFill>
              </a:rPr>
              <a:t>Anemia </a:t>
            </a:r>
            <a:r>
              <a:rPr lang="es-MX" sz="2000" dirty="0" err="1">
                <a:solidFill>
                  <a:schemeClr val="bg1"/>
                </a:solidFill>
              </a:rPr>
              <a:t>aplasica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Linfoma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Trasplantados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ALTERACIONES INMUNITARIAS</a:t>
            </a:r>
            <a:endParaRPr lang="es-MX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HIPERPLASIA NODULAR LINFOIDEA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9"/>
            <a:ext cx="4870768" cy="2122842"/>
          </a:xfrm>
        </p:spPr>
        <p:txBody>
          <a:bodyPr/>
          <a:lstStyle/>
          <a:p>
            <a:r>
              <a:rPr lang="es-MX" dirty="0" smtClean="0"/>
              <a:t>Nódulos pequeños  (1 a 3mm).</a:t>
            </a:r>
          </a:p>
          <a:p>
            <a:r>
              <a:rPr lang="es-MX" dirty="0" smtClean="0"/>
              <a:t>Sin engrosamiento de pliegues.</a:t>
            </a:r>
          </a:p>
          <a:p>
            <a:r>
              <a:rPr lang="es-MX" dirty="0" smtClean="0"/>
              <a:t>Sin dilatación.</a:t>
            </a:r>
          </a:p>
          <a:p>
            <a:r>
              <a:rPr lang="es-MX" dirty="0" smtClean="0"/>
              <a:t>Segmentación de columna baritada.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00" t="22000" r="54400" b="28400"/>
          <a:stretch/>
        </p:blipFill>
        <p:spPr>
          <a:xfrm>
            <a:off x="7985760" y="3413759"/>
            <a:ext cx="3200400" cy="283464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7787640" y="1853248"/>
            <a:ext cx="359664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>
                <a:solidFill>
                  <a:schemeClr val="bg1"/>
                </a:solidFill>
              </a:rPr>
              <a:t>Hipogammaglobulinemia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499361" y="4831079"/>
            <a:ext cx="3474720" cy="118871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Infecciones respiratorias.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Alteraciones tiroideas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Sdr. </a:t>
            </a:r>
            <a:r>
              <a:rPr lang="es-MX" sz="2000" dirty="0" err="1" smtClean="0">
                <a:solidFill>
                  <a:schemeClr val="bg1"/>
                </a:solidFill>
              </a:rPr>
              <a:t>Good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DE WALDENSTRÖM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8"/>
            <a:ext cx="4505008" cy="4195481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51" t="46267" r="67500" b="7100"/>
          <a:stretch/>
        </p:blipFill>
        <p:spPr>
          <a:xfrm>
            <a:off x="8077200" y="2473888"/>
            <a:ext cx="3350757" cy="37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LINFOPROLIFERATIVA INTESTINAL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6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AMILOIDOSIS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9704" y="3096470"/>
            <a:ext cx="4108768" cy="2945802"/>
          </a:xfrm>
        </p:spPr>
        <p:txBody>
          <a:bodyPr/>
          <a:lstStyle/>
          <a:p>
            <a:r>
              <a:rPr lang="es-MX" dirty="0" smtClean="0"/>
              <a:t>Engrosamiento de pliegues simétrico.</a:t>
            </a:r>
          </a:p>
          <a:p>
            <a:r>
              <a:rPr lang="es-MX" dirty="0" smtClean="0"/>
              <a:t>Elevaciones.</a:t>
            </a:r>
          </a:p>
          <a:p>
            <a:r>
              <a:rPr lang="es-MX" dirty="0" smtClean="0"/>
              <a:t>Sin floculación de contraste en el T.I,</a:t>
            </a:r>
          </a:p>
          <a:p>
            <a:r>
              <a:rPr lang="es-MX" dirty="0" smtClean="0"/>
              <a:t>“Yeyunización del íleon.</a:t>
            </a:r>
          </a:p>
          <a:p>
            <a:r>
              <a:rPr lang="es-MX" dirty="0" smtClean="0"/>
              <a:t>Formaciones polipoideas.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54" t="16041" r="50000" b="13542"/>
          <a:stretch/>
        </p:blipFill>
        <p:spPr>
          <a:xfrm>
            <a:off x="6518170" y="1859014"/>
            <a:ext cx="5277590" cy="459748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815808" y="1438539"/>
            <a:ext cx="2956560" cy="1036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Enfermedad inflamatoria crónica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CARACTERISTICA RADIOLOGICAS GENERALES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70295" y="2140008"/>
            <a:ext cx="4578177" cy="25537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Dilatación de asas.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Floculación </a:t>
            </a:r>
            <a:r>
              <a:rPr lang="es-MX" sz="2400" dirty="0" smtClean="0">
                <a:solidFill>
                  <a:schemeClr val="bg1"/>
                </a:solidFill>
              </a:rPr>
              <a:t>contraste</a:t>
            </a:r>
            <a:endParaRPr lang="es-MX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</a:rPr>
              <a:t>Segmentación de </a:t>
            </a:r>
            <a:r>
              <a:rPr lang="es-MX" sz="2400" dirty="0">
                <a:solidFill>
                  <a:schemeClr val="bg1"/>
                </a:solidFill>
              </a:rPr>
              <a:t>la </a:t>
            </a:r>
            <a:r>
              <a:rPr lang="es-MX" sz="2400" dirty="0" smtClean="0">
                <a:solidFill>
                  <a:schemeClr val="bg1"/>
                </a:solidFill>
              </a:rPr>
              <a:t>columna baritada</a:t>
            </a:r>
            <a:r>
              <a:rPr lang="es-MX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Aspecto de las válvulas conniventes.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483" t="33385" r="54451" b="16458"/>
          <a:stretch/>
        </p:blipFill>
        <p:spPr>
          <a:xfrm>
            <a:off x="6888480" y="1828800"/>
            <a:ext cx="414528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SIDA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4920970" cy="1819835"/>
          </a:xfrm>
        </p:spPr>
        <p:txBody>
          <a:bodyPr/>
          <a:lstStyle/>
          <a:p>
            <a:r>
              <a:rPr lang="es-MX" dirty="0" smtClean="0"/>
              <a:t>Cuadro </a:t>
            </a:r>
            <a:r>
              <a:rPr lang="es-MX" dirty="0"/>
              <a:t>de depresión </a:t>
            </a:r>
            <a:r>
              <a:rPr lang="es-MX" dirty="0" smtClean="0"/>
              <a:t>inmunológico.</a:t>
            </a:r>
          </a:p>
          <a:p>
            <a:r>
              <a:rPr lang="es-MX" dirty="0" smtClean="0"/>
              <a:t>Múltiples </a:t>
            </a:r>
            <a:r>
              <a:rPr lang="es-MX" dirty="0"/>
              <a:t>complicaciones, como infecciones oportunistas y </a:t>
            </a:r>
            <a:r>
              <a:rPr lang="es-MX" dirty="0" smtClean="0"/>
              <a:t>tumores.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706" t="17831" r="23680" b="4902"/>
          <a:stretch/>
        </p:blipFill>
        <p:spPr>
          <a:xfrm>
            <a:off x="7199136" y="2052918"/>
            <a:ext cx="4419123" cy="44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TRASPLANTE DE ORGANOS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067" y="2052816"/>
            <a:ext cx="4061012" cy="4079043"/>
          </a:xfrm>
        </p:spPr>
        <p:txBody>
          <a:bodyPr>
            <a:normAutofit/>
          </a:bodyPr>
          <a:lstStyle/>
          <a:p>
            <a:r>
              <a:rPr lang="es-MX" dirty="0" smtClean="0"/>
              <a:t>Complicaciones vasculares.</a:t>
            </a:r>
          </a:p>
          <a:p>
            <a:r>
              <a:rPr lang="es-MX" dirty="0" smtClean="0"/>
              <a:t>Mesenteritis.</a:t>
            </a:r>
          </a:p>
          <a:p>
            <a:r>
              <a:rPr lang="es-MX" dirty="0" smtClean="0"/>
              <a:t>Infecciones oportunistas.</a:t>
            </a:r>
          </a:p>
          <a:p>
            <a:r>
              <a:rPr lang="es-MX" dirty="0" smtClean="0"/>
              <a:t>Pneumatosis.</a:t>
            </a:r>
          </a:p>
          <a:p>
            <a:r>
              <a:rPr lang="es-MX" dirty="0" smtClean="0"/>
              <a:t>Ascitis.</a:t>
            </a:r>
          </a:p>
          <a:p>
            <a:r>
              <a:rPr lang="es-MX" dirty="0" smtClean="0"/>
              <a:t>Abscesos</a:t>
            </a:r>
          </a:p>
          <a:p>
            <a:r>
              <a:rPr lang="es-MX" dirty="0" smtClean="0"/>
              <a:t>Fístulas</a:t>
            </a:r>
          </a:p>
          <a:p>
            <a:r>
              <a:rPr lang="es-MX" dirty="0" smtClean="0"/>
              <a:t>Rechazo.</a:t>
            </a:r>
          </a:p>
          <a:p>
            <a:r>
              <a:rPr lang="es-MX" dirty="0" smtClean="0"/>
              <a:t>Dilatación luminal.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2500" t="25551" r="31741" b="11520"/>
          <a:stretch/>
        </p:blipFill>
        <p:spPr>
          <a:xfrm>
            <a:off x="5801564" y="2052816"/>
            <a:ext cx="4249270" cy="42042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6" name="Elipse 5"/>
          <p:cNvSpPr/>
          <p:nvPr/>
        </p:nvSpPr>
        <p:spPr>
          <a:xfrm>
            <a:off x="9386047" y="652286"/>
            <a:ext cx="2528047" cy="14005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Sdr. de Intestino corto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455" t="23346" r="54484" b="8210"/>
          <a:stretch/>
        </p:blipFill>
        <p:spPr>
          <a:xfrm>
            <a:off x="651582" y="1404805"/>
            <a:ext cx="5139617" cy="5063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8272" t="23346" r="13138" b="8210"/>
          <a:stretch/>
        </p:blipFill>
        <p:spPr>
          <a:xfrm>
            <a:off x="6400801" y="1328288"/>
            <a:ext cx="5154208" cy="51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MISCELANEOS</a:t>
            </a:r>
            <a:endParaRPr lang="es-MX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C000"/>
                </a:solidFill>
              </a:rPr>
              <a:t>ISQUEMIA INTESTINAL</a:t>
            </a:r>
            <a:endParaRPr lang="es-MX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970" y="1904590"/>
            <a:ext cx="4171395" cy="4195481"/>
          </a:xfrm>
        </p:spPr>
        <p:txBody>
          <a:bodyPr/>
          <a:lstStyle/>
          <a:p>
            <a:r>
              <a:rPr lang="es-MX" dirty="0" smtClean="0"/>
              <a:t>Niveles hidroaéreos múltiples.</a:t>
            </a:r>
          </a:p>
          <a:p>
            <a:r>
              <a:rPr lang="es-MX" dirty="0" smtClean="0"/>
              <a:t>Engrosamiento valvular.</a:t>
            </a:r>
          </a:p>
          <a:p>
            <a:r>
              <a:rPr lang="es-MX" dirty="0" smtClean="0"/>
              <a:t>Pneumatosis intestinal.</a:t>
            </a:r>
          </a:p>
          <a:p>
            <a:r>
              <a:rPr lang="es-MX" dirty="0" smtClean="0"/>
              <a:t>“Patrón en huella digital”</a:t>
            </a:r>
          </a:p>
          <a:p>
            <a:r>
              <a:rPr lang="es-MX" dirty="0" smtClean="0"/>
              <a:t>“Patrón en pila de monedas”</a:t>
            </a:r>
          </a:p>
          <a:p>
            <a:r>
              <a:rPr lang="es-MX" dirty="0" smtClean="0"/>
              <a:t>Visualización del trombo en la VMS, AMS u otras.</a:t>
            </a:r>
          </a:p>
          <a:p>
            <a:r>
              <a:rPr lang="es-MX" dirty="0" smtClean="0"/>
              <a:t>Falta de reforzamiento de la mucosa tras contraste.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28" t="25185" r="63573" b="20724"/>
          <a:stretch/>
        </p:blipFill>
        <p:spPr>
          <a:xfrm>
            <a:off x="5348471" y="1281997"/>
            <a:ext cx="3123175" cy="3083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346" t="25185" r="30914" b="20724"/>
          <a:stretch/>
        </p:blipFill>
        <p:spPr>
          <a:xfrm>
            <a:off x="8659906" y="3349675"/>
            <a:ext cx="3192835" cy="315870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9435725" y="949848"/>
            <a:ext cx="2417016" cy="19094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abdominal súbito intenso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Diarrea 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Vómito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873" t="12316" r="13965" b="7108"/>
          <a:stretch/>
        </p:blipFill>
        <p:spPr>
          <a:xfrm>
            <a:off x="6963388" y="2205317"/>
            <a:ext cx="4527005" cy="42582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65" y="591669"/>
            <a:ext cx="5335121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VASCULITIS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56094" y="2052918"/>
            <a:ext cx="4993759" cy="4195481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85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ENTERITIS POSTRADIACION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8"/>
            <a:ext cx="4840288" cy="2277035"/>
          </a:xfrm>
        </p:spPr>
        <p:txBody>
          <a:bodyPr/>
          <a:lstStyle/>
          <a:p>
            <a:r>
              <a:rPr lang="es-MX" dirty="0" smtClean="0"/>
              <a:t>Engrosamiento de pliegues y válvulas.</a:t>
            </a:r>
          </a:p>
          <a:p>
            <a:r>
              <a:rPr lang="es-MX" dirty="0" smtClean="0"/>
              <a:t>Constricciones</a:t>
            </a:r>
          </a:p>
          <a:p>
            <a:r>
              <a:rPr lang="es-MX" dirty="0" smtClean="0"/>
              <a:t>Adherencias</a:t>
            </a:r>
            <a:endParaRPr lang="es-MX" dirty="0"/>
          </a:p>
          <a:p>
            <a:r>
              <a:rPr lang="es-MX" dirty="0" smtClean="0"/>
              <a:t>Fístulas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32" t="20772" r="35049" b="18138"/>
          <a:stretch/>
        </p:blipFill>
        <p:spPr>
          <a:xfrm>
            <a:off x="7212240" y="2286000"/>
            <a:ext cx="4056395" cy="403615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8257148" y="392206"/>
            <a:ext cx="3011487" cy="152155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Agudo &lt; 2 meses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Subagudo 2 a 12 meses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Crónico &gt; 12 meses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186305" y="4652682"/>
            <a:ext cx="4165624" cy="16694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abdominal     Diarrea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Nauseas    Malabsorción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Vómito    Hematoquesia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Tenesmo     Esteatorrea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Pérdida de peso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ILEO INTESTINAL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32938" y="1988942"/>
            <a:ext cx="4625135" cy="2100188"/>
          </a:xfrm>
        </p:spPr>
        <p:txBody>
          <a:bodyPr/>
          <a:lstStyle/>
          <a:p>
            <a:r>
              <a:rPr lang="es-MX" dirty="0" smtClean="0"/>
              <a:t>Dilatación simétrica de &gt;3cm.</a:t>
            </a:r>
          </a:p>
          <a:p>
            <a:r>
              <a:rPr lang="es-MX" dirty="0" smtClean="0"/>
              <a:t>Niveles hidroaéreos.</a:t>
            </a:r>
          </a:p>
          <a:p>
            <a:r>
              <a:rPr lang="es-MX" dirty="0" smtClean="0"/>
              <a:t>Tránsito intestinal retrasado.</a:t>
            </a:r>
          </a:p>
          <a:p>
            <a:r>
              <a:rPr lang="es-MX" dirty="0" smtClean="0"/>
              <a:t>Sin datos de obstrucción o punto de transición.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5985" t="26654" r="3423" b="20343"/>
          <a:stretch/>
        </p:blipFill>
        <p:spPr>
          <a:xfrm>
            <a:off x="646111" y="1862212"/>
            <a:ext cx="4300348" cy="418896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063318" y="443754"/>
            <a:ext cx="2689411" cy="11429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Posquirúrgico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745506" y="4491320"/>
            <a:ext cx="4007223" cy="20439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Náusea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Estreñimiento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INTUSUSCEPCION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586753"/>
            <a:ext cx="5216806" cy="2653553"/>
          </a:xfrm>
        </p:spPr>
        <p:txBody>
          <a:bodyPr/>
          <a:lstStyle/>
          <a:p>
            <a:r>
              <a:rPr lang="es-MX" dirty="0" smtClean="0"/>
              <a:t>Niveles hidroaéreos.</a:t>
            </a:r>
          </a:p>
          <a:p>
            <a:r>
              <a:rPr lang="es-MX" dirty="0" smtClean="0"/>
              <a:t>Ausencia distal de gas.</a:t>
            </a:r>
          </a:p>
          <a:p>
            <a:r>
              <a:rPr lang="es-MX" dirty="0" smtClean="0"/>
              <a:t>“Imagen de resorte”</a:t>
            </a:r>
          </a:p>
          <a:p>
            <a:r>
              <a:rPr lang="es-MX" dirty="0" smtClean="0"/>
              <a:t>Obstrucción intestinal.</a:t>
            </a:r>
          </a:p>
          <a:p>
            <a:r>
              <a:rPr lang="es-MX" dirty="0" smtClean="0"/>
              <a:t>“Signo del intestino en el intestino”</a:t>
            </a:r>
          </a:p>
          <a:p>
            <a:r>
              <a:rPr lang="es-MX" dirty="0" smtClean="0"/>
              <a:t>“Signo de la dona”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4523" r="61299" b="15563"/>
          <a:stretch/>
        </p:blipFill>
        <p:spPr>
          <a:xfrm>
            <a:off x="6546552" y="1853248"/>
            <a:ext cx="4345915" cy="441410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790158" y="452718"/>
            <a:ext cx="1943942" cy="11340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Niños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452608" y="4638218"/>
            <a:ext cx="3603812" cy="1629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intermitente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Evacuaciones </a:t>
            </a:r>
            <a:r>
              <a:rPr lang="es-MX" sz="2000" dirty="0" err="1" smtClean="0">
                <a:solidFill>
                  <a:schemeClr val="bg1"/>
                </a:solidFill>
              </a:rPr>
              <a:t>muco-sang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288324"/>
            <a:ext cx="10131425" cy="1532467"/>
          </a:xfrm>
        </p:spPr>
        <p:txBody>
          <a:bodyPr/>
          <a:lstStyle/>
          <a:p>
            <a:r>
              <a:rPr lang="es-MX" i="1" dirty="0" smtClean="0">
                <a:solidFill>
                  <a:srgbClr val="FFC000"/>
                </a:solidFill>
              </a:rPr>
              <a:t>ESPRUE CELIACO</a:t>
            </a:r>
            <a:endParaRPr lang="es-MX" i="1" dirty="0">
              <a:solidFill>
                <a:srgbClr val="FFC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4059751" y="3118135"/>
            <a:ext cx="2464617" cy="16894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2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3era y 4ta décadas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058" t="28800" r="64752" b="10388"/>
          <a:stretch/>
        </p:blipFill>
        <p:spPr>
          <a:xfrm>
            <a:off x="6524368" y="1400663"/>
            <a:ext cx="5189837" cy="518983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85801" y="1483498"/>
            <a:ext cx="3466069" cy="24793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Flatulencia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Glositis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186526" y="4737673"/>
            <a:ext cx="2464617" cy="16894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Intolerancia al Gluten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ILEO BILIAR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0207" y="4702900"/>
            <a:ext cx="5996734" cy="1344706"/>
          </a:xfrm>
        </p:spPr>
        <p:txBody>
          <a:bodyPr/>
          <a:lstStyle/>
          <a:p>
            <a:r>
              <a:rPr lang="es-MX" dirty="0" smtClean="0"/>
              <a:t>Triada de Rigler.</a:t>
            </a:r>
          </a:p>
          <a:p>
            <a:r>
              <a:rPr lang="es-MX" dirty="0" smtClean="0"/>
              <a:t>Litos rodeados de gas en un asa intestinal.</a:t>
            </a:r>
          </a:p>
          <a:p>
            <a:r>
              <a:rPr lang="es-MX" dirty="0" smtClean="0"/>
              <a:t>VB colapsada.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83" t="17095" r="61217" b="21507"/>
          <a:stretch/>
        </p:blipFill>
        <p:spPr>
          <a:xfrm>
            <a:off x="4413314" y="547377"/>
            <a:ext cx="3601133" cy="3603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815"/>
          <a:stretch/>
        </p:blipFill>
        <p:spPr>
          <a:xfrm>
            <a:off x="8270425" y="2904565"/>
            <a:ext cx="3616588" cy="359667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8957955" y="873291"/>
            <a:ext cx="2823695" cy="16181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Complicación de CPRE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46111" y="1853249"/>
            <a:ext cx="3172854" cy="17236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intermitente.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Nausea y vómito.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Obstrucción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FISTULAS ENTERALES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85396" y="3779521"/>
            <a:ext cx="4193244" cy="2438400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 smtClean="0"/>
              <a:t>Visualización del trayecto fistuloso.</a:t>
            </a:r>
          </a:p>
          <a:p>
            <a:pPr algn="just"/>
            <a:r>
              <a:rPr lang="es-MX" dirty="0" smtClean="0"/>
              <a:t>Presencia de gas, residuo fecal o contraste rectal en la vejiga, vagina.</a:t>
            </a:r>
          </a:p>
          <a:p>
            <a:pPr algn="just"/>
            <a:r>
              <a:rPr lang="es-MX" dirty="0" smtClean="0"/>
              <a:t>Engrosamiento focal del tejido perifistuloso.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364" t="20208" r="53280" b="11042"/>
          <a:stretch/>
        </p:blipFill>
        <p:spPr>
          <a:xfrm>
            <a:off x="371791" y="1219200"/>
            <a:ext cx="3491345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949"/>
          <a:stretch/>
        </p:blipFill>
        <p:spPr>
          <a:xfrm>
            <a:off x="4015536" y="3169920"/>
            <a:ext cx="3465060" cy="3428999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846320" y="1421924"/>
            <a:ext cx="374904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         Fiebre       Obstrucción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     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    Neumaturia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endParaRPr lang="es-MX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85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TRAUMA INTESTINAL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56756" y="2210693"/>
            <a:ext cx="5001653" cy="2669689"/>
          </a:xfrm>
        </p:spPr>
        <p:txBody>
          <a:bodyPr/>
          <a:lstStyle/>
          <a:p>
            <a:r>
              <a:rPr lang="es-MX" dirty="0" smtClean="0"/>
              <a:t>Engrosamiento de la pared (3mm).</a:t>
            </a:r>
          </a:p>
          <a:p>
            <a:r>
              <a:rPr lang="es-MX" dirty="0" smtClean="0"/>
              <a:t>Reforzamiento de la pared.</a:t>
            </a:r>
          </a:p>
          <a:p>
            <a:r>
              <a:rPr lang="es-MX" dirty="0" smtClean="0"/>
              <a:t>Infiltración mesentérica.</a:t>
            </a:r>
          </a:p>
          <a:p>
            <a:r>
              <a:rPr lang="es-MX" dirty="0" smtClean="0"/>
              <a:t>Líquido libre intra o retroperitoneal.</a:t>
            </a:r>
          </a:p>
          <a:p>
            <a:r>
              <a:rPr lang="es-MX" dirty="0" smtClean="0"/>
              <a:t>Aire extraluminal.</a:t>
            </a:r>
          </a:p>
          <a:p>
            <a:r>
              <a:rPr lang="es-MX" dirty="0" smtClean="0"/>
              <a:t>Contraste extraluminal.</a:t>
            </a:r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21" t="31066" r="67294" b="15625"/>
          <a:stretch/>
        </p:blipFill>
        <p:spPr>
          <a:xfrm>
            <a:off x="701124" y="2023819"/>
            <a:ext cx="3953435" cy="389964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679494" y="5188931"/>
            <a:ext cx="4157830" cy="1469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Hipotensión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Taquicardia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del estado de alerta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9758408" y="452718"/>
            <a:ext cx="2078915" cy="17579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Duodeno y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Yeyuno proximal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816" y="370704"/>
            <a:ext cx="4978714" cy="4349578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364776" y="5066271"/>
            <a:ext cx="2956113" cy="774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“signo del molde”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740606" y="1211307"/>
            <a:ext cx="4701745" cy="430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sz="2200" dirty="0" smtClean="0"/>
              <a:t>Atrofia de las válvulas conniventes.</a:t>
            </a:r>
          </a:p>
          <a:p>
            <a:r>
              <a:rPr lang="es-MX" sz="2200" dirty="0" smtClean="0"/>
              <a:t>Dilatación de asas.</a:t>
            </a:r>
          </a:p>
          <a:p>
            <a:r>
              <a:rPr lang="es-MX" sz="2200" dirty="0" smtClean="0"/>
              <a:t>Floculación del bario.</a:t>
            </a:r>
          </a:p>
          <a:p>
            <a:r>
              <a:rPr lang="es-MX" sz="2200" dirty="0" smtClean="0"/>
              <a:t>Segmentación de la columna baritada.</a:t>
            </a:r>
          </a:p>
          <a:p>
            <a:r>
              <a:rPr lang="es-MX" sz="2200" dirty="0" smtClean="0"/>
              <a:t>Borramiento de los pliegues.</a:t>
            </a:r>
          </a:p>
          <a:p>
            <a:r>
              <a:rPr lang="es-MX" sz="2200" dirty="0" smtClean="0"/>
              <a:t>Engrosamiento de la pared.</a:t>
            </a:r>
          </a:p>
          <a:p>
            <a:r>
              <a:rPr lang="es-MX" sz="2200" dirty="0" smtClean="0"/>
              <a:t>Adenopatías.</a:t>
            </a:r>
          </a:p>
          <a:p>
            <a:r>
              <a:rPr lang="es-MX" sz="2200" dirty="0" smtClean="0"/>
              <a:t>Yeyunización del íleon.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20613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828" y="233199"/>
            <a:ext cx="10131425" cy="1456267"/>
          </a:xfrm>
        </p:spPr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ENFERMEDAD DE WHIPPLE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772877" y="2225945"/>
            <a:ext cx="2057399" cy="11716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Tropheryma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whipplei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98096" y="2636462"/>
            <a:ext cx="2950173" cy="26937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 crónica.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Artralgias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Hiperpigmentación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Adenopatías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1639" t="17314" r="24295" b="7686"/>
          <a:stretch/>
        </p:blipFill>
        <p:spPr>
          <a:xfrm>
            <a:off x="6549081" y="1689466"/>
            <a:ext cx="4794423" cy="4587767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847209" y="5170156"/>
            <a:ext cx="2150075" cy="1013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Macrófagos con polisacáridos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187" t="14273" r="49890" b="8699"/>
          <a:stretch/>
        </p:blipFill>
        <p:spPr>
          <a:xfrm>
            <a:off x="486710" y="583747"/>
            <a:ext cx="4096744" cy="40391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1604"/>
          <a:stretch/>
        </p:blipFill>
        <p:spPr>
          <a:xfrm>
            <a:off x="4789233" y="2633689"/>
            <a:ext cx="4135722" cy="4074334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98244" y="4786533"/>
            <a:ext cx="2924269" cy="17556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irregular micronodular.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7409107" y="383534"/>
            <a:ext cx="3443253" cy="204301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Adenopatias</a:t>
            </a:r>
            <a:r>
              <a:rPr lang="es-MX" sz="2000" dirty="0" smtClean="0">
                <a:solidFill>
                  <a:schemeClr val="bg1"/>
                </a:solidFill>
              </a:rPr>
              <a:t> mesentéricas y retroperitoneales.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submucoso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9130734" y="3447534"/>
            <a:ext cx="2657605" cy="19523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T1 Ganglios</a:t>
            </a:r>
            <a:endParaRPr lang="es-MX" sz="2000" dirty="0">
              <a:solidFill>
                <a:schemeClr val="bg1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9638265" y="4275438"/>
            <a:ext cx="0" cy="29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8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MASTOCITOSIS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2232" y="1740395"/>
            <a:ext cx="2502243" cy="1348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Proliferación de Mastocitos en la piel, hígado, bazo e ID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64475" y="3659628"/>
            <a:ext cx="2372498" cy="12426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asimétrico nodular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5801" y="5472751"/>
            <a:ext cx="2378674" cy="903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Lesiones blásticas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058" t="15087" r="26194" b="15541"/>
          <a:stretch/>
        </p:blipFill>
        <p:spPr>
          <a:xfrm>
            <a:off x="6153666" y="1337733"/>
            <a:ext cx="5041557" cy="507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237" t="18665" r="55635" b="13091"/>
          <a:stretch/>
        </p:blipFill>
        <p:spPr>
          <a:xfrm>
            <a:off x="790833" y="667265"/>
            <a:ext cx="5090983" cy="4992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7340" t="17990" r="13468" b="13091"/>
          <a:stretch/>
        </p:blipFill>
        <p:spPr>
          <a:xfrm>
            <a:off x="6499654" y="617838"/>
            <a:ext cx="5099221" cy="50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1323</TotalTime>
  <Words>1002</Words>
  <Application>Microsoft Office PowerPoint</Application>
  <PresentationFormat>Panorámica</PresentationFormat>
  <Paragraphs>314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Wingdings 3</vt:lpstr>
      <vt:lpstr>Ion</vt:lpstr>
      <vt:lpstr>Intestino delgado segunda parte</vt:lpstr>
      <vt:lpstr>Inflamatorias y malabsorción</vt:lpstr>
      <vt:lpstr>CARACTERISTICA RADIOLOGICAS GENERALES</vt:lpstr>
      <vt:lpstr>ESPRUE CELIACO</vt:lpstr>
      <vt:lpstr>Presentación de PowerPoint</vt:lpstr>
      <vt:lpstr>ENFERMEDAD DE WHIPPLE</vt:lpstr>
      <vt:lpstr>Presentación de PowerPoint</vt:lpstr>
      <vt:lpstr>MASTOCITOSIS</vt:lpstr>
      <vt:lpstr>Presentación de PowerPoint</vt:lpstr>
      <vt:lpstr>Linfaectasia intestinal</vt:lpstr>
      <vt:lpstr>ENFERMEDAD DE CROHN</vt:lpstr>
      <vt:lpstr>Presentación de PowerPoint</vt:lpstr>
      <vt:lpstr>ENFERMEDAD DE  BEHÇET </vt:lpstr>
      <vt:lpstr>ESCLERODERMIA INTESTINAL</vt:lpstr>
      <vt:lpstr>ENTERITIS POR EL SDR. DE ZOLLINGER-ELLISON </vt:lpstr>
      <vt:lpstr>ENTERITIS EOSINOFILICA</vt:lpstr>
      <vt:lpstr>MALACOPLAQUIA</vt:lpstr>
      <vt:lpstr>ANGIOEDEMA INTESTINAL</vt:lpstr>
      <vt:lpstr>ESTENOSIS ASOCIADA A AINES</vt:lpstr>
      <vt:lpstr>INFECCIOSAS</vt:lpstr>
      <vt:lpstr>ADENITIS Y ENTERITIS</vt:lpstr>
      <vt:lpstr>INFESTACION INTESTINAL POR PARASITOS </vt:lpstr>
      <vt:lpstr>INFECCIONES INTESTINALES OPORTUNISTAS </vt:lpstr>
      <vt:lpstr>TIFLITIS </vt:lpstr>
      <vt:lpstr>ALTERACIONES INMUNITARIAS</vt:lpstr>
      <vt:lpstr>HIPERPLASIA NODULAR LINFOIDEA</vt:lpstr>
      <vt:lpstr>ENFERMEDAD DE WALDENSTRÖM </vt:lpstr>
      <vt:lpstr>ENFERMEDAD LINFOPROLIFERATIVA INTESTINAL </vt:lpstr>
      <vt:lpstr>AMILOIDOSIS</vt:lpstr>
      <vt:lpstr>SIDA</vt:lpstr>
      <vt:lpstr>TRASPLANTE DE ORGANOS</vt:lpstr>
      <vt:lpstr>Presentación de PowerPoint</vt:lpstr>
      <vt:lpstr>MISCELANEOS</vt:lpstr>
      <vt:lpstr>ISQUEMIA INTESTINAL</vt:lpstr>
      <vt:lpstr>Presentación de PowerPoint</vt:lpstr>
      <vt:lpstr>VASCULITIS</vt:lpstr>
      <vt:lpstr>ENTERITIS POSTRADIACION</vt:lpstr>
      <vt:lpstr>ILEO INTESTINAL </vt:lpstr>
      <vt:lpstr>INTUSUSCEPCION</vt:lpstr>
      <vt:lpstr>ILEO BILIAR</vt:lpstr>
      <vt:lpstr>FISTULAS ENTERALES</vt:lpstr>
      <vt:lpstr>TRAUMA INTESTINAL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Intestino delgado segunda parte</dc:title>
  <dc:creator>Diana Leticia Hernández Aranda</dc:creator>
  <cp:lastModifiedBy>Diana Leticia Hernández Aranda</cp:lastModifiedBy>
  <cp:revision>93</cp:revision>
  <dcterms:created xsi:type="dcterms:W3CDTF">2017-02-08T01:37:17Z</dcterms:created>
  <dcterms:modified xsi:type="dcterms:W3CDTF">2017-02-13T01:34:07Z</dcterms:modified>
</cp:coreProperties>
</file>