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60" r:id="rId1"/>
  </p:sldMasterIdLst>
  <p:notesMasterIdLst>
    <p:notesMasterId r:id="rId11"/>
  </p:notesMasterIdLst>
  <p:sldIdLst>
    <p:sldId id="256" r:id="rId2"/>
    <p:sldId id="257" r:id="rId3"/>
    <p:sldId id="258" r:id="rId4"/>
    <p:sldId id="268" r:id="rId5"/>
    <p:sldId id="259" r:id="rId6"/>
    <p:sldId id="260" r:id="rId7"/>
    <p:sldId id="269" r:id="rId8"/>
    <p:sldId id="270" r:id="rId9"/>
    <p:sldId id="271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FF"/>
    <a:srgbClr val="9CC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9556" autoAdjust="0"/>
    <p:restoredTop sz="77683" autoAdjust="0"/>
  </p:normalViewPr>
  <p:slideViewPr>
    <p:cSldViewPr snapToGrid="0">
      <p:cViewPr>
        <p:scale>
          <a:sx n="50" d="100"/>
          <a:sy n="50" d="100"/>
        </p:scale>
        <p:origin x="29" y="2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C4B246-9B45-4C04-A597-1FB28045F961}" type="datetimeFigureOut">
              <a:rPr lang="en-US" smtClean="0"/>
              <a:t>05-Apr-18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7AB371-4F6A-452B-A807-71801D5D94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039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 smtClean="0"/>
              <a:t>12 -  15	5	2-4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212A2-33F1-4BE7-8C88-B94963B26A5C}" type="slidenum">
              <a:rPr lang="es-MX" smtClean="0"/>
              <a:t>7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899718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 smtClean="0"/>
              <a:t>Las metástasis normalmente afectan primero al grupo 1, luego al 2</a:t>
            </a:r>
            <a:r>
              <a:rPr lang="es-MX" baseline="0" dirty="0" smtClean="0"/>
              <a:t> </a:t>
            </a:r>
            <a:r>
              <a:rPr lang="es-MX" dirty="0" smtClean="0"/>
              <a:t>y al final al 3, por lo que en la detección de ganglio centinela, si</a:t>
            </a:r>
            <a:r>
              <a:rPr lang="es-MX" baseline="0" dirty="0" smtClean="0"/>
              <a:t> la </a:t>
            </a:r>
            <a:r>
              <a:rPr lang="es-MX" baseline="0" dirty="0" err="1" smtClean="0"/>
              <a:t>diseccion</a:t>
            </a:r>
            <a:r>
              <a:rPr lang="es-MX" baseline="0" dirty="0" smtClean="0"/>
              <a:t> es negativa para metástasis en ganglios de nivel 1 y 2 , se podrá suponer que los ganglios axilares altos son negativos, de igual manera si el ganglio centinela es </a:t>
            </a:r>
            <a:r>
              <a:rPr lang="es-MX" baseline="0" dirty="0" err="1" smtClean="0"/>
              <a:t>neg</a:t>
            </a:r>
            <a:r>
              <a:rPr lang="es-MX" baseline="0" dirty="0" smtClean="0"/>
              <a:t> para </a:t>
            </a:r>
            <a:r>
              <a:rPr lang="es-MX" baseline="0" dirty="0" err="1" smtClean="0"/>
              <a:t>mets</a:t>
            </a:r>
            <a:r>
              <a:rPr lang="es-MX" baseline="0" dirty="0" smtClean="0"/>
              <a:t>, 95% de </a:t>
            </a:r>
            <a:r>
              <a:rPr lang="es-MX" baseline="0" dirty="0" err="1" smtClean="0"/>
              <a:t>probab</a:t>
            </a:r>
            <a:r>
              <a:rPr lang="es-MX" baseline="0" dirty="0" smtClean="0"/>
              <a:t> que no existan ganglios </a:t>
            </a:r>
            <a:r>
              <a:rPr lang="es-MX" baseline="0" dirty="0" err="1" smtClean="0"/>
              <a:t>metastásicos</a:t>
            </a:r>
            <a:endParaRPr lang="es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212A2-33F1-4BE7-8C88-B94963B26A5C}" type="slidenum">
              <a:rPr lang="es-MX" smtClean="0"/>
              <a:t>8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144360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 smtClean="0"/>
              <a:t>2: 26%     3: 22%     4+:9%</a:t>
            </a:r>
          </a:p>
          <a:p>
            <a:r>
              <a:rPr lang="es-MX" dirty="0" smtClean="0"/>
              <a:t>2do EIC: 60%     3ro: 26      4to: 14</a:t>
            </a:r>
          </a:p>
          <a:p>
            <a:endParaRPr lang="es-MX" dirty="0" smtClean="0"/>
          </a:p>
          <a:p>
            <a:r>
              <a:rPr lang="es-MX" dirty="0" smtClean="0"/>
              <a:t> mamarios internos: Pero por la dificultad técnica para su extracción, además de la baja frecuencia de </a:t>
            </a:r>
            <a:r>
              <a:rPr lang="es-MX" dirty="0" err="1" smtClean="0"/>
              <a:t>mets</a:t>
            </a:r>
            <a:r>
              <a:rPr lang="es-MX" dirty="0" smtClean="0"/>
              <a:t> en este</a:t>
            </a:r>
            <a:r>
              <a:rPr lang="es-MX" baseline="0" dirty="0" smtClean="0"/>
              <a:t> nivel ganglionar</a:t>
            </a:r>
            <a:r>
              <a:rPr lang="es-MX" dirty="0" smtClean="0"/>
              <a:t>: se prefiere </a:t>
            </a:r>
            <a:r>
              <a:rPr lang="es-MX" dirty="0" err="1" smtClean="0"/>
              <a:t>radiaacion</a:t>
            </a:r>
            <a:r>
              <a:rPr lang="es-MX" dirty="0" smtClean="0"/>
              <a:t> en lugar de </a:t>
            </a:r>
            <a:r>
              <a:rPr lang="es-MX" dirty="0" err="1" smtClean="0"/>
              <a:t>tto</a:t>
            </a:r>
            <a:r>
              <a:rPr lang="es-MX" dirty="0" smtClean="0"/>
              <a:t> </a:t>
            </a:r>
            <a:r>
              <a:rPr lang="es-MX" dirty="0" err="1" smtClean="0"/>
              <a:t>qx</a:t>
            </a:r>
            <a:endParaRPr lang="es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212A2-33F1-4BE7-8C88-B94963B26A5C}" type="slidenum">
              <a:rPr lang="es-MX" smtClean="0"/>
              <a:t>9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533265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05-Apr-18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6057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05-Apr-18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88719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05-Apr-18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89822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05-Apr-18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95422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05-Apr-18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1219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05-Apr-18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0539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05-Apr-18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69555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05-Apr-18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52164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05-Apr-18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08688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05-Apr-18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88641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05-Apr-18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5334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05-Apr-18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9739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05-Apr-18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09091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05-Apr-18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86875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05-Apr-18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03127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05-Apr-18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594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05-Apr-18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29029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8E36636D-D922-432D-A958-524484B5923D}" type="datetimeFigureOut">
              <a:rPr lang="en-US" smtClean="0"/>
              <a:pPr/>
              <a:t>05-Apr-18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652596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61" r:id="rId1"/>
    <p:sldLayoutId id="2147483862" r:id="rId2"/>
    <p:sldLayoutId id="2147483863" r:id="rId3"/>
    <p:sldLayoutId id="2147483864" r:id="rId4"/>
    <p:sldLayoutId id="2147483865" r:id="rId5"/>
    <p:sldLayoutId id="2147483866" r:id="rId6"/>
    <p:sldLayoutId id="2147483867" r:id="rId7"/>
    <p:sldLayoutId id="2147483868" r:id="rId8"/>
    <p:sldLayoutId id="2147483869" r:id="rId9"/>
    <p:sldLayoutId id="2147483870" r:id="rId10"/>
    <p:sldLayoutId id="2147483871" r:id="rId11"/>
    <p:sldLayoutId id="2147483872" r:id="rId12"/>
    <p:sldLayoutId id="2147483873" r:id="rId13"/>
    <p:sldLayoutId id="2147483874" r:id="rId14"/>
    <p:sldLayoutId id="2147483875" r:id="rId15"/>
    <p:sldLayoutId id="2147483876" r:id="rId16"/>
    <p:sldLayoutId id="21474838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m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dirty="0" smtClean="0"/>
              <a:t>Anatomía de la mama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MX" dirty="0" smtClean="0"/>
              <a:t>Dra. Alexandra Lobo</a:t>
            </a:r>
            <a:r>
              <a:rPr lang="en-US" dirty="0" smtClean="0"/>
              <a:t> R3Rx</a:t>
            </a:r>
            <a:endParaRPr lang="es-MX" dirty="0" smtClean="0"/>
          </a:p>
        </p:txBody>
      </p:sp>
    </p:spTree>
    <p:extLst>
      <p:ext uri="{BB962C8B-B14F-4D97-AF65-F5344CB8AC3E}">
        <p14:creationId xmlns:p14="http://schemas.microsoft.com/office/powerpoint/2010/main" val="9948431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4400" dirty="0" smtClean="0"/>
              <a:t>Generalidades</a:t>
            </a:r>
            <a:endParaRPr lang="en-US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493" y="1900518"/>
            <a:ext cx="11404365" cy="4242308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89685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5684" y="475130"/>
            <a:ext cx="5589674" cy="5791200"/>
          </a:xfrm>
        </p:spPr>
      </p:pic>
    </p:spTree>
    <p:extLst>
      <p:ext uri="{BB962C8B-B14F-4D97-AF65-F5344CB8AC3E}">
        <p14:creationId xmlns:p14="http://schemas.microsoft.com/office/powerpoint/2010/main" val="1889958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5513" y="268941"/>
            <a:ext cx="10353762" cy="970450"/>
          </a:xfrm>
        </p:spPr>
        <p:txBody>
          <a:bodyPr>
            <a:normAutofit/>
          </a:bodyPr>
          <a:lstStyle/>
          <a:p>
            <a:r>
              <a:rPr lang="es-MX" sz="4800" dirty="0" smtClean="0"/>
              <a:t>Areola / pezón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3388" y="1090343"/>
            <a:ext cx="10353762" cy="4058751"/>
          </a:xfrm>
        </p:spPr>
        <p:txBody>
          <a:bodyPr>
            <a:normAutofit/>
          </a:bodyPr>
          <a:lstStyle/>
          <a:p>
            <a:r>
              <a:rPr lang="es-MX" sz="2800" dirty="0" smtClean="0"/>
              <a:t>Pezón: 4to EIC</a:t>
            </a:r>
          </a:p>
          <a:p>
            <a:r>
              <a:rPr lang="es-MX" sz="2800" dirty="0" smtClean="0"/>
              <a:t>Areola: 3.9  ( </a:t>
            </a:r>
            <a:r>
              <a:rPr lang="es-MX" dirty="0" smtClean="0"/>
              <a:t>+/-</a:t>
            </a:r>
            <a:r>
              <a:rPr lang="es-MX" sz="2800" dirty="0" smtClean="0"/>
              <a:t>  .9)</a:t>
            </a:r>
          </a:p>
          <a:p>
            <a:r>
              <a:rPr lang="es-MX" sz="2800" dirty="0" smtClean="0"/>
              <a:t>Glándulas de Montgomery</a:t>
            </a:r>
            <a:endParaRPr lang="en-US" sz="2800" dirty="0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6261" y="3119718"/>
            <a:ext cx="8412265" cy="3489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8582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53587" y="0"/>
            <a:ext cx="5294177" cy="6898109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lum bright="-20000" contrast="20000"/>
          </a:blip>
          <a:stretch>
            <a:fillRect/>
          </a:stretch>
        </p:blipFill>
        <p:spPr>
          <a:xfrm>
            <a:off x="6247793" y="1687869"/>
            <a:ext cx="5281443" cy="3901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376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116276" y="219677"/>
            <a:ext cx="10353762" cy="970450"/>
          </a:xfrm>
        </p:spPr>
        <p:txBody>
          <a:bodyPr>
            <a:normAutofit/>
          </a:bodyPr>
          <a:lstStyle/>
          <a:p>
            <a:r>
              <a:rPr lang="es-MX" sz="4400" dirty="0" smtClean="0"/>
              <a:t>Irrigación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287" y="1409804"/>
            <a:ext cx="5934635" cy="4094525"/>
          </a:xfrm>
        </p:spPr>
        <p:txBody>
          <a:bodyPr>
            <a:normAutofit/>
          </a:bodyPr>
          <a:lstStyle/>
          <a:p>
            <a:r>
              <a:rPr lang="es-MX" sz="2800" dirty="0" smtClean="0"/>
              <a:t>Torácica interna</a:t>
            </a:r>
          </a:p>
          <a:p>
            <a:pPr marL="520700" lvl="1" indent="-179388">
              <a:buFont typeface="Arial" panose="020B0604020202020204" pitchFamily="34" charset="0"/>
              <a:buChar char="•"/>
            </a:pPr>
            <a:r>
              <a:rPr lang="es-MX" sz="2400" dirty="0" smtClean="0"/>
              <a:t>Perforantes: porción medial</a:t>
            </a:r>
          </a:p>
          <a:p>
            <a:pPr marL="520700" lvl="1" indent="-179388">
              <a:buFont typeface="Arial" panose="020B0604020202020204" pitchFamily="34" charset="0"/>
              <a:buChar char="•"/>
            </a:pPr>
            <a:endParaRPr lang="es-MX" sz="2400" dirty="0" smtClean="0"/>
          </a:p>
          <a:p>
            <a:r>
              <a:rPr lang="es-MX" sz="2800" dirty="0" smtClean="0"/>
              <a:t>Ramas de la axilar</a:t>
            </a:r>
          </a:p>
          <a:p>
            <a:pPr marL="520700" lvl="1" indent="-179388">
              <a:buFont typeface="Arial" panose="020B0604020202020204" pitchFamily="34" charset="0"/>
              <a:buChar char="•"/>
            </a:pPr>
            <a:r>
              <a:rPr lang="es-MX" sz="2400" dirty="0" err="1" smtClean="0"/>
              <a:t>Acromiotoracica</a:t>
            </a:r>
            <a:r>
              <a:rPr lang="es-MX" sz="2400" dirty="0" smtClean="0"/>
              <a:t> y torácica lateral</a:t>
            </a:r>
          </a:p>
          <a:p>
            <a:pPr marL="520700" lvl="1" indent="-179388">
              <a:buFont typeface="Arial" panose="020B0604020202020204" pitchFamily="34" charset="0"/>
              <a:buChar char="•"/>
            </a:pPr>
            <a:endParaRPr lang="es-MX" sz="2400" dirty="0" smtClean="0"/>
          </a:p>
          <a:p>
            <a:r>
              <a:rPr lang="es-MX" sz="2800" dirty="0" smtClean="0"/>
              <a:t>Intercostales</a:t>
            </a:r>
          </a:p>
          <a:p>
            <a:endParaRPr lang="en-US" sz="2800" dirty="0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0146" y="0"/>
            <a:ext cx="60802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382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07" y="376517"/>
            <a:ext cx="6170835" cy="1129554"/>
          </a:xfrm>
        </p:spPr>
        <p:txBody>
          <a:bodyPr/>
          <a:lstStyle/>
          <a:p>
            <a:r>
              <a:rPr lang="es-MX" dirty="0" smtClean="0"/>
              <a:t>DRENAJE LINFATICO</a:t>
            </a:r>
            <a:endParaRPr lang="es-MX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06071"/>
            <a:ext cx="7169426" cy="4346713"/>
          </a:xfrm>
        </p:spPr>
        <p:txBody>
          <a:bodyPr anchor="t">
            <a:normAutofit/>
          </a:bodyPr>
          <a:lstStyle/>
          <a:p>
            <a:pPr>
              <a:buClr>
                <a:schemeClr val="tx1">
                  <a:lumMod val="85000"/>
                </a:schemeClr>
              </a:buClr>
            </a:pPr>
            <a:r>
              <a:rPr lang="es-MX" sz="2400" dirty="0" smtClean="0"/>
              <a:t>Nivel I (axilares </a:t>
            </a:r>
            <a:r>
              <a:rPr lang="es-MX" sz="2400" u="sng" dirty="0" smtClean="0"/>
              <a:t>bajos)</a:t>
            </a:r>
            <a:r>
              <a:rPr lang="es-MX" sz="2400" dirty="0" smtClean="0"/>
              <a:t> : </a:t>
            </a:r>
            <a:r>
              <a:rPr lang="es-MX" sz="2400" dirty="0" smtClean="0"/>
              <a:t>lateral al m. pectoral menor </a:t>
            </a:r>
          </a:p>
          <a:p>
            <a:pPr>
              <a:buClr>
                <a:schemeClr val="tx1">
                  <a:lumMod val="85000"/>
                </a:schemeClr>
              </a:buClr>
            </a:pPr>
            <a:endParaRPr lang="es-MX" sz="2400" dirty="0" smtClean="0"/>
          </a:p>
          <a:p>
            <a:pPr>
              <a:buClr>
                <a:schemeClr val="tx1">
                  <a:lumMod val="85000"/>
                </a:schemeClr>
              </a:buClr>
            </a:pPr>
            <a:r>
              <a:rPr lang="es-MX" sz="2400" dirty="0" smtClean="0"/>
              <a:t>Nivel II (axilares </a:t>
            </a:r>
            <a:r>
              <a:rPr lang="es-MX" sz="2400" u="sng" dirty="0" smtClean="0"/>
              <a:t>medios</a:t>
            </a:r>
            <a:r>
              <a:rPr lang="es-MX" sz="2400" dirty="0" smtClean="0"/>
              <a:t>):</a:t>
            </a:r>
            <a:r>
              <a:rPr lang="es-MX" sz="2400" dirty="0" smtClean="0"/>
              <a:t>profundos </a:t>
            </a:r>
            <a:r>
              <a:rPr lang="es-MX" sz="2400" dirty="0" smtClean="0"/>
              <a:t>al </a:t>
            </a:r>
            <a:r>
              <a:rPr lang="es-MX" sz="2400" dirty="0" smtClean="0"/>
              <a:t>pectoral menor</a:t>
            </a:r>
          </a:p>
          <a:p>
            <a:pPr>
              <a:buClr>
                <a:schemeClr val="tx1">
                  <a:lumMod val="85000"/>
                </a:schemeClr>
              </a:buClr>
            </a:pPr>
            <a:endParaRPr lang="es-MX" sz="2400" dirty="0" smtClean="0"/>
          </a:p>
          <a:p>
            <a:pPr>
              <a:buClr>
                <a:schemeClr val="tx1">
                  <a:lumMod val="85000"/>
                </a:schemeClr>
              </a:buClr>
            </a:pPr>
            <a:r>
              <a:rPr lang="es-MX" sz="2400" dirty="0" smtClean="0"/>
              <a:t>GL </a:t>
            </a:r>
            <a:r>
              <a:rPr lang="es-MX" sz="2400" dirty="0" smtClean="0"/>
              <a:t>Nivel III (axilares </a:t>
            </a:r>
            <a:r>
              <a:rPr lang="es-MX" sz="2400" u="sng" dirty="0" smtClean="0"/>
              <a:t>altos</a:t>
            </a:r>
            <a:r>
              <a:rPr lang="es-MX" sz="2400" dirty="0" smtClean="0"/>
              <a:t> o </a:t>
            </a:r>
            <a:r>
              <a:rPr lang="es-MX" sz="2400" dirty="0" smtClean="0"/>
              <a:t>apicales): </a:t>
            </a:r>
            <a:r>
              <a:rPr lang="es-MX" sz="2400" dirty="0" smtClean="0"/>
              <a:t>subclaviculares, borde superomedial del m pectoral menor</a:t>
            </a:r>
            <a:endParaRPr lang="es-MX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48406" t="31063" r="2317" b="16279"/>
          <a:stretch/>
        </p:blipFill>
        <p:spPr>
          <a:xfrm>
            <a:off x="5644450" y="1268506"/>
            <a:ext cx="6547550" cy="5247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543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2268" y="766480"/>
            <a:ext cx="9613861" cy="1080938"/>
          </a:xfrm>
        </p:spPr>
        <p:txBody>
          <a:bodyPr/>
          <a:lstStyle/>
          <a:p>
            <a:endParaRPr lang="es-MX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04616" y="1872379"/>
            <a:ext cx="6750169" cy="4190927"/>
          </a:xfrm>
        </p:spPr>
        <p:txBody>
          <a:bodyPr>
            <a:normAutofit/>
          </a:bodyPr>
          <a:lstStyle/>
          <a:p>
            <a:r>
              <a:rPr lang="es-MX" b="1" dirty="0">
                <a:solidFill>
                  <a:srgbClr val="9966FF"/>
                </a:solidFill>
              </a:rPr>
              <a:t>Linfáticos de Rotter </a:t>
            </a:r>
            <a:r>
              <a:rPr lang="es-MX" dirty="0"/>
              <a:t>: al mismo nivel que los axilares medios pero entre pectoral mayor y menor</a:t>
            </a:r>
          </a:p>
          <a:p>
            <a:endParaRPr lang="es-MX" dirty="0"/>
          </a:p>
          <a:p>
            <a:r>
              <a:rPr lang="es-MX" dirty="0"/>
              <a:t>GL </a:t>
            </a:r>
            <a:r>
              <a:rPr lang="es-MX" b="1" dirty="0">
                <a:solidFill>
                  <a:srgbClr val="92D050"/>
                </a:solidFill>
              </a:rPr>
              <a:t>mamarios internos</a:t>
            </a:r>
            <a:r>
              <a:rPr lang="es-MX" dirty="0"/>
              <a:t>: entre pleura y músculos intercostales, entre los espacios 1 y 3, a 1-2cm de bordes laterales del </a:t>
            </a:r>
            <a:r>
              <a:rPr lang="es-MX" dirty="0" smtClean="0"/>
              <a:t>esternón (</a:t>
            </a:r>
            <a:r>
              <a:rPr lang="es-MX" dirty="0" err="1" smtClean="0"/>
              <a:t>mets</a:t>
            </a:r>
            <a:r>
              <a:rPr lang="es-MX" dirty="0" smtClean="0"/>
              <a:t> 20% ,  &lt;10% aislado)</a:t>
            </a:r>
          </a:p>
          <a:p>
            <a:endParaRPr lang="es-MX" b="1" dirty="0">
              <a:solidFill>
                <a:srgbClr val="9CC696"/>
              </a:solidFill>
            </a:endParaRPr>
          </a:p>
          <a:p>
            <a:r>
              <a:rPr lang="es-MX" dirty="0" err="1" smtClean="0"/>
              <a:t>Intramamarios</a:t>
            </a:r>
            <a:r>
              <a:rPr lang="es-MX" dirty="0" smtClean="0"/>
              <a:t>: 28%, &lt;6mm, en cuadrante </a:t>
            </a:r>
            <a:r>
              <a:rPr lang="es-MX" dirty="0" err="1" smtClean="0"/>
              <a:t>superoexterno</a:t>
            </a:r>
            <a:endParaRPr lang="es-MX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31435" y="750828"/>
            <a:ext cx="5664047" cy="5533027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</p:spPr>
      </p:pic>
      <p:cxnSp>
        <p:nvCxnSpPr>
          <p:cNvPr id="13" name="Straight Connector 12"/>
          <p:cNvCxnSpPr/>
          <p:nvPr/>
        </p:nvCxnSpPr>
        <p:spPr>
          <a:xfrm>
            <a:off x="1900518" y="2725270"/>
            <a:ext cx="126329" cy="336318"/>
          </a:xfrm>
          <a:prstGeom prst="line">
            <a:avLst/>
          </a:prstGeom>
          <a:ln w="5715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2931459" y="2175198"/>
            <a:ext cx="377340" cy="222291"/>
          </a:xfrm>
          <a:prstGeom prst="line">
            <a:avLst/>
          </a:prstGeom>
          <a:ln w="5715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1900518" y="2175198"/>
            <a:ext cx="1030941" cy="550073"/>
          </a:xfrm>
          <a:prstGeom prst="line">
            <a:avLst/>
          </a:prstGeom>
          <a:ln w="5715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Freeform 31"/>
          <p:cNvSpPr/>
          <p:nvPr/>
        </p:nvSpPr>
        <p:spPr>
          <a:xfrm>
            <a:off x="1680518" y="1309816"/>
            <a:ext cx="2100649" cy="2125362"/>
          </a:xfrm>
          <a:custGeom>
            <a:avLst/>
            <a:gdLst>
              <a:gd name="connsiteX0" fmla="*/ 0 w 2100649"/>
              <a:gd name="connsiteY0" fmla="*/ 2125362 h 2125362"/>
              <a:gd name="connsiteX1" fmla="*/ 61784 w 2100649"/>
              <a:gd name="connsiteY1" fmla="*/ 2051222 h 2125362"/>
              <a:gd name="connsiteX2" fmla="*/ 98854 w 2100649"/>
              <a:gd name="connsiteY2" fmla="*/ 2026508 h 2125362"/>
              <a:gd name="connsiteX3" fmla="*/ 135925 w 2100649"/>
              <a:gd name="connsiteY3" fmla="*/ 1989438 h 2125362"/>
              <a:gd name="connsiteX4" fmla="*/ 172995 w 2100649"/>
              <a:gd name="connsiteY4" fmla="*/ 1964724 h 2125362"/>
              <a:gd name="connsiteX5" fmla="*/ 259492 w 2100649"/>
              <a:gd name="connsiteY5" fmla="*/ 1915297 h 2125362"/>
              <a:gd name="connsiteX6" fmla="*/ 296563 w 2100649"/>
              <a:gd name="connsiteY6" fmla="*/ 1890584 h 2125362"/>
              <a:gd name="connsiteX7" fmla="*/ 333633 w 2100649"/>
              <a:gd name="connsiteY7" fmla="*/ 1878227 h 2125362"/>
              <a:gd name="connsiteX8" fmla="*/ 407773 w 2100649"/>
              <a:gd name="connsiteY8" fmla="*/ 1828800 h 2125362"/>
              <a:gd name="connsiteX9" fmla="*/ 444844 w 2100649"/>
              <a:gd name="connsiteY9" fmla="*/ 1816443 h 2125362"/>
              <a:gd name="connsiteX10" fmla="*/ 481914 w 2100649"/>
              <a:gd name="connsiteY10" fmla="*/ 1791730 h 2125362"/>
              <a:gd name="connsiteX11" fmla="*/ 556054 w 2100649"/>
              <a:gd name="connsiteY11" fmla="*/ 1767016 h 2125362"/>
              <a:gd name="connsiteX12" fmla="*/ 593125 w 2100649"/>
              <a:gd name="connsiteY12" fmla="*/ 1742303 h 2125362"/>
              <a:gd name="connsiteX13" fmla="*/ 630195 w 2100649"/>
              <a:gd name="connsiteY13" fmla="*/ 1729946 h 2125362"/>
              <a:gd name="connsiteX14" fmla="*/ 753763 w 2100649"/>
              <a:gd name="connsiteY14" fmla="*/ 1668162 h 2125362"/>
              <a:gd name="connsiteX15" fmla="*/ 827903 w 2100649"/>
              <a:gd name="connsiteY15" fmla="*/ 1618735 h 2125362"/>
              <a:gd name="connsiteX16" fmla="*/ 864973 w 2100649"/>
              <a:gd name="connsiteY16" fmla="*/ 1594022 h 2125362"/>
              <a:gd name="connsiteX17" fmla="*/ 902044 w 2100649"/>
              <a:gd name="connsiteY17" fmla="*/ 1581665 h 2125362"/>
              <a:gd name="connsiteX18" fmla="*/ 939114 w 2100649"/>
              <a:gd name="connsiteY18" fmla="*/ 1556951 h 2125362"/>
              <a:gd name="connsiteX19" fmla="*/ 988541 w 2100649"/>
              <a:gd name="connsiteY19" fmla="*/ 1519881 h 2125362"/>
              <a:gd name="connsiteX20" fmla="*/ 1037968 w 2100649"/>
              <a:gd name="connsiteY20" fmla="*/ 1507524 h 2125362"/>
              <a:gd name="connsiteX21" fmla="*/ 1112109 w 2100649"/>
              <a:gd name="connsiteY21" fmla="*/ 1458097 h 2125362"/>
              <a:gd name="connsiteX22" fmla="*/ 1149179 w 2100649"/>
              <a:gd name="connsiteY22" fmla="*/ 1433384 h 2125362"/>
              <a:gd name="connsiteX23" fmla="*/ 1186249 w 2100649"/>
              <a:gd name="connsiteY23" fmla="*/ 1421027 h 2125362"/>
              <a:gd name="connsiteX24" fmla="*/ 1272746 w 2100649"/>
              <a:gd name="connsiteY24" fmla="*/ 1383957 h 2125362"/>
              <a:gd name="connsiteX25" fmla="*/ 1346887 w 2100649"/>
              <a:gd name="connsiteY25" fmla="*/ 1334530 h 2125362"/>
              <a:gd name="connsiteX26" fmla="*/ 1470454 w 2100649"/>
              <a:gd name="connsiteY26" fmla="*/ 1285103 h 2125362"/>
              <a:gd name="connsiteX27" fmla="*/ 1544595 w 2100649"/>
              <a:gd name="connsiteY27" fmla="*/ 1235676 h 2125362"/>
              <a:gd name="connsiteX28" fmla="*/ 1581665 w 2100649"/>
              <a:gd name="connsiteY28" fmla="*/ 1210962 h 2125362"/>
              <a:gd name="connsiteX29" fmla="*/ 1618736 w 2100649"/>
              <a:gd name="connsiteY29" fmla="*/ 1198605 h 2125362"/>
              <a:gd name="connsiteX30" fmla="*/ 1705233 w 2100649"/>
              <a:gd name="connsiteY30" fmla="*/ 1136822 h 2125362"/>
              <a:gd name="connsiteX31" fmla="*/ 1742303 w 2100649"/>
              <a:gd name="connsiteY31" fmla="*/ 1112108 h 2125362"/>
              <a:gd name="connsiteX32" fmla="*/ 1816444 w 2100649"/>
              <a:gd name="connsiteY32" fmla="*/ 1050324 h 2125362"/>
              <a:gd name="connsiteX33" fmla="*/ 1878227 w 2100649"/>
              <a:gd name="connsiteY33" fmla="*/ 976184 h 2125362"/>
              <a:gd name="connsiteX34" fmla="*/ 1940011 w 2100649"/>
              <a:gd name="connsiteY34" fmla="*/ 914400 h 2125362"/>
              <a:gd name="connsiteX35" fmla="*/ 1964725 w 2100649"/>
              <a:gd name="connsiteY35" fmla="*/ 877330 h 2125362"/>
              <a:gd name="connsiteX36" fmla="*/ 2001795 w 2100649"/>
              <a:gd name="connsiteY36" fmla="*/ 803189 h 2125362"/>
              <a:gd name="connsiteX37" fmla="*/ 2026509 w 2100649"/>
              <a:gd name="connsiteY37" fmla="*/ 716692 h 2125362"/>
              <a:gd name="connsiteX38" fmla="*/ 2051222 w 2100649"/>
              <a:gd name="connsiteY38" fmla="*/ 679622 h 2125362"/>
              <a:gd name="connsiteX39" fmla="*/ 2063579 w 2100649"/>
              <a:gd name="connsiteY39" fmla="*/ 605481 h 2125362"/>
              <a:gd name="connsiteX40" fmla="*/ 2075936 w 2100649"/>
              <a:gd name="connsiteY40" fmla="*/ 568411 h 2125362"/>
              <a:gd name="connsiteX41" fmla="*/ 2100649 w 2100649"/>
              <a:gd name="connsiteY41" fmla="*/ 481913 h 2125362"/>
              <a:gd name="connsiteX42" fmla="*/ 2088292 w 2100649"/>
              <a:gd name="connsiteY42" fmla="*/ 358346 h 2125362"/>
              <a:gd name="connsiteX43" fmla="*/ 2038865 w 2100649"/>
              <a:gd name="connsiteY43" fmla="*/ 284205 h 2125362"/>
              <a:gd name="connsiteX44" fmla="*/ 1989438 w 2100649"/>
              <a:gd name="connsiteY44" fmla="*/ 210065 h 2125362"/>
              <a:gd name="connsiteX45" fmla="*/ 1952368 w 2100649"/>
              <a:gd name="connsiteY45" fmla="*/ 172995 h 2125362"/>
              <a:gd name="connsiteX46" fmla="*/ 1915298 w 2100649"/>
              <a:gd name="connsiteY46" fmla="*/ 148281 h 2125362"/>
              <a:gd name="connsiteX47" fmla="*/ 1853514 w 2100649"/>
              <a:gd name="connsiteY47" fmla="*/ 74141 h 2125362"/>
              <a:gd name="connsiteX48" fmla="*/ 1828800 w 2100649"/>
              <a:gd name="connsiteY48" fmla="*/ 37070 h 2125362"/>
              <a:gd name="connsiteX49" fmla="*/ 1791730 w 2100649"/>
              <a:gd name="connsiteY49" fmla="*/ 12357 h 2125362"/>
              <a:gd name="connsiteX50" fmla="*/ 1779373 w 2100649"/>
              <a:gd name="connsiteY50" fmla="*/ 0 h 2125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2100649" h="2125362">
                <a:moveTo>
                  <a:pt x="0" y="2125362"/>
                </a:moveTo>
                <a:cubicBezTo>
                  <a:pt x="20595" y="2100649"/>
                  <a:pt x="39037" y="2073969"/>
                  <a:pt x="61784" y="2051222"/>
                </a:cubicBezTo>
                <a:cubicBezTo>
                  <a:pt x="72285" y="2040721"/>
                  <a:pt x="87445" y="2036015"/>
                  <a:pt x="98854" y="2026508"/>
                </a:cubicBezTo>
                <a:cubicBezTo>
                  <a:pt x="112279" y="2015321"/>
                  <a:pt x="122500" y="2000625"/>
                  <a:pt x="135925" y="1989438"/>
                </a:cubicBezTo>
                <a:cubicBezTo>
                  <a:pt x="147334" y="1979931"/>
                  <a:pt x="161586" y="1974231"/>
                  <a:pt x="172995" y="1964724"/>
                </a:cubicBezTo>
                <a:cubicBezTo>
                  <a:pt x="236095" y="1912140"/>
                  <a:pt x="179485" y="1935299"/>
                  <a:pt x="259492" y="1915297"/>
                </a:cubicBezTo>
                <a:cubicBezTo>
                  <a:pt x="271849" y="1907059"/>
                  <a:pt x="283280" y="1897226"/>
                  <a:pt x="296563" y="1890584"/>
                </a:cubicBezTo>
                <a:cubicBezTo>
                  <a:pt x="308213" y="1884759"/>
                  <a:pt x="322247" y="1884553"/>
                  <a:pt x="333633" y="1878227"/>
                </a:cubicBezTo>
                <a:cubicBezTo>
                  <a:pt x="359597" y="1863802"/>
                  <a:pt x="379595" y="1838193"/>
                  <a:pt x="407773" y="1828800"/>
                </a:cubicBezTo>
                <a:cubicBezTo>
                  <a:pt x="420130" y="1824681"/>
                  <a:pt x="433194" y="1822268"/>
                  <a:pt x="444844" y="1816443"/>
                </a:cubicBezTo>
                <a:cubicBezTo>
                  <a:pt x="458127" y="1809802"/>
                  <a:pt x="468343" y="1797762"/>
                  <a:pt x="481914" y="1791730"/>
                </a:cubicBezTo>
                <a:cubicBezTo>
                  <a:pt x="505719" y="1781150"/>
                  <a:pt x="534379" y="1781466"/>
                  <a:pt x="556054" y="1767016"/>
                </a:cubicBezTo>
                <a:cubicBezTo>
                  <a:pt x="568411" y="1758778"/>
                  <a:pt x="579842" y="1748945"/>
                  <a:pt x="593125" y="1742303"/>
                </a:cubicBezTo>
                <a:cubicBezTo>
                  <a:pt x="604775" y="1736478"/>
                  <a:pt x="618809" y="1736272"/>
                  <a:pt x="630195" y="1729946"/>
                </a:cubicBezTo>
                <a:cubicBezTo>
                  <a:pt x="750564" y="1663074"/>
                  <a:pt x="657168" y="1692311"/>
                  <a:pt x="753763" y="1668162"/>
                </a:cubicBezTo>
                <a:lnTo>
                  <a:pt x="827903" y="1618735"/>
                </a:lnTo>
                <a:cubicBezTo>
                  <a:pt x="840260" y="1610497"/>
                  <a:pt x="850884" y="1598718"/>
                  <a:pt x="864973" y="1594022"/>
                </a:cubicBezTo>
                <a:lnTo>
                  <a:pt x="902044" y="1581665"/>
                </a:lnTo>
                <a:cubicBezTo>
                  <a:pt x="914401" y="1573427"/>
                  <a:pt x="927029" y="1565583"/>
                  <a:pt x="939114" y="1556951"/>
                </a:cubicBezTo>
                <a:cubicBezTo>
                  <a:pt x="955872" y="1544981"/>
                  <a:pt x="970121" y="1529091"/>
                  <a:pt x="988541" y="1519881"/>
                </a:cubicBezTo>
                <a:cubicBezTo>
                  <a:pt x="1003731" y="1512286"/>
                  <a:pt x="1021492" y="1511643"/>
                  <a:pt x="1037968" y="1507524"/>
                </a:cubicBezTo>
                <a:lnTo>
                  <a:pt x="1112109" y="1458097"/>
                </a:lnTo>
                <a:cubicBezTo>
                  <a:pt x="1124466" y="1449859"/>
                  <a:pt x="1135090" y="1438080"/>
                  <a:pt x="1149179" y="1433384"/>
                </a:cubicBezTo>
                <a:cubicBezTo>
                  <a:pt x="1161536" y="1429265"/>
                  <a:pt x="1174599" y="1426852"/>
                  <a:pt x="1186249" y="1421027"/>
                </a:cubicBezTo>
                <a:cubicBezTo>
                  <a:pt x="1271580" y="1378360"/>
                  <a:pt x="1169882" y="1409671"/>
                  <a:pt x="1272746" y="1383957"/>
                </a:cubicBezTo>
                <a:cubicBezTo>
                  <a:pt x="1297460" y="1367481"/>
                  <a:pt x="1318709" y="1343923"/>
                  <a:pt x="1346887" y="1334530"/>
                </a:cubicBezTo>
                <a:cubicBezTo>
                  <a:pt x="1399929" y="1316849"/>
                  <a:pt x="1425002" y="1312374"/>
                  <a:pt x="1470454" y="1285103"/>
                </a:cubicBezTo>
                <a:cubicBezTo>
                  <a:pt x="1495923" y="1269822"/>
                  <a:pt x="1519881" y="1252152"/>
                  <a:pt x="1544595" y="1235676"/>
                </a:cubicBezTo>
                <a:cubicBezTo>
                  <a:pt x="1556952" y="1227438"/>
                  <a:pt x="1567576" y="1215658"/>
                  <a:pt x="1581665" y="1210962"/>
                </a:cubicBezTo>
                <a:cubicBezTo>
                  <a:pt x="1594022" y="1206843"/>
                  <a:pt x="1607086" y="1204430"/>
                  <a:pt x="1618736" y="1198605"/>
                </a:cubicBezTo>
                <a:cubicBezTo>
                  <a:pt x="1638150" y="1188898"/>
                  <a:pt x="1692173" y="1146151"/>
                  <a:pt x="1705233" y="1136822"/>
                </a:cubicBezTo>
                <a:cubicBezTo>
                  <a:pt x="1717318" y="1128190"/>
                  <a:pt x="1730894" y="1121615"/>
                  <a:pt x="1742303" y="1112108"/>
                </a:cubicBezTo>
                <a:cubicBezTo>
                  <a:pt x="1837441" y="1032826"/>
                  <a:pt x="1724408" y="1111681"/>
                  <a:pt x="1816444" y="1050324"/>
                </a:cubicBezTo>
                <a:cubicBezTo>
                  <a:pt x="1877801" y="958287"/>
                  <a:pt x="1798943" y="1071325"/>
                  <a:pt x="1878227" y="976184"/>
                </a:cubicBezTo>
                <a:cubicBezTo>
                  <a:pt x="1929713" y="914400"/>
                  <a:pt x="1872050" y="959707"/>
                  <a:pt x="1940011" y="914400"/>
                </a:cubicBezTo>
                <a:cubicBezTo>
                  <a:pt x="1948249" y="902043"/>
                  <a:pt x="1958083" y="890613"/>
                  <a:pt x="1964725" y="877330"/>
                </a:cubicBezTo>
                <a:cubicBezTo>
                  <a:pt x="2015889" y="775004"/>
                  <a:pt x="1930966" y="909434"/>
                  <a:pt x="2001795" y="803189"/>
                </a:cubicBezTo>
                <a:cubicBezTo>
                  <a:pt x="2005755" y="787351"/>
                  <a:pt x="2017645" y="734420"/>
                  <a:pt x="2026509" y="716692"/>
                </a:cubicBezTo>
                <a:cubicBezTo>
                  <a:pt x="2033150" y="703409"/>
                  <a:pt x="2042984" y="691979"/>
                  <a:pt x="2051222" y="679622"/>
                </a:cubicBezTo>
                <a:cubicBezTo>
                  <a:pt x="2055341" y="654908"/>
                  <a:pt x="2058144" y="629939"/>
                  <a:pt x="2063579" y="605481"/>
                </a:cubicBezTo>
                <a:cubicBezTo>
                  <a:pt x="2066405" y="592766"/>
                  <a:pt x="2072358" y="580935"/>
                  <a:pt x="2075936" y="568411"/>
                </a:cubicBezTo>
                <a:cubicBezTo>
                  <a:pt x="2106970" y="459791"/>
                  <a:pt x="2071019" y="570803"/>
                  <a:pt x="2100649" y="481913"/>
                </a:cubicBezTo>
                <a:cubicBezTo>
                  <a:pt x="2096530" y="440724"/>
                  <a:pt x="2100639" y="397856"/>
                  <a:pt x="2088292" y="358346"/>
                </a:cubicBezTo>
                <a:cubicBezTo>
                  <a:pt x="2079433" y="329996"/>
                  <a:pt x="2055341" y="308919"/>
                  <a:pt x="2038865" y="284205"/>
                </a:cubicBezTo>
                <a:cubicBezTo>
                  <a:pt x="2038862" y="284200"/>
                  <a:pt x="1989442" y="210069"/>
                  <a:pt x="1989438" y="210065"/>
                </a:cubicBezTo>
                <a:cubicBezTo>
                  <a:pt x="1977081" y="197708"/>
                  <a:pt x="1965793" y="184182"/>
                  <a:pt x="1952368" y="172995"/>
                </a:cubicBezTo>
                <a:cubicBezTo>
                  <a:pt x="1940959" y="163488"/>
                  <a:pt x="1927655" y="156519"/>
                  <a:pt x="1915298" y="148281"/>
                </a:cubicBezTo>
                <a:cubicBezTo>
                  <a:pt x="1853934" y="56238"/>
                  <a:pt x="1932805" y="169290"/>
                  <a:pt x="1853514" y="74141"/>
                </a:cubicBezTo>
                <a:cubicBezTo>
                  <a:pt x="1844006" y="62732"/>
                  <a:pt x="1839301" y="47571"/>
                  <a:pt x="1828800" y="37070"/>
                </a:cubicBezTo>
                <a:cubicBezTo>
                  <a:pt x="1818299" y="26569"/>
                  <a:pt x="1803611" y="21267"/>
                  <a:pt x="1791730" y="12357"/>
                </a:cubicBezTo>
                <a:cubicBezTo>
                  <a:pt x="1787070" y="8862"/>
                  <a:pt x="1783492" y="4119"/>
                  <a:pt x="1779373" y="0"/>
                </a:cubicBezTo>
              </a:path>
            </a:pathLst>
          </a:custGeom>
          <a:noFill/>
          <a:ln w="571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2656700" y="2372497"/>
            <a:ext cx="152408" cy="197708"/>
          </a:xfrm>
          <a:prstGeom prst="ellipse">
            <a:avLst/>
          </a:prstGeom>
          <a:solidFill>
            <a:srgbClr val="9966FF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2514133" y="2574057"/>
            <a:ext cx="152408" cy="197708"/>
          </a:xfrm>
          <a:prstGeom prst="ellipse">
            <a:avLst/>
          </a:prstGeom>
          <a:solidFill>
            <a:srgbClr val="9966FF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4672584" y="2752113"/>
            <a:ext cx="84064" cy="146536"/>
          </a:xfrm>
          <a:prstGeom prst="ellipse">
            <a:avLst/>
          </a:prstGeom>
          <a:solidFill>
            <a:srgbClr val="92D05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4788408" y="2806191"/>
            <a:ext cx="130472" cy="116841"/>
          </a:xfrm>
          <a:prstGeom prst="ellipse">
            <a:avLst/>
          </a:prstGeom>
          <a:solidFill>
            <a:srgbClr val="92D050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4550664" y="3404616"/>
            <a:ext cx="121919" cy="155773"/>
          </a:xfrm>
          <a:prstGeom prst="ellipse">
            <a:avLst/>
          </a:prstGeom>
          <a:solidFill>
            <a:srgbClr val="92D050">
              <a:alpha val="2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4502332" y="3992614"/>
            <a:ext cx="187668" cy="152665"/>
          </a:xfrm>
          <a:prstGeom prst="ellipse">
            <a:avLst/>
          </a:prstGeom>
          <a:solidFill>
            <a:srgbClr val="92D050">
              <a:alpha val="4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516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2239120"/>
            <a:ext cx="6400799" cy="3599316"/>
          </a:xfrm>
        </p:spPr>
        <p:txBody>
          <a:bodyPr>
            <a:normAutofit/>
          </a:bodyPr>
          <a:lstStyle/>
          <a:p>
            <a:r>
              <a:rPr lang="es-MX" sz="2400" dirty="0"/>
              <a:t>GL mamarios </a:t>
            </a:r>
            <a:r>
              <a:rPr lang="es-MX" sz="2400" dirty="0" smtClean="0"/>
              <a:t>internos:</a:t>
            </a:r>
          </a:p>
          <a:p>
            <a:pPr lvl="1"/>
            <a:r>
              <a:rPr lang="es-MX" sz="2000" dirty="0" smtClean="0"/>
              <a:t>mama contralateral</a:t>
            </a:r>
          </a:p>
          <a:p>
            <a:pPr lvl="1"/>
            <a:endParaRPr lang="es-MX" sz="2000" dirty="0"/>
          </a:p>
          <a:p>
            <a:r>
              <a:rPr lang="es-MX" sz="2400" dirty="0" smtClean="0"/>
              <a:t>Supraclaviculares</a:t>
            </a:r>
            <a:r>
              <a:rPr lang="es-MX" sz="2400" dirty="0" smtClean="0"/>
              <a:t>:</a:t>
            </a:r>
          </a:p>
          <a:p>
            <a:pPr lvl="1"/>
            <a:r>
              <a:rPr lang="es-MX" sz="2000" dirty="0" smtClean="0"/>
              <a:t> </a:t>
            </a:r>
            <a:r>
              <a:rPr lang="es-MX" sz="2000" dirty="0" smtClean="0"/>
              <a:t>1ro subclavios y yugulares</a:t>
            </a:r>
            <a:r>
              <a:rPr lang="es-MX" sz="2000" dirty="0" smtClean="0"/>
              <a:t>.</a:t>
            </a:r>
          </a:p>
          <a:p>
            <a:pPr lvl="1"/>
            <a:r>
              <a:rPr lang="es-MX" sz="2000" dirty="0" smtClean="0"/>
              <a:t> </a:t>
            </a:r>
            <a:r>
              <a:rPr lang="es-MX" sz="2000" dirty="0" err="1" smtClean="0"/>
              <a:t>Mets</a:t>
            </a:r>
            <a:r>
              <a:rPr lang="es-MX" sz="2000" dirty="0" smtClean="0"/>
              <a:t> a distancia, mal pronostico</a:t>
            </a:r>
            <a:endParaRPr lang="es-MX" sz="2000" dirty="0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4038" y="175844"/>
            <a:ext cx="5481270" cy="6682156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10566517" y="3337738"/>
            <a:ext cx="1615440" cy="140208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9276790" y="354711"/>
            <a:ext cx="1615440" cy="140208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9784907" y="4918685"/>
            <a:ext cx="1615440" cy="140208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879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">
  <a:themeElements>
    <a:clrScheme name="Custom 1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12734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TM04033929[[fn=Slate]]</Template>
  <TotalTime>215</TotalTime>
  <Words>305</Words>
  <Application>Microsoft Office PowerPoint</Application>
  <PresentationFormat>Widescreen</PresentationFormat>
  <Paragraphs>41</Paragraphs>
  <Slides>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Century Gothic</vt:lpstr>
      <vt:lpstr>Trebuchet MS</vt:lpstr>
      <vt:lpstr>Wingdings 2</vt:lpstr>
      <vt:lpstr>Slate</vt:lpstr>
      <vt:lpstr>Anatomía de la mama</vt:lpstr>
      <vt:lpstr>Generalidades</vt:lpstr>
      <vt:lpstr>PowerPoint Presentation</vt:lpstr>
      <vt:lpstr>Areola / pezón</vt:lpstr>
      <vt:lpstr>PowerPoint Presentation</vt:lpstr>
      <vt:lpstr>Irrigación</vt:lpstr>
      <vt:lpstr>DRENAJE LINFATICO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Anatomía de la mama</dc:title>
  <dc:creator>Alexa Lobo</dc:creator>
  <cp:lastModifiedBy>Alexa Lobo</cp:lastModifiedBy>
  <cp:revision>13</cp:revision>
  <dcterms:created xsi:type="dcterms:W3CDTF">2018-04-06T00:36:41Z</dcterms:created>
  <dcterms:modified xsi:type="dcterms:W3CDTF">2018-04-06T04:12:28Z</dcterms:modified>
</cp:coreProperties>
</file>