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32"/>
  </p:notesMasterIdLst>
  <p:sldIdLst>
    <p:sldId id="256" r:id="rId2"/>
    <p:sldId id="281" r:id="rId3"/>
    <p:sldId id="355" r:id="rId4"/>
    <p:sldId id="291" r:id="rId5"/>
    <p:sldId id="287" r:id="rId6"/>
    <p:sldId id="357" r:id="rId7"/>
    <p:sldId id="358" r:id="rId8"/>
    <p:sldId id="402" r:id="rId9"/>
    <p:sldId id="401" r:id="rId10"/>
    <p:sldId id="359" r:id="rId11"/>
    <p:sldId id="360" r:id="rId12"/>
    <p:sldId id="405" r:id="rId13"/>
    <p:sldId id="361" r:id="rId14"/>
    <p:sldId id="400" r:id="rId15"/>
    <p:sldId id="362" r:id="rId16"/>
    <p:sldId id="363" r:id="rId17"/>
    <p:sldId id="406" r:id="rId18"/>
    <p:sldId id="364" r:id="rId19"/>
    <p:sldId id="365" r:id="rId20"/>
    <p:sldId id="407" r:id="rId21"/>
    <p:sldId id="366" r:id="rId22"/>
    <p:sldId id="408" r:id="rId23"/>
    <p:sldId id="367" r:id="rId24"/>
    <p:sldId id="409" r:id="rId25"/>
    <p:sldId id="368" r:id="rId26"/>
    <p:sldId id="369" r:id="rId27"/>
    <p:sldId id="370" r:id="rId28"/>
    <p:sldId id="371" r:id="rId29"/>
    <p:sldId id="410" r:id="rId30"/>
    <p:sldId id="372" r:id="rId31"/>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660066"/>
    <a:srgbClr val="5C1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86450"/>
  </p:normalViewPr>
  <p:slideViewPr>
    <p:cSldViewPr snapToGrid="0" snapToObjects="1">
      <p:cViewPr varScale="1">
        <p:scale>
          <a:sx n="61" d="100"/>
          <a:sy n="61" d="100"/>
        </p:scale>
        <p:origin x="89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2845E-1D7D-CF4B-B738-478B162AB824}" type="datetimeFigureOut">
              <a:rPr lang="es-ES_tradnl" smtClean="0"/>
              <a:pPr/>
              <a:t>02/02/2018</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398AE-0405-FC4A-8621-112A0DE9D6D3}" type="slidenum">
              <a:rPr lang="es-ES_tradnl" smtClean="0"/>
              <a:pPr/>
              <a:t>‹Nº›</a:t>
            </a:fld>
            <a:endParaRPr lang="es-ES_tradnl"/>
          </a:p>
        </p:txBody>
      </p:sp>
    </p:spTree>
    <p:extLst>
      <p:ext uri="{BB962C8B-B14F-4D97-AF65-F5344CB8AC3E}">
        <p14:creationId xmlns:p14="http://schemas.microsoft.com/office/powerpoint/2010/main" val="786934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1E398AE-0405-FC4A-8621-112A0DE9D6D3}" type="slidenum">
              <a:rPr lang="es-ES_tradnl" smtClean="0"/>
              <a:pPr/>
              <a:t>1</a:t>
            </a:fld>
            <a:endParaRPr lang="es-ES_tradnl"/>
          </a:p>
        </p:txBody>
      </p:sp>
    </p:spTree>
    <p:extLst>
      <p:ext uri="{BB962C8B-B14F-4D97-AF65-F5344CB8AC3E}">
        <p14:creationId xmlns:p14="http://schemas.microsoft.com/office/powerpoint/2010/main" val="249931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Extra-</a:t>
            </a:r>
            <a:r>
              <a:rPr lang="en-US" sz="1200" b="0" i="0" kern="1200" dirty="0" err="1" smtClean="0">
                <a:solidFill>
                  <a:schemeClr val="tx1"/>
                </a:solidFill>
                <a:latin typeface="+mn-lt"/>
                <a:ea typeface="+mn-ea"/>
                <a:cs typeface="+mn-cs"/>
              </a:rPr>
              <a:t>articular</a:t>
            </a:r>
            <a:r>
              <a:rPr lang="en-US" sz="1200" b="0" i="0" kern="1200" dirty="0" smtClean="0">
                <a:solidFill>
                  <a:schemeClr val="tx1"/>
                </a:solidFill>
                <a:latin typeface="+mn-lt"/>
                <a:ea typeface="+mn-ea"/>
                <a:cs typeface="+mn-cs"/>
              </a:rPr>
              <a:t> fracture of distal radius with dorsal </a:t>
            </a:r>
            <a:r>
              <a:rPr lang="en-US" sz="1200" b="0" i="0" kern="1200" dirty="0" err="1" smtClean="0">
                <a:solidFill>
                  <a:schemeClr val="tx1"/>
                </a:solidFill>
                <a:latin typeface="+mn-lt"/>
                <a:ea typeface="+mn-ea"/>
                <a:cs typeface="+mn-cs"/>
              </a:rPr>
              <a:t>angulation</a:t>
            </a:r>
            <a:r>
              <a:rPr lang="en-US" sz="1200" b="0" i="0" kern="1200" dirty="0" smtClean="0">
                <a:solidFill>
                  <a:schemeClr val="tx1"/>
                </a:solidFill>
                <a:latin typeface="+mn-lt"/>
                <a:ea typeface="+mn-ea"/>
                <a:cs typeface="+mn-cs"/>
              </a:rPr>
              <a:t> and impaction.</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12</a:t>
            </a:fld>
            <a:endParaRPr lang="es-ES_tradnl"/>
          </a:p>
        </p:txBody>
      </p:sp>
    </p:spTree>
    <p:extLst>
      <p:ext uri="{BB962C8B-B14F-4D97-AF65-F5344CB8AC3E}">
        <p14:creationId xmlns:p14="http://schemas.microsoft.com/office/powerpoint/2010/main" val="196490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Existen  cinco variantes de desplazamiento</a:t>
            </a:r>
            <a:r>
              <a:rPr lang="es-ES" baseline="0" dirty="0" smtClean="0"/>
              <a:t>  y angulación del fragmento distal en la fx de Colles.</a:t>
            </a:r>
          </a:p>
          <a:p>
            <a:r>
              <a:rPr lang="es-ES" baseline="0" dirty="0" smtClean="0"/>
              <a:t> Algunos de éstos patrones pueden darse combinados, dando lugar a deformidades complejas.</a:t>
            </a:r>
            <a:endParaRPr lang="es-MX" dirty="0"/>
          </a:p>
        </p:txBody>
      </p:sp>
      <p:sp>
        <p:nvSpPr>
          <p:cNvPr id="4" name="3 Marcador de número de diapositiva"/>
          <p:cNvSpPr>
            <a:spLocks noGrp="1"/>
          </p:cNvSpPr>
          <p:nvPr>
            <p:ph type="sldNum" sz="quarter" idx="10"/>
          </p:nvPr>
        </p:nvSpPr>
        <p:spPr/>
        <p:txBody>
          <a:bodyPr/>
          <a:lstStyle/>
          <a:p>
            <a:fld id="{9A322AA6-966D-41F1-9418-8F11A0F58F79}" type="slidenum">
              <a:rPr lang="es-MX" smtClean="0"/>
              <a:pPr/>
              <a:t>13</a:t>
            </a:fld>
            <a:endParaRPr lang="es-MX"/>
          </a:p>
        </p:txBody>
      </p:sp>
    </p:spTree>
    <p:extLst>
      <p:ext uri="{BB962C8B-B14F-4D97-AF65-F5344CB8AC3E}">
        <p14:creationId xmlns:p14="http://schemas.microsoft.com/office/powerpoint/2010/main" val="354914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RM plano</a:t>
            </a:r>
            <a:r>
              <a:rPr lang="es-MX" baseline="0" dirty="0" smtClean="0"/>
              <a:t> coronal potenciada en T1, se observa la </a:t>
            </a:r>
            <a:r>
              <a:rPr lang="es-MX" baseline="0" dirty="0" err="1" smtClean="0"/>
              <a:t>fx</a:t>
            </a:r>
            <a:r>
              <a:rPr lang="es-MX" baseline="0" dirty="0" smtClean="0"/>
              <a:t> del radio distal con extensión secundaria hacia la </a:t>
            </a:r>
            <a:r>
              <a:rPr lang="es-MX" baseline="0" dirty="0" err="1" smtClean="0"/>
              <a:t>union</a:t>
            </a:r>
            <a:r>
              <a:rPr lang="es-MX" baseline="0" dirty="0" smtClean="0"/>
              <a:t> </a:t>
            </a:r>
            <a:r>
              <a:rPr lang="es-MX" baseline="0" dirty="0" err="1" smtClean="0"/>
              <a:t>radiocarpal</a:t>
            </a:r>
            <a:endParaRPr lang="es-MX" baseline="0" dirty="0" smtClean="0"/>
          </a:p>
          <a:p>
            <a:r>
              <a:rPr lang="es-MX" baseline="0" dirty="0" smtClean="0"/>
              <a:t>Y </a:t>
            </a:r>
            <a:r>
              <a:rPr lang="es-MX" baseline="0" dirty="0" err="1" smtClean="0"/>
              <a:t>union</a:t>
            </a:r>
            <a:r>
              <a:rPr lang="es-MX" baseline="0" dirty="0" smtClean="0"/>
              <a:t> </a:t>
            </a:r>
            <a:r>
              <a:rPr lang="es-MX" baseline="0" dirty="0" err="1" smtClean="0"/>
              <a:t>radiocubital</a:t>
            </a:r>
            <a:r>
              <a:rPr lang="es-MX" baseline="0" dirty="0" smtClean="0"/>
              <a:t> distal. Existe congruencia de la superficie articular distal del radio.</a:t>
            </a:r>
          </a:p>
          <a:p>
            <a:r>
              <a:rPr lang="es-MX" baseline="0" dirty="0" smtClean="0"/>
              <a:t>Tipo de alineación: impactación sin desplazamiento.</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14</a:t>
            </a:fld>
            <a:endParaRPr lang="es-ES_tradnl"/>
          </a:p>
        </p:txBody>
      </p:sp>
    </p:spTree>
    <p:extLst>
      <p:ext uri="{BB962C8B-B14F-4D97-AF65-F5344CB8AC3E}">
        <p14:creationId xmlns:p14="http://schemas.microsoft.com/office/powerpoint/2010/main" val="15747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dirty="0" smtClean="0"/>
              <a:t>El fragmento estiloides cubital no se suele unir.</a:t>
            </a:r>
          </a:p>
          <a:p>
            <a:r>
              <a:rPr lang="es-MX" dirty="0" smtClean="0"/>
              <a:t>El acortamiento del radio y la inclinacion dorsal de la superficie articular son secuelas que producen inestabilidad.</a:t>
            </a:r>
          </a:p>
          <a:p>
            <a:r>
              <a:rPr lang="es-MX" dirty="0" smtClean="0"/>
              <a:t>Otras complicaciones son: lesion del nervio mediano y cubital, distrofia</a:t>
            </a:r>
            <a:r>
              <a:rPr lang="es-MX" baseline="0" dirty="0" smtClean="0"/>
              <a:t> simpaticoefleja, el atrapamiento de los</a:t>
            </a:r>
          </a:p>
          <a:p>
            <a:r>
              <a:rPr lang="es-MX" baseline="0" dirty="0" smtClean="0"/>
              <a:t> tendones flexores, y muy raramente, el retardo de la consolidacion y la pseudoartrosis</a:t>
            </a:r>
            <a:endParaRPr lang="es-MX" dirty="0"/>
          </a:p>
        </p:txBody>
      </p:sp>
      <p:sp>
        <p:nvSpPr>
          <p:cNvPr id="4" name="Slide Number Placeholder 3"/>
          <p:cNvSpPr>
            <a:spLocks noGrp="1"/>
          </p:cNvSpPr>
          <p:nvPr>
            <p:ph type="sldNum" sz="quarter" idx="10"/>
          </p:nvPr>
        </p:nvSpPr>
        <p:spPr/>
        <p:txBody>
          <a:bodyPr/>
          <a:lstStyle/>
          <a:p>
            <a:fld id="{1EFBCE73-F8DB-494D-A2F8-07DB4F710F4C}" type="slidenum">
              <a:rPr lang="es-MX" smtClean="0"/>
              <a:pPr/>
              <a:t>15</a:t>
            </a:fld>
            <a:endParaRPr lang="es-MX"/>
          </a:p>
        </p:txBody>
      </p:sp>
    </p:spTree>
    <p:extLst>
      <p:ext uri="{BB962C8B-B14F-4D97-AF65-F5344CB8AC3E}">
        <p14:creationId xmlns:p14="http://schemas.microsoft.com/office/powerpoint/2010/main" val="3742352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dirty="0" smtClean="0"/>
              <a:t>Es la fractura de Colles inversa</a:t>
            </a:r>
          </a:p>
          <a:p>
            <a:r>
              <a:rPr lang="es-MX" dirty="0" smtClean="0"/>
              <a:t>Angulacion volar del</a:t>
            </a:r>
            <a:r>
              <a:rPr lang="es-MX" baseline="0" dirty="0" smtClean="0"/>
              <a:t> fragmento fracturado</a:t>
            </a:r>
          </a:p>
          <a:p>
            <a:r>
              <a:rPr lang="es-MX" baseline="0" dirty="0" smtClean="0"/>
              <a:t>Es comun en jovenes, por lesiones de alta energia</a:t>
            </a:r>
            <a:endParaRPr lang="es-MX" dirty="0"/>
          </a:p>
        </p:txBody>
      </p:sp>
      <p:sp>
        <p:nvSpPr>
          <p:cNvPr id="4" name="Slide Number Placeholder 3"/>
          <p:cNvSpPr>
            <a:spLocks noGrp="1"/>
          </p:cNvSpPr>
          <p:nvPr>
            <p:ph type="sldNum" sz="quarter" idx="10"/>
          </p:nvPr>
        </p:nvSpPr>
        <p:spPr/>
        <p:txBody>
          <a:bodyPr/>
          <a:lstStyle/>
          <a:p>
            <a:fld id="{1EFBCE73-F8DB-494D-A2F8-07DB4F710F4C}" type="slidenum">
              <a:rPr lang="es-MX" smtClean="0"/>
              <a:pPr/>
              <a:t>16</a:t>
            </a:fld>
            <a:endParaRPr lang="es-MX"/>
          </a:p>
        </p:txBody>
      </p:sp>
    </p:spTree>
    <p:extLst>
      <p:ext uri="{BB962C8B-B14F-4D97-AF65-F5344CB8AC3E}">
        <p14:creationId xmlns:p14="http://schemas.microsoft.com/office/powerpoint/2010/main" val="2129403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err="1" smtClean="0"/>
              <a:t>Multiple</a:t>
            </a:r>
            <a:r>
              <a:rPr lang="es-MX" dirty="0" smtClean="0"/>
              <a:t> defecto cortical que implica el radio distal, con extensión a la región </a:t>
            </a:r>
            <a:r>
              <a:rPr lang="es-MX" dirty="0" err="1" smtClean="0"/>
              <a:t>intra</a:t>
            </a:r>
            <a:r>
              <a:rPr lang="es-MX" dirty="0" smtClean="0"/>
              <a:t>-articular, consistente con una fractura conminuta </a:t>
            </a:r>
            <a:r>
              <a:rPr lang="es-MX" dirty="0" err="1" smtClean="0"/>
              <a:t>intra</a:t>
            </a:r>
            <a:r>
              <a:rPr lang="es-MX" dirty="0" smtClean="0"/>
              <a:t>-articular aguda. Hay </a:t>
            </a:r>
            <a:r>
              <a:rPr lang="es-MX" dirty="0" err="1" smtClean="0"/>
              <a:t>angelation</a:t>
            </a:r>
            <a:r>
              <a:rPr lang="es-MX" dirty="0" smtClean="0"/>
              <a:t> volar leve del fragmento distal (manteniendo con fractura de Smith) junto con </a:t>
            </a:r>
            <a:r>
              <a:rPr lang="es-MX" dirty="0" err="1" smtClean="0"/>
              <a:t>impactación</a:t>
            </a:r>
            <a:r>
              <a:rPr lang="es-MX" dirty="0" smtClean="0"/>
              <a:t>. También incluido es una fractura de estiloides cubital triturada. No se asocia tejido blando moderada inflamación alrededor de la muñeca. El resto de las estructuras óseas están intactas. Sin dislocación. Sin lesión ósea destructiva.</a:t>
            </a:r>
          </a:p>
          <a:p>
            <a:r>
              <a:rPr lang="es-MX" dirty="0" smtClean="0"/>
              <a:t>No es moderado estrechamiento del espacio articular en la primera articulación </a:t>
            </a:r>
            <a:r>
              <a:rPr lang="es-MX" dirty="0" err="1" smtClean="0"/>
              <a:t>carpometacarpiana</a:t>
            </a:r>
            <a:r>
              <a:rPr lang="es-MX" dirty="0" smtClean="0"/>
              <a:t> con la formación de </a:t>
            </a:r>
            <a:r>
              <a:rPr lang="es-MX" dirty="0" err="1" smtClean="0"/>
              <a:t>osteofitos</a:t>
            </a:r>
            <a:r>
              <a:rPr lang="es-MX" dirty="0" smtClean="0"/>
              <a:t> prominente en la base del primer metacarpiano. Hay algunos cambios escleróticos del semilunar.</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17</a:t>
            </a:fld>
            <a:endParaRPr lang="es-ES_tradnl"/>
          </a:p>
        </p:txBody>
      </p:sp>
    </p:spTree>
    <p:extLst>
      <p:ext uri="{BB962C8B-B14F-4D97-AF65-F5344CB8AC3E}">
        <p14:creationId xmlns:p14="http://schemas.microsoft.com/office/powerpoint/2010/main" val="2453914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kern="300" spc="-100" baseline="-25000" dirty="0" smtClean="0">
                <a:latin typeface="Arial Unicode MS" pitchFamily="34" charset="-128"/>
              </a:rPr>
              <a:t>Se  clasifica  en  3 tipos  de acuerdo a la  oblicuidad del  trazo de  fractura. Se valoran mejor en la proyeccion lateral.</a:t>
            </a:r>
          </a:p>
          <a:p>
            <a:r>
              <a:rPr lang="es-MX" kern="300" spc="-100" baseline="-25000" dirty="0" smtClean="0">
                <a:latin typeface="Arial Unicode MS" pitchFamily="34" charset="-128"/>
              </a:rPr>
              <a:t>Los tipos II y III suelen ser inestables y pueden requerir intervencion quirurgica.</a:t>
            </a:r>
          </a:p>
          <a:p>
            <a:r>
              <a:rPr lang="es-MX" kern="300" spc="-100" baseline="-25000" dirty="0" smtClean="0">
                <a:latin typeface="Arial Unicode MS" pitchFamily="34" charset="-128"/>
              </a:rPr>
              <a:t>El III es casi identico a la fx inversa de Barton</a:t>
            </a:r>
            <a:endParaRPr lang="es-MX" kern="300" spc="-100" baseline="-25000" dirty="0">
              <a:latin typeface="Arial Unicode MS" pitchFamily="34" charset="-128"/>
            </a:endParaRPr>
          </a:p>
        </p:txBody>
      </p:sp>
      <p:sp>
        <p:nvSpPr>
          <p:cNvPr id="4" name="3 Marcador de número de diapositiva"/>
          <p:cNvSpPr>
            <a:spLocks noGrp="1"/>
          </p:cNvSpPr>
          <p:nvPr>
            <p:ph type="sldNum" sz="quarter" idx="10"/>
          </p:nvPr>
        </p:nvSpPr>
        <p:spPr/>
        <p:txBody>
          <a:bodyPr/>
          <a:lstStyle/>
          <a:p>
            <a:fld id="{1EFBCE73-F8DB-494D-A2F8-07DB4F710F4C}" type="slidenum">
              <a:rPr lang="es-MX" smtClean="0"/>
              <a:pPr/>
              <a:t>18</a:t>
            </a:fld>
            <a:endParaRPr lang="es-MX"/>
          </a:p>
        </p:txBody>
      </p:sp>
    </p:spTree>
    <p:extLst>
      <p:ext uri="{BB962C8B-B14F-4D97-AF65-F5344CB8AC3E}">
        <p14:creationId xmlns:p14="http://schemas.microsoft.com/office/powerpoint/2010/main" val="3454949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sz="430" kern="0" spc="-100" baseline="-25000" dirty="0" smtClean="0">
                <a:latin typeface="Arial" pitchFamily="34" charset="0"/>
              </a:rPr>
              <a:t>RX oblicua</a:t>
            </a:r>
          </a:p>
          <a:p>
            <a:pPr marL="0" marR="0" indent="0" algn="l" defTabSz="914400" rtl="0" eaLnBrk="1" fontAlgn="auto" latinLnBrk="0" hangingPunct="1">
              <a:lnSpc>
                <a:spcPct val="100000"/>
              </a:lnSpc>
              <a:spcBef>
                <a:spcPts val="0"/>
              </a:spcBef>
              <a:spcAft>
                <a:spcPts val="0"/>
              </a:spcAft>
              <a:buClrTx/>
              <a:buSzTx/>
              <a:buFontTx/>
              <a:buNone/>
              <a:tabLst/>
              <a:defRPr/>
            </a:pPr>
            <a:r>
              <a:rPr lang="es-MX" sz="430" kern="0" spc="-100" baseline="-25000" dirty="0" smtClean="0">
                <a:latin typeface="Arial" pitchFamily="34" charset="0"/>
              </a:rPr>
              <a:t>La subluxacion del carpo distingue a estas fracturas de las de colles o smith.</a:t>
            </a:r>
          </a:p>
          <a:p>
            <a:endParaRPr lang="es-MX" sz="430" kern="0" spc="-100" baseline="-25000" dirty="0" smtClean="0">
              <a:latin typeface="Arial" pitchFamily="34" charset="0"/>
            </a:endParaRPr>
          </a:p>
        </p:txBody>
      </p:sp>
      <p:sp>
        <p:nvSpPr>
          <p:cNvPr id="4" name="Slide Number Placeholder 3"/>
          <p:cNvSpPr>
            <a:spLocks noGrp="1"/>
          </p:cNvSpPr>
          <p:nvPr>
            <p:ph type="sldNum" sz="quarter" idx="10"/>
          </p:nvPr>
        </p:nvSpPr>
        <p:spPr/>
        <p:txBody>
          <a:bodyPr/>
          <a:lstStyle/>
          <a:p>
            <a:fld id="{1EFBCE73-F8DB-494D-A2F8-07DB4F710F4C}" type="slidenum">
              <a:rPr lang="es-MX" smtClean="0"/>
              <a:pPr/>
              <a:t>19</a:t>
            </a:fld>
            <a:endParaRPr lang="es-MX"/>
          </a:p>
        </p:txBody>
      </p:sp>
    </p:spTree>
    <p:extLst>
      <p:ext uri="{BB962C8B-B14F-4D97-AF65-F5344CB8AC3E}">
        <p14:creationId xmlns:p14="http://schemas.microsoft.com/office/powerpoint/2010/main" val="599361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resultados de los rayos X:</a:t>
            </a:r>
          </a:p>
          <a:p>
            <a:r>
              <a:rPr lang="es-MX" dirty="0" smtClean="0"/>
              <a:t>fractura de radio distal</a:t>
            </a:r>
          </a:p>
          <a:p>
            <a:r>
              <a:rPr lang="es-MX" dirty="0" smtClean="0"/>
              <a:t>fractura se extiende a lo largo de la superficie </a:t>
            </a:r>
            <a:r>
              <a:rPr lang="es-MX" dirty="0" err="1" smtClean="0"/>
              <a:t>intraarticular</a:t>
            </a:r>
            <a:r>
              <a:rPr lang="es-MX" dirty="0" smtClean="0"/>
              <a:t> aspecto dorsal</a:t>
            </a:r>
          </a:p>
          <a:p>
            <a:r>
              <a:rPr lang="es-MX" dirty="0" smtClean="0"/>
              <a:t>superficie volar no está involucrado</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20</a:t>
            </a:fld>
            <a:endParaRPr lang="es-ES_tradnl"/>
          </a:p>
        </p:txBody>
      </p:sp>
    </p:spTree>
    <p:extLst>
      <p:ext uri="{BB962C8B-B14F-4D97-AF65-F5344CB8AC3E}">
        <p14:creationId xmlns:p14="http://schemas.microsoft.com/office/powerpoint/2010/main" val="3404959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25000" dirty="0" smtClean="0"/>
              <a:t>La subluxacion del carpo distingue a estas fracturas de las de colles o smith.</a:t>
            </a:r>
          </a:p>
          <a:p>
            <a:r>
              <a:rPr lang="es-MX" baseline="-25000" dirty="0" smtClean="0"/>
              <a:t>Mejor proyeccion para evaluarla: lateral u oblicua</a:t>
            </a:r>
            <a:endParaRPr lang="es-MX" baseline="-40000" dirty="0" smtClean="0"/>
          </a:p>
          <a:p>
            <a:r>
              <a:rPr lang="en-US" sz="1200" b="1" kern="1200" baseline="-40000" dirty="0" smtClean="0">
                <a:solidFill>
                  <a:schemeClr val="tx1"/>
                </a:solidFill>
                <a:latin typeface="+mn-lt"/>
                <a:ea typeface="+mn-ea"/>
                <a:cs typeface="+mn-cs"/>
              </a:rPr>
              <a:t>Figure 8. Reverse (</a:t>
            </a:r>
            <a:r>
              <a:rPr lang="en-US" sz="1200" b="1" kern="1200" baseline="-40000" dirty="0" err="1" smtClean="0">
                <a:solidFill>
                  <a:schemeClr val="tx1"/>
                </a:solidFill>
                <a:latin typeface="+mn-lt"/>
                <a:ea typeface="+mn-ea"/>
                <a:cs typeface="+mn-cs"/>
              </a:rPr>
              <a:t>volar</a:t>
            </a:r>
            <a:r>
              <a:rPr lang="en-US" sz="1200" b="1" kern="1200" baseline="-40000" dirty="0" smtClean="0">
                <a:solidFill>
                  <a:schemeClr val="tx1"/>
                </a:solidFill>
                <a:latin typeface="+mn-lt"/>
                <a:ea typeface="+mn-ea"/>
                <a:cs typeface="+mn-cs"/>
              </a:rPr>
              <a:t>) Barton fracture. (a) PA radiograph of the right wrist demonstrates a</a:t>
            </a:r>
          </a:p>
          <a:p>
            <a:r>
              <a:rPr lang="en-US" sz="1200" kern="1200" baseline="-40000" dirty="0" smtClean="0">
                <a:solidFill>
                  <a:schemeClr val="tx1"/>
                </a:solidFill>
                <a:latin typeface="+mn-lt"/>
                <a:ea typeface="+mn-ea"/>
                <a:cs typeface="+mn-cs"/>
              </a:rPr>
              <a:t>comminuted </a:t>
            </a:r>
            <a:r>
              <a:rPr lang="en-US" sz="1200" kern="1200" baseline="-40000" dirty="0" err="1" smtClean="0">
                <a:solidFill>
                  <a:schemeClr val="tx1"/>
                </a:solidFill>
                <a:latin typeface="+mn-lt"/>
                <a:ea typeface="+mn-ea"/>
                <a:cs typeface="+mn-cs"/>
              </a:rPr>
              <a:t>intraarticular</a:t>
            </a:r>
            <a:r>
              <a:rPr lang="en-US" sz="1200" kern="1200" baseline="-40000" dirty="0" smtClean="0">
                <a:solidFill>
                  <a:schemeClr val="tx1"/>
                </a:solidFill>
                <a:latin typeface="+mn-lt"/>
                <a:ea typeface="+mn-ea"/>
                <a:cs typeface="+mn-cs"/>
              </a:rPr>
              <a:t> fracture of the distal radius with the distal fracture fragment migrated</a:t>
            </a:r>
          </a:p>
          <a:p>
            <a:r>
              <a:rPr lang="en-US" sz="1200" kern="1200" baseline="-40000" dirty="0" smtClean="0">
                <a:solidFill>
                  <a:schemeClr val="tx1"/>
                </a:solidFill>
                <a:latin typeface="+mn-lt"/>
                <a:ea typeface="+mn-ea"/>
                <a:cs typeface="+mn-cs"/>
              </a:rPr>
              <a:t>proximally and </a:t>
            </a:r>
            <a:r>
              <a:rPr lang="en-US" sz="1200" kern="1200" baseline="-40000" dirty="0" err="1" smtClean="0">
                <a:solidFill>
                  <a:schemeClr val="tx1"/>
                </a:solidFill>
                <a:latin typeface="+mn-lt"/>
                <a:ea typeface="+mn-ea"/>
                <a:cs typeface="+mn-cs"/>
              </a:rPr>
              <a:t>radially</a:t>
            </a:r>
            <a:r>
              <a:rPr lang="en-US" sz="1200" kern="1200" baseline="-40000" dirty="0" smtClean="0">
                <a:solidFill>
                  <a:schemeClr val="tx1"/>
                </a:solidFill>
                <a:latin typeface="+mn-lt"/>
                <a:ea typeface="+mn-ea"/>
                <a:cs typeface="+mn-cs"/>
              </a:rPr>
              <a:t>. </a:t>
            </a:r>
            <a:r>
              <a:rPr lang="en-US" sz="1200" b="1" kern="1200" baseline="-40000" dirty="0" smtClean="0">
                <a:solidFill>
                  <a:schemeClr val="tx1"/>
                </a:solidFill>
                <a:latin typeface="+mn-lt"/>
                <a:ea typeface="+mn-ea"/>
                <a:cs typeface="+mn-cs"/>
              </a:rPr>
              <a:t>(</a:t>
            </a:r>
            <a:r>
              <a:rPr lang="en-US" sz="1200" b="1" kern="1200" baseline="-40000" dirty="0" err="1" smtClean="0">
                <a:solidFill>
                  <a:schemeClr val="tx1"/>
                </a:solidFill>
                <a:latin typeface="+mn-lt"/>
                <a:ea typeface="+mn-ea"/>
                <a:cs typeface="+mn-cs"/>
              </a:rPr>
              <a:t>b</a:t>
            </a:r>
            <a:r>
              <a:rPr lang="en-US" sz="1200" b="1" kern="1200" baseline="-40000" dirty="0" smtClean="0">
                <a:solidFill>
                  <a:schemeClr val="tx1"/>
                </a:solidFill>
                <a:latin typeface="+mn-lt"/>
                <a:ea typeface="+mn-ea"/>
                <a:cs typeface="+mn-cs"/>
              </a:rPr>
              <a:t>) Lateral radiograph of the same wrist demonstrates an </a:t>
            </a:r>
            <a:r>
              <a:rPr lang="en-US" sz="1200" b="1" kern="1200" baseline="-40000" dirty="0" err="1" smtClean="0">
                <a:solidFill>
                  <a:schemeClr val="tx1"/>
                </a:solidFill>
                <a:latin typeface="+mn-lt"/>
                <a:ea typeface="+mn-ea"/>
                <a:cs typeface="+mn-cs"/>
              </a:rPr>
              <a:t>intraarticular</a:t>
            </a:r>
            <a:endParaRPr lang="en-US" sz="1200" b="1" kern="1200" baseline="-40000" dirty="0" smtClean="0">
              <a:solidFill>
                <a:schemeClr val="tx1"/>
              </a:solidFill>
              <a:latin typeface="+mn-lt"/>
              <a:ea typeface="+mn-ea"/>
              <a:cs typeface="+mn-cs"/>
            </a:endParaRPr>
          </a:p>
          <a:p>
            <a:r>
              <a:rPr lang="en-US" sz="1200" kern="1200" baseline="-40000" dirty="0" smtClean="0">
                <a:solidFill>
                  <a:schemeClr val="tx1"/>
                </a:solidFill>
                <a:latin typeface="+mn-lt"/>
                <a:ea typeface="+mn-ea"/>
                <a:cs typeface="+mn-cs"/>
              </a:rPr>
              <a:t>fracture of the distal radius with the </a:t>
            </a:r>
            <a:r>
              <a:rPr lang="en-US" sz="1200" kern="1200" baseline="-40000" dirty="0" err="1" smtClean="0">
                <a:solidFill>
                  <a:schemeClr val="tx1"/>
                </a:solidFill>
                <a:latin typeface="+mn-lt"/>
                <a:ea typeface="+mn-ea"/>
                <a:cs typeface="+mn-cs"/>
              </a:rPr>
              <a:t>volar</a:t>
            </a:r>
            <a:r>
              <a:rPr lang="en-US" sz="1200" kern="1200" baseline="-40000" dirty="0" smtClean="0">
                <a:solidFill>
                  <a:schemeClr val="tx1"/>
                </a:solidFill>
                <a:latin typeface="+mn-lt"/>
                <a:ea typeface="+mn-ea"/>
                <a:cs typeface="+mn-cs"/>
              </a:rPr>
              <a:t> fragment (arrows) maintaining its relationship with the</a:t>
            </a:r>
          </a:p>
          <a:p>
            <a:r>
              <a:rPr lang="en-US" sz="1200" kern="1200" baseline="-40000" dirty="0" err="1" smtClean="0">
                <a:solidFill>
                  <a:schemeClr val="tx1"/>
                </a:solidFill>
                <a:latin typeface="+mn-lt"/>
                <a:ea typeface="+mn-ea"/>
                <a:cs typeface="+mn-cs"/>
              </a:rPr>
              <a:t>carpus</a:t>
            </a:r>
            <a:r>
              <a:rPr lang="en-US" sz="1200" kern="1200" baseline="-40000" dirty="0" smtClean="0">
                <a:solidFill>
                  <a:schemeClr val="tx1"/>
                </a:solidFill>
                <a:latin typeface="+mn-lt"/>
                <a:ea typeface="+mn-ea"/>
                <a:cs typeface="+mn-cs"/>
              </a:rPr>
              <a:t>. The </a:t>
            </a:r>
            <a:r>
              <a:rPr lang="en-US" sz="1200" kern="1200" baseline="-40000" dirty="0" err="1" smtClean="0">
                <a:solidFill>
                  <a:schemeClr val="tx1"/>
                </a:solidFill>
                <a:latin typeface="+mn-lt"/>
                <a:ea typeface="+mn-ea"/>
                <a:cs typeface="+mn-cs"/>
              </a:rPr>
              <a:t>volar</a:t>
            </a:r>
            <a:r>
              <a:rPr lang="en-US" sz="1200" kern="1200" baseline="-40000" dirty="0" smtClean="0">
                <a:solidFill>
                  <a:schemeClr val="tx1"/>
                </a:solidFill>
                <a:latin typeface="+mn-lt"/>
                <a:ea typeface="+mn-ea"/>
                <a:cs typeface="+mn-cs"/>
              </a:rPr>
              <a:t> fracture fragment and </a:t>
            </a:r>
            <a:r>
              <a:rPr lang="en-US" sz="1200" kern="1200" baseline="-40000" dirty="0" err="1" smtClean="0">
                <a:solidFill>
                  <a:schemeClr val="tx1"/>
                </a:solidFill>
                <a:latin typeface="+mn-lt"/>
                <a:ea typeface="+mn-ea"/>
                <a:cs typeface="+mn-cs"/>
              </a:rPr>
              <a:t>carpus</a:t>
            </a:r>
            <a:r>
              <a:rPr lang="en-US" sz="1200" kern="1200" baseline="-40000" dirty="0" smtClean="0">
                <a:solidFill>
                  <a:schemeClr val="tx1"/>
                </a:solidFill>
                <a:latin typeface="+mn-lt"/>
                <a:ea typeface="+mn-ea"/>
                <a:cs typeface="+mn-cs"/>
              </a:rPr>
              <a:t> have migrated proximally relative to the dorsal</a:t>
            </a:r>
          </a:p>
          <a:p>
            <a:r>
              <a:rPr lang="en-US" sz="1200" kern="1200" baseline="-40000" dirty="0" smtClean="0">
                <a:solidFill>
                  <a:schemeClr val="tx1"/>
                </a:solidFill>
                <a:latin typeface="+mn-lt"/>
                <a:ea typeface="+mn-ea"/>
                <a:cs typeface="+mn-cs"/>
              </a:rPr>
              <a:t>fracture fragment and shaft of the radius.</a:t>
            </a:r>
            <a:endParaRPr lang="es-MX" baseline="-40000" dirty="0" smtClean="0"/>
          </a:p>
          <a:p>
            <a:endParaRPr lang="es-MX" baseline="-40000" dirty="0"/>
          </a:p>
        </p:txBody>
      </p:sp>
      <p:sp>
        <p:nvSpPr>
          <p:cNvPr id="4" name="Slide Number Placeholder 3"/>
          <p:cNvSpPr>
            <a:spLocks noGrp="1"/>
          </p:cNvSpPr>
          <p:nvPr>
            <p:ph type="sldNum" sz="quarter" idx="10"/>
          </p:nvPr>
        </p:nvSpPr>
        <p:spPr/>
        <p:txBody>
          <a:bodyPr/>
          <a:lstStyle/>
          <a:p>
            <a:fld id="{1EFBCE73-F8DB-494D-A2F8-07DB4F710F4C}" type="slidenum">
              <a:rPr lang="es-MX" smtClean="0"/>
              <a:pPr/>
              <a:t>21</a:t>
            </a:fld>
            <a:endParaRPr lang="es-MX"/>
          </a:p>
        </p:txBody>
      </p:sp>
    </p:spTree>
    <p:extLst>
      <p:ext uri="{BB962C8B-B14F-4D97-AF65-F5344CB8AC3E}">
        <p14:creationId xmlns:p14="http://schemas.microsoft.com/office/powerpoint/2010/main" val="418937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10</a:t>
            </a:r>
            <a:r>
              <a:rPr lang="es-MX" baseline="0" dirty="0" smtClean="0"/>
              <a:t> veces más comunes que las del carpo</a:t>
            </a:r>
          </a:p>
          <a:p>
            <a:r>
              <a:rPr lang="es-MX" dirty="0" smtClean="0"/>
              <a:t>*todas estas se producen por una caída sobre la mano en extensión</a:t>
            </a:r>
          </a:p>
          <a:p>
            <a:r>
              <a:rPr lang="es-MX" dirty="0" err="1" smtClean="0"/>
              <a:t>Fx</a:t>
            </a:r>
            <a:r>
              <a:rPr lang="es-MX" dirty="0" smtClean="0"/>
              <a:t> del carpo</a:t>
            </a:r>
            <a:r>
              <a:rPr lang="es-MX" baseline="0" dirty="0" smtClean="0"/>
              <a:t> infrecuentes en niños</a:t>
            </a:r>
          </a:p>
          <a:p>
            <a:pPr algn="l">
              <a:buFont typeface="Arial" pitchFamily="34" charset="0"/>
              <a:buNone/>
            </a:pPr>
            <a:r>
              <a:rPr lang="es-MX" sz="1200" baseline="-25000" dirty="0" smtClean="0">
                <a:solidFill>
                  <a:srgbClr val="FF0000"/>
                </a:solidFill>
                <a:latin typeface="Tahoma" pitchFamily="34" charset="0"/>
                <a:ea typeface="Tahoma" pitchFamily="34" charset="0"/>
                <a:cs typeface="Tahoma" pitchFamily="34" charset="0"/>
              </a:rPr>
              <a:t>FX DEL EDR EN ADULTOS:</a:t>
            </a:r>
          </a:p>
          <a:p>
            <a:pPr algn="l">
              <a:buFont typeface="Arial" pitchFamily="34" charset="0"/>
              <a:buNone/>
            </a:pPr>
            <a:r>
              <a:rPr lang="es-MX" sz="1200" baseline="-25000" dirty="0" smtClean="0">
                <a:solidFill>
                  <a:srgbClr val="FF0000"/>
                </a:solidFill>
                <a:latin typeface="Tahoma" pitchFamily="34" charset="0"/>
                <a:ea typeface="Tahoma" pitchFamily="34" charset="0"/>
                <a:cs typeface="Tahoma" pitchFamily="34" charset="0"/>
              </a:rPr>
              <a:t>Valorar la </a:t>
            </a:r>
            <a:r>
              <a:rPr lang="es-MX" sz="1200" baseline="-25000" dirty="0" err="1" smtClean="0">
                <a:solidFill>
                  <a:srgbClr val="FF0000"/>
                </a:solidFill>
                <a:latin typeface="Tahoma" pitchFamily="34" charset="0"/>
                <a:ea typeface="Tahoma" pitchFamily="34" charset="0"/>
                <a:cs typeface="Tahoma" pitchFamily="34" charset="0"/>
              </a:rPr>
              <a:t>articulacion</a:t>
            </a:r>
            <a:r>
              <a:rPr lang="es-MX" sz="1200" baseline="-25000" dirty="0" smtClean="0">
                <a:solidFill>
                  <a:srgbClr val="FF0000"/>
                </a:solidFill>
                <a:latin typeface="Tahoma" pitchFamily="34" charset="0"/>
                <a:ea typeface="Tahoma" pitchFamily="34" charset="0"/>
                <a:cs typeface="Tahoma" pitchFamily="34" charset="0"/>
              </a:rPr>
              <a:t> </a:t>
            </a:r>
            <a:r>
              <a:rPr lang="es-MX" sz="1200" baseline="-25000" dirty="0" err="1" smtClean="0">
                <a:solidFill>
                  <a:srgbClr val="FF0000"/>
                </a:solidFill>
                <a:latin typeface="Tahoma" pitchFamily="34" charset="0"/>
                <a:ea typeface="Tahoma" pitchFamily="34" charset="0"/>
                <a:cs typeface="Tahoma" pitchFamily="34" charset="0"/>
              </a:rPr>
              <a:t>radiocarpal</a:t>
            </a:r>
            <a:r>
              <a:rPr lang="es-MX" sz="1200" baseline="-25000" dirty="0" smtClean="0">
                <a:solidFill>
                  <a:srgbClr val="FF0000"/>
                </a:solidFill>
                <a:latin typeface="Tahoma" pitchFamily="34" charset="0"/>
                <a:ea typeface="Tahoma" pitchFamily="34" charset="0"/>
                <a:cs typeface="Tahoma" pitchFamily="34" charset="0"/>
              </a:rPr>
              <a:t> y </a:t>
            </a:r>
            <a:r>
              <a:rPr lang="es-MX" sz="1200" baseline="-25000" dirty="0" err="1" smtClean="0">
                <a:solidFill>
                  <a:srgbClr val="FF0000"/>
                </a:solidFill>
                <a:latin typeface="Tahoma" pitchFamily="34" charset="0"/>
                <a:ea typeface="Tahoma" pitchFamily="34" charset="0"/>
                <a:cs typeface="Tahoma" pitchFamily="34" charset="0"/>
              </a:rPr>
              <a:t>radiocubital</a:t>
            </a:r>
            <a:endParaRPr lang="es-MX" baseline="0" dirty="0" smtClean="0"/>
          </a:p>
          <a:p>
            <a:pPr algn="l">
              <a:buFont typeface="Arial" pitchFamily="34" charset="0"/>
              <a:buNone/>
            </a:pPr>
            <a:r>
              <a:rPr lang="es-MX" sz="1200" baseline="-25000" dirty="0" smtClean="0">
                <a:solidFill>
                  <a:srgbClr val="FF0000"/>
                </a:solidFill>
                <a:latin typeface="Tahoma" pitchFamily="34" charset="0"/>
                <a:ea typeface="Tahoma" pitchFamily="34" charset="0"/>
                <a:cs typeface="Tahoma" pitchFamily="34" charset="0"/>
              </a:rPr>
              <a:t>FX DEL EDR EN NIÑOS:</a:t>
            </a:r>
            <a:r>
              <a:rPr lang="es-MX" sz="1200" baseline="0" dirty="0" smtClean="0">
                <a:solidFill>
                  <a:srgbClr val="FF0000"/>
                </a:solidFill>
                <a:latin typeface="Tahoma" pitchFamily="34" charset="0"/>
                <a:ea typeface="Tahoma" pitchFamily="34" charset="0"/>
                <a:cs typeface="Tahoma" pitchFamily="34" charset="0"/>
              </a:rPr>
              <a:t> </a:t>
            </a:r>
            <a:r>
              <a:rPr lang="es-MX" sz="1200" baseline="-25000" dirty="0" err="1" smtClean="0">
                <a:solidFill>
                  <a:srgbClr val="FF0000"/>
                </a:solidFill>
                <a:latin typeface="Tahoma" pitchFamily="34" charset="0"/>
                <a:ea typeface="Tahoma" pitchFamily="34" charset="0"/>
                <a:cs typeface="Tahoma" pitchFamily="34" charset="0"/>
              </a:rPr>
              <a:t>Caida</a:t>
            </a:r>
            <a:r>
              <a:rPr lang="es-MX" sz="1200" baseline="-25000" dirty="0" smtClean="0">
                <a:solidFill>
                  <a:srgbClr val="FF0000"/>
                </a:solidFill>
                <a:latin typeface="Tahoma" pitchFamily="34" charset="0"/>
                <a:ea typeface="Tahoma" pitchFamily="34" charset="0"/>
                <a:cs typeface="Tahoma" pitchFamily="34" charset="0"/>
              </a:rPr>
              <a:t> con la mano en </a:t>
            </a:r>
            <a:r>
              <a:rPr lang="es-MX" sz="1200" baseline="-25000" dirty="0" err="1" smtClean="0">
                <a:solidFill>
                  <a:srgbClr val="FF0000"/>
                </a:solidFill>
                <a:latin typeface="Tahoma" pitchFamily="34" charset="0"/>
                <a:ea typeface="Tahoma" pitchFamily="34" charset="0"/>
                <a:cs typeface="Tahoma" pitchFamily="34" charset="0"/>
              </a:rPr>
              <a:t>extension</a:t>
            </a:r>
            <a:endParaRPr lang="es-MX" sz="1200" baseline="-25000" dirty="0" smtClean="0">
              <a:solidFill>
                <a:srgbClr val="FF0000"/>
              </a:solidFill>
              <a:latin typeface="Tahoma" pitchFamily="34" charset="0"/>
              <a:ea typeface="Tahoma" pitchFamily="34" charset="0"/>
              <a:cs typeface="Tahoma" pitchFamily="34" charset="0"/>
            </a:endParaRPr>
          </a:p>
          <a:p>
            <a:pPr algn="l">
              <a:buFont typeface="Arial" pitchFamily="34" charset="0"/>
              <a:buNone/>
            </a:pPr>
            <a:r>
              <a:rPr lang="es-MX" sz="1200" baseline="-25000" dirty="0" err="1" smtClean="0">
                <a:solidFill>
                  <a:srgbClr val="FF0000"/>
                </a:solidFill>
                <a:latin typeface="Tahoma" pitchFamily="34" charset="0"/>
                <a:ea typeface="Tahoma" pitchFamily="34" charset="0"/>
                <a:cs typeface="Tahoma" pitchFamily="34" charset="0"/>
              </a:rPr>
              <a:t>Fx</a:t>
            </a:r>
            <a:r>
              <a:rPr lang="es-MX" sz="1200" baseline="-25000" dirty="0" smtClean="0">
                <a:solidFill>
                  <a:srgbClr val="FF0000"/>
                </a:solidFill>
                <a:latin typeface="Tahoma" pitchFamily="34" charset="0"/>
                <a:ea typeface="Tahoma" pitchFamily="34" charset="0"/>
                <a:cs typeface="Tahoma" pitchFamily="34" charset="0"/>
              </a:rPr>
              <a:t> en </a:t>
            </a:r>
            <a:r>
              <a:rPr lang="es-MX" sz="1200" baseline="-25000" dirty="0" err="1" smtClean="0">
                <a:solidFill>
                  <a:srgbClr val="FF0000"/>
                </a:solidFill>
                <a:latin typeface="Tahoma" pitchFamily="34" charset="0"/>
                <a:ea typeface="Tahoma" pitchFamily="34" charset="0"/>
                <a:cs typeface="Tahoma" pitchFamily="34" charset="0"/>
              </a:rPr>
              <a:t>torus</a:t>
            </a:r>
            <a:r>
              <a:rPr lang="es-MX" sz="1200" baseline="-25000" dirty="0" smtClean="0">
                <a:solidFill>
                  <a:srgbClr val="FF0000"/>
                </a:solidFill>
                <a:latin typeface="Tahoma" pitchFamily="34" charset="0"/>
                <a:ea typeface="Tahoma" pitchFamily="34" charset="0"/>
                <a:cs typeface="Tahoma" pitchFamily="34" charset="0"/>
              </a:rPr>
              <a:t>: en edad preescolar. </a:t>
            </a:r>
            <a:r>
              <a:rPr lang="es-MX" sz="1200" baseline="-25000" dirty="0" err="1" smtClean="0">
                <a:solidFill>
                  <a:srgbClr val="FF0000"/>
                </a:solidFill>
                <a:latin typeface="Tahoma" pitchFamily="34" charset="0"/>
                <a:ea typeface="Tahoma" pitchFamily="34" charset="0"/>
                <a:cs typeface="Tahoma" pitchFamily="34" charset="0"/>
              </a:rPr>
              <a:t>Fx</a:t>
            </a:r>
            <a:r>
              <a:rPr lang="es-MX" sz="1200" baseline="-25000" dirty="0" smtClean="0">
                <a:solidFill>
                  <a:srgbClr val="FF0000"/>
                </a:solidFill>
                <a:latin typeface="Tahoma" pitchFamily="34" charset="0"/>
                <a:ea typeface="Tahoma" pitchFamily="34" charset="0"/>
                <a:cs typeface="Tahoma" pitchFamily="34" charset="0"/>
              </a:rPr>
              <a:t> incompletas por </a:t>
            </a:r>
            <a:r>
              <a:rPr lang="es-MX" sz="1200" baseline="-25000" dirty="0" err="1" smtClean="0">
                <a:solidFill>
                  <a:srgbClr val="FF0000"/>
                </a:solidFill>
                <a:latin typeface="Tahoma" pitchFamily="34" charset="0"/>
                <a:ea typeface="Tahoma" pitchFamily="34" charset="0"/>
                <a:cs typeface="Tahoma" pitchFamily="34" charset="0"/>
              </a:rPr>
              <a:t>impactacion</a:t>
            </a:r>
            <a:r>
              <a:rPr lang="es-MX" sz="1200" baseline="-25000" dirty="0" smtClean="0">
                <a:solidFill>
                  <a:srgbClr val="FF0000"/>
                </a:solidFill>
                <a:latin typeface="Tahoma" pitchFamily="34" charset="0"/>
                <a:ea typeface="Tahoma" pitchFamily="34" charset="0"/>
                <a:cs typeface="Tahoma" pitchFamily="34" charset="0"/>
              </a:rPr>
              <a:t>, debido a que el traumatismo es de intensidad suficiente como para doblar la cortical, pero no para producir </a:t>
            </a:r>
          </a:p>
          <a:p>
            <a:pPr algn="l">
              <a:buFont typeface="Arial" pitchFamily="34" charset="0"/>
              <a:buNone/>
            </a:pPr>
            <a:r>
              <a:rPr lang="es-MX" sz="1200" baseline="-25000" dirty="0" smtClean="0">
                <a:solidFill>
                  <a:srgbClr val="FF0000"/>
                </a:solidFill>
                <a:latin typeface="Tahoma" pitchFamily="34" charset="0"/>
                <a:ea typeface="Tahoma" pitchFamily="34" charset="0"/>
                <a:cs typeface="Tahoma" pitchFamily="34" charset="0"/>
              </a:rPr>
              <a:t>una discontinuidad completa del hueso. Frecuentes en </a:t>
            </a:r>
            <a:r>
              <a:rPr lang="es-MX" sz="1200" baseline="-25000" dirty="0" err="1" smtClean="0">
                <a:solidFill>
                  <a:srgbClr val="FF0000"/>
                </a:solidFill>
                <a:latin typeface="Tahoma" pitchFamily="34" charset="0"/>
                <a:ea typeface="Tahoma" pitchFamily="34" charset="0"/>
                <a:cs typeface="Tahoma" pitchFamily="34" charset="0"/>
              </a:rPr>
              <a:t>metafisis</a:t>
            </a:r>
            <a:r>
              <a:rPr lang="es-MX" sz="1200" baseline="-25000" dirty="0" smtClean="0">
                <a:solidFill>
                  <a:srgbClr val="FF0000"/>
                </a:solidFill>
                <a:latin typeface="Tahoma" pitchFamily="34" charset="0"/>
                <a:ea typeface="Tahoma" pitchFamily="34" charset="0"/>
                <a:cs typeface="Tahoma" pitchFamily="34" charset="0"/>
              </a:rPr>
              <a:t>. La </a:t>
            </a:r>
            <a:r>
              <a:rPr lang="es-MX" sz="1200" baseline="-25000" dirty="0" err="1" smtClean="0">
                <a:solidFill>
                  <a:srgbClr val="FF0000"/>
                </a:solidFill>
                <a:latin typeface="Tahoma" pitchFamily="34" charset="0"/>
                <a:ea typeface="Tahoma" pitchFamily="34" charset="0"/>
                <a:cs typeface="Tahoma" pitchFamily="34" charset="0"/>
              </a:rPr>
              <a:t>fx</a:t>
            </a:r>
            <a:r>
              <a:rPr lang="es-MX" sz="1200" baseline="-25000" dirty="0" smtClean="0">
                <a:solidFill>
                  <a:srgbClr val="FF0000"/>
                </a:solidFill>
                <a:latin typeface="Tahoma" pitchFamily="34" charset="0"/>
                <a:ea typeface="Tahoma" pitchFamily="34" charset="0"/>
                <a:cs typeface="Tahoma" pitchFamily="34" charset="0"/>
              </a:rPr>
              <a:t> se ve como abombamiento de la cortical</a:t>
            </a:r>
          </a:p>
          <a:p>
            <a:pPr algn="l">
              <a:buFont typeface="Arial" pitchFamily="34" charset="0"/>
              <a:buNone/>
            </a:pPr>
            <a:r>
              <a:rPr lang="es-MX" sz="1200" baseline="-25000" dirty="0" err="1" smtClean="0">
                <a:solidFill>
                  <a:srgbClr val="FF0000"/>
                </a:solidFill>
                <a:latin typeface="Tahoma" pitchFamily="34" charset="0"/>
                <a:ea typeface="Tahoma" pitchFamily="34" charset="0"/>
                <a:cs typeface="Tahoma" pitchFamily="34" charset="0"/>
              </a:rPr>
              <a:t>Fx</a:t>
            </a:r>
            <a:r>
              <a:rPr lang="es-MX" sz="1200" baseline="-25000" dirty="0" smtClean="0">
                <a:solidFill>
                  <a:srgbClr val="FF0000"/>
                </a:solidFill>
                <a:latin typeface="Tahoma" pitchFamily="34" charset="0"/>
                <a:ea typeface="Tahoma" pitchFamily="34" charset="0"/>
                <a:cs typeface="Tahoma" pitchFamily="34" charset="0"/>
              </a:rPr>
              <a:t> </a:t>
            </a:r>
            <a:r>
              <a:rPr lang="es-MX" sz="1200" baseline="-25000" dirty="0" err="1" smtClean="0">
                <a:solidFill>
                  <a:srgbClr val="FF0000"/>
                </a:solidFill>
                <a:latin typeface="Tahoma" pitchFamily="34" charset="0"/>
                <a:ea typeface="Tahoma" pitchFamily="34" charset="0"/>
                <a:cs typeface="Tahoma" pitchFamily="34" charset="0"/>
              </a:rPr>
              <a:t>fisiarias</a:t>
            </a:r>
            <a:r>
              <a:rPr lang="es-MX" sz="1200" baseline="-25000" dirty="0" smtClean="0">
                <a:solidFill>
                  <a:srgbClr val="FF0000"/>
                </a:solidFill>
                <a:latin typeface="Tahoma" pitchFamily="34" charset="0"/>
                <a:ea typeface="Tahoma" pitchFamily="34" charset="0"/>
                <a:cs typeface="Tahoma" pitchFamily="34" charset="0"/>
              </a:rPr>
              <a:t>, </a:t>
            </a:r>
            <a:r>
              <a:rPr lang="es-MX" sz="1200" baseline="-25000" dirty="0" err="1" smtClean="0">
                <a:solidFill>
                  <a:srgbClr val="FF0000"/>
                </a:solidFill>
                <a:latin typeface="Tahoma" pitchFamily="34" charset="0"/>
                <a:ea typeface="Tahoma" pitchFamily="34" charset="0"/>
                <a:cs typeface="Tahoma" pitchFamily="34" charset="0"/>
              </a:rPr>
              <a:t>separacion</a:t>
            </a:r>
            <a:r>
              <a:rPr lang="es-MX" sz="1200" baseline="-25000" dirty="0" smtClean="0">
                <a:solidFill>
                  <a:srgbClr val="FF0000"/>
                </a:solidFill>
                <a:latin typeface="Tahoma" pitchFamily="34" charset="0"/>
                <a:ea typeface="Tahoma" pitchFamily="34" charset="0"/>
                <a:cs typeface="Tahoma" pitchFamily="34" charset="0"/>
              </a:rPr>
              <a:t> de la </a:t>
            </a:r>
            <a:r>
              <a:rPr lang="es-MX" sz="1200" baseline="-25000" dirty="0" err="1" smtClean="0">
                <a:solidFill>
                  <a:srgbClr val="FF0000"/>
                </a:solidFill>
                <a:latin typeface="Tahoma" pitchFamily="34" charset="0"/>
                <a:ea typeface="Tahoma" pitchFamily="34" charset="0"/>
                <a:cs typeface="Tahoma" pitchFamily="34" charset="0"/>
              </a:rPr>
              <a:t>fisis</a:t>
            </a:r>
            <a:r>
              <a:rPr lang="es-MX" sz="1200" baseline="-25000" dirty="0" smtClean="0">
                <a:solidFill>
                  <a:srgbClr val="FF0000"/>
                </a:solidFill>
                <a:latin typeface="Tahoma" pitchFamily="34" charset="0"/>
                <a:ea typeface="Tahoma" pitchFamily="34" charset="0"/>
                <a:cs typeface="Tahoma" pitchFamily="34" charset="0"/>
              </a:rPr>
              <a:t> distal del radio: en niños mayores. Constituyen 1/3 de las lesiones del esqueleto en los niños. En la muñeca son </a:t>
            </a:r>
            <a:r>
              <a:rPr lang="es-MX" sz="1200" baseline="-25000" dirty="0" err="1" smtClean="0">
                <a:solidFill>
                  <a:srgbClr val="FF0000"/>
                </a:solidFill>
                <a:latin typeface="Tahoma" pitchFamily="34" charset="0"/>
                <a:ea typeface="Tahoma" pitchFamily="34" charset="0"/>
                <a:cs typeface="Tahoma" pitchFamily="34" charset="0"/>
              </a:rPr>
              <a:t>fx</a:t>
            </a:r>
            <a:r>
              <a:rPr lang="es-MX" sz="1200" baseline="-25000" dirty="0" smtClean="0">
                <a:solidFill>
                  <a:srgbClr val="FF0000"/>
                </a:solidFill>
                <a:latin typeface="Tahoma" pitchFamily="34" charset="0"/>
                <a:ea typeface="Tahoma" pitchFamily="34" charset="0"/>
                <a:cs typeface="Tahoma" pitchFamily="34" charset="0"/>
              </a:rPr>
              <a:t> de tipo I o II de </a:t>
            </a:r>
            <a:r>
              <a:rPr lang="es-MX" sz="1200" baseline="-25000" dirty="0" err="1" smtClean="0">
                <a:solidFill>
                  <a:srgbClr val="FF0000"/>
                </a:solidFill>
                <a:latin typeface="Tahoma" pitchFamily="34" charset="0"/>
                <a:ea typeface="Tahoma" pitchFamily="34" charset="0"/>
                <a:cs typeface="Tahoma" pitchFamily="34" charset="0"/>
              </a:rPr>
              <a:t>salter</a:t>
            </a:r>
            <a:r>
              <a:rPr lang="es-MX" sz="1200" baseline="-25000" dirty="0" smtClean="0">
                <a:solidFill>
                  <a:srgbClr val="FF0000"/>
                </a:solidFill>
                <a:latin typeface="Tahoma" pitchFamily="34" charset="0"/>
                <a:ea typeface="Tahoma" pitchFamily="34" charset="0"/>
                <a:cs typeface="Tahoma" pitchFamily="34" charset="0"/>
              </a:rPr>
              <a:t> </a:t>
            </a:r>
            <a:r>
              <a:rPr lang="es-MX" sz="1200" baseline="-25000" dirty="0" err="1" smtClean="0">
                <a:solidFill>
                  <a:srgbClr val="FF0000"/>
                </a:solidFill>
                <a:latin typeface="Tahoma" pitchFamily="34" charset="0"/>
                <a:ea typeface="Tahoma" pitchFamily="34" charset="0"/>
                <a:cs typeface="Tahoma" pitchFamily="34" charset="0"/>
              </a:rPr>
              <a:t>harris</a:t>
            </a:r>
            <a:r>
              <a:rPr lang="es-MX" sz="1200" baseline="-25000" dirty="0" smtClean="0">
                <a:solidFill>
                  <a:srgbClr val="FF0000"/>
                </a:solidFill>
                <a:latin typeface="Tahoma" pitchFamily="34" charset="0"/>
                <a:ea typeface="Tahoma" pitchFamily="34" charset="0"/>
                <a:cs typeface="Tahoma" pitchFamily="34" charset="0"/>
              </a:rPr>
              <a:t>.</a:t>
            </a:r>
          </a:p>
          <a:p>
            <a:pPr algn="l">
              <a:buFont typeface="Arial" pitchFamily="34" charset="0"/>
              <a:buNone/>
            </a:pPr>
            <a:r>
              <a:rPr lang="es-MX" sz="1200" baseline="-25000" dirty="0" smtClean="0">
                <a:solidFill>
                  <a:srgbClr val="FF0000"/>
                </a:solidFill>
                <a:latin typeface="Tahoma" pitchFamily="34" charset="0"/>
                <a:ea typeface="Tahoma" pitchFamily="34" charset="0"/>
                <a:cs typeface="Tahoma" pitchFamily="34" charset="0"/>
              </a:rPr>
              <a:t>Lesiones del </a:t>
            </a:r>
            <a:r>
              <a:rPr lang="es-MX" sz="1200" baseline="-25000" dirty="0" err="1" smtClean="0">
                <a:solidFill>
                  <a:srgbClr val="FF0000"/>
                </a:solidFill>
                <a:latin typeface="Tahoma" pitchFamily="34" charset="0"/>
                <a:ea typeface="Tahoma" pitchFamily="34" charset="0"/>
                <a:cs typeface="Tahoma" pitchFamily="34" charset="0"/>
              </a:rPr>
              <a:t>cartilago</a:t>
            </a:r>
            <a:r>
              <a:rPr lang="es-MX" sz="1200" baseline="-25000" dirty="0" smtClean="0">
                <a:solidFill>
                  <a:srgbClr val="FF0000"/>
                </a:solidFill>
                <a:latin typeface="Tahoma" pitchFamily="34" charset="0"/>
                <a:ea typeface="Tahoma" pitchFamily="34" charset="0"/>
                <a:cs typeface="Tahoma" pitchFamily="34" charset="0"/>
              </a:rPr>
              <a:t> de crecimiento por sobrecarga crónica: por traumatismos repetitivos en deportes como futbol y gimnasia. Las </a:t>
            </a:r>
            <a:r>
              <a:rPr lang="es-MX" sz="1200" baseline="-25000" dirty="0" err="1" smtClean="0">
                <a:solidFill>
                  <a:srgbClr val="FF0000"/>
                </a:solidFill>
                <a:latin typeface="Tahoma" pitchFamily="34" charset="0"/>
                <a:ea typeface="Tahoma" pitchFamily="34" charset="0"/>
                <a:cs typeface="Tahoma" pitchFamily="34" charset="0"/>
              </a:rPr>
              <a:t>fisis</a:t>
            </a:r>
            <a:r>
              <a:rPr lang="es-MX" sz="1200" baseline="-25000" dirty="0" smtClean="0">
                <a:solidFill>
                  <a:srgbClr val="FF0000"/>
                </a:solidFill>
                <a:latin typeface="Tahoma" pitchFamily="34" charset="0"/>
                <a:ea typeface="Tahoma" pitchFamily="34" charset="0"/>
                <a:cs typeface="Tahoma" pitchFamily="34" charset="0"/>
              </a:rPr>
              <a:t> distales de radio, cubito, </a:t>
            </a:r>
            <a:r>
              <a:rPr lang="es-MX" sz="1200" baseline="-25000" dirty="0" err="1" smtClean="0">
                <a:solidFill>
                  <a:srgbClr val="FF0000"/>
                </a:solidFill>
                <a:latin typeface="Tahoma" pitchFamily="34" charset="0"/>
                <a:ea typeface="Tahoma" pitchFamily="34" charset="0"/>
                <a:cs typeface="Tahoma" pitchFamily="34" charset="0"/>
              </a:rPr>
              <a:t>femur</a:t>
            </a:r>
            <a:r>
              <a:rPr lang="es-MX" sz="1200" baseline="-25000" dirty="0" smtClean="0">
                <a:solidFill>
                  <a:srgbClr val="FF0000"/>
                </a:solidFill>
                <a:latin typeface="Tahoma" pitchFamily="34" charset="0"/>
                <a:ea typeface="Tahoma" pitchFamily="34" charset="0"/>
                <a:cs typeface="Tahoma" pitchFamily="34" charset="0"/>
              </a:rPr>
              <a:t> y tibia y la proximal del humero son sitios frecuentes. RX: ensanchamiento y aspecto irregular de parte o de toda la </a:t>
            </a:r>
            <a:r>
              <a:rPr lang="es-MX" sz="1200" baseline="-25000" dirty="0" err="1" smtClean="0">
                <a:solidFill>
                  <a:srgbClr val="FF0000"/>
                </a:solidFill>
                <a:latin typeface="Tahoma" pitchFamily="34" charset="0"/>
                <a:ea typeface="Tahoma" pitchFamily="34" charset="0"/>
                <a:cs typeface="Tahoma" pitchFamily="34" charset="0"/>
              </a:rPr>
              <a:t>fisis</a:t>
            </a:r>
            <a:r>
              <a:rPr lang="es-MX" sz="1200" baseline="-25000" dirty="0" smtClean="0">
                <a:solidFill>
                  <a:srgbClr val="FF0000"/>
                </a:solidFill>
                <a:latin typeface="Tahoma" pitchFamily="34" charset="0"/>
                <a:ea typeface="Tahoma" pitchFamily="34" charset="0"/>
                <a:cs typeface="Tahoma" pitchFamily="34" charset="0"/>
              </a:rPr>
              <a:t> y la esclerosis de la </a:t>
            </a:r>
            <a:r>
              <a:rPr lang="es-MX" sz="1200" baseline="-25000" dirty="0" err="1" smtClean="0">
                <a:solidFill>
                  <a:srgbClr val="FF0000"/>
                </a:solidFill>
                <a:latin typeface="Tahoma" pitchFamily="34" charset="0"/>
                <a:ea typeface="Tahoma" pitchFamily="34" charset="0"/>
                <a:cs typeface="Tahoma" pitchFamily="34" charset="0"/>
              </a:rPr>
              <a:t>metafisis</a:t>
            </a:r>
            <a:r>
              <a:rPr lang="es-MX" sz="1200" baseline="-25000" dirty="0" smtClean="0">
                <a:solidFill>
                  <a:srgbClr val="FF0000"/>
                </a:solidFill>
                <a:latin typeface="Tahoma" pitchFamily="34" charset="0"/>
                <a:ea typeface="Tahoma" pitchFamily="34" charset="0"/>
                <a:cs typeface="Tahoma" pitchFamily="34" charset="0"/>
              </a:rPr>
              <a:t> </a:t>
            </a:r>
            <a:r>
              <a:rPr lang="es-MX" sz="1200" baseline="-25000" dirty="0" err="1" smtClean="0">
                <a:solidFill>
                  <a:srgbClr val="FF0000"/>
                </a:solidFill>
                <a:latin typeface="Tahoma" pitchFamily="34" charset="0"/>
                <a:ea typeface="Tahoma" pitchFamily="34" charset="0"/>
                <a:cs typeface="Tahoma" pitchFamily="34" charset="0"/>
              </a:rPr>
              <a:t>adyascente</a:t>
            </a:r>
            <a:r>
              <a:rPr lang="es-MX" sz="1200" baseline="-25000" dirty="0" smtClean="0">
                <a:solidFill>
                  <a:srgbClr val="FF0000"/>
                </a:solidFill>
                <a:latin typeface="Tahoma" pitchFamily="34" charset="0"/>
                <a:ea typeface="Tahoma" pitchFamily="34" charset="0"/>
                <a:cs typeface="Tahoma" pitchFamily="34" charset="0"/>
              </a:rPr>
              <a:t>. Unilaterales.</a:t>
            </a:r>
          </a:p>
          <a:p>
            <a:pPr algn="l">
              <a:buFont typeface="Arial" pitchFamily="34" charset="0"/>
              <a:buNone/>
            </a:pPr>
            <a:endParaRPr lang="es-MX" sz="1200" baseline="-25000" dirty="0" smtClean="0">
              <a:solidFill>
                <a:srgbClr val="FF0000"/>
              </a:solidFill>
              <a:latin typeface="Tahoma" pitchFamily="34" charset="0"/>
              <a:ea typeface="Tahoma" pitchFamily="34" charset="0"/>
              <a:cs typeface="Tahoma" pitchFamily="34" charset="0"/>
            </a:endParaRPr>
          </a:p>
          <a:p>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3</a:t>
            </a:fld>
            <a:endParaRPr lang="es-ES_tradnl"/>
          </a:p>
        </p:txBody>
      </p:sp>
    </p:spTree>
    <p:extLst>
      <p:ext uri="{BB962C8B-B14F-4D97-AF65-F5344CB8AC3E}">
        <p14:creationId xmlns:p14="http://schemas.microsoft.com/office/powerpoint/2010/main" val="1020133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Hay una fractura conminuta oblicua interarticular de la extremidad distal del radio, con desplazamiento volar.</a:t>
            </a:r>
          </a:p>
          <a:p>
            <a:r>
              <a:rPr lang="es-MX" dirty="0" smtClean="0"/>
              <a:t>Los huesos de recordatorio contemplado son normales en las apariencias, sin evidencia de otras fracturas o mala alineación.</a:t>
            </a:r>
          </a:p>
          <a:p>
            <a:r>
              <a:rPr lang="es-MX" dirty="0" smtClean="0"/>
              <a:t>Conclusión: Las características son consistentes con un tipo volar fractura </a:t>
            </a:r>
            <a:r>
              <a:rPr lang="es-MX" dirty="0" err="1" smtClean="0"/>
              <a:t>Barton</a:t>
            </a:r>
            <a:r>
              <a:rPr lang="es-MX" dirty="0" smtClean="0"/>
              <a:t>.</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22</a:t>
            </a:fld>
            <a:endParaRPr lang="es-ES_tradnl"/>
          </a:p>
        </p:txBody>
      </p:sp>
    </p:spTree>
    <p:extLst>
      <p:ext uri="{BB962C8B-B14F-4D97-AF65-F5344CB8AC3E}">
        <p14:creationId xmlns:p14="http://schemas.microsoft.com/office/powerpoint/2010/main" val="2002515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baseline="-60000" dirty="0" smtClean="0"/>
              <a:t>LLR: ligamento colateral radial</a:t>
            </a:r>
          </a:p>
          <a:p>
            <a:r>
              <a:rPr lang="es-MX" sz="1200" baseline="-60000" dirty="0" smtClean="0"/>
              <a:t>LRC: Lig radiocarpianos</a:t>
            </a:r>
          </a:p>
          <a:p>
            <a:r>
              <a:rPr lang="es-MX" sz="1200" baseline="-60000" dirty="0" smtClean="0"/>
              <a:t>Fractura vertical del proceso estiloideo del </a:t>
            </a:r>
            <a:r>
              <a:rPr lang="es-MX" sz="1200" baseline="-60000" dirty="0" err="1" smtClean="0"/>
              <a:t>radio.Fractura</a:t>
            </a:r>
            <a:r>
              <a:rPr lang="es-MX" sz="1200" baseline="-60000" dirty="0" smtClean="0"/>
              <a:t> Oblicua, intraarticular del radio distal</a:t>
            </a:r>
          </a:p>
          <a:p>
            <a:r>
              <a:rPr lang="es-MX" sz="1200" baseline="-60000" dirty="0" smtClean="0"/>
              <a:t>Se lesiona frecuentemente el ligamento </a:t>
            </a:r>
            <a:r>
              <a:rPr lang="es-MX" sz="1200" baseline="-60000" dirty="0" err="1" smtClean="0"/>
              <a:t>escafosemilunar.De</a:t>
            </a:r>
            <a:r>
              <a:rPr lang="es-MX" sz="1200" baseline="-60000" dirty="0" smtClean="0"/>
              <a:t> la epoca en que los coches arrancaban con manivela.</a:t>
            </a:r>
          </a:p>
          <a:p>
            <a:r>
              <a:rPr lang="es-MX" sz="1200" baseline="-60000" dirty="0" smtClean="0"/>
              <a:t>Mejor proyeccion: PA…</a:t>
            </a:r>
            <a:r>
              <a:rPr lang="es-MX" baseline="-60000" dirty="0" smtClean="0"/>
              <a:t>COMPLICACIONES</a:t>
            </a:r>
          </a:p>
          <a:p>
            <a:r>
              <a:rPr lang="es-MX" baseline="-60000" dirty="0" smtClean="0"/>
              <a:t>Disociacion escafosemilunar</a:t>
            </a:r>
          </a:p>
          <a:p>
            <a:r>
              <a:rPr lang="es-MX" baseline="-60000" dirty="0" smtClean="0"/>
              <a:t>Artrosis </a:t>
            </a:r>
          </a:p>
          <a:p>
            <a:r>
              <a:rPr lang="es-MX" baseline="-60000" dirty="0" smtClean="0"/>
              <a:t>Lesiones ligamentosas</a:t>
            </a:r>
          </a:p>
          <a:p>
            <a:endParaRPr lang="es-MX" baseline="-60000" dirty="0"/>
          </a:p>
        </p:txBody>
      </p:sp>
      <p:sp>
        <p:nvSpPr>
          <p:cNvPr id="4" name="3 Marcador de número de diapositiva"/>
          <p:cNvSpPr>
            <a:spLocks noGrp="1"/>
          </p:cNvSpPr>
          <p:nvPr>
            <p:ph type="sldNum" sz="quarter" idx="10"/>
          </p:nvPr>
        </p:nvSpPr>
        <p:spPr/>
        <p:txBody>
          <a:bodyPr/>
          <a:lstStyle/>
          <a:p>
            <a:fld id="{1EFBCE73-F8DB-494D-A2F8-07DB4F710F4C}" type="slidenum">
              <a:rPr lang="es-MX" smtClean="0"/>
              <a:pPr/>
              <a:t>23</a:t>
            </a:fld>
            <a:endParaRPr lang="es-MX"/>
          </a:p>
        </p:txBody>
      </p:sp>
    </p:spTree>
    <p:extLst>
      <p:ext uri="{BB962C8B-B14F-4D97-AF65-F5344CB8AC3E}">
        <p14:creationId xmlns:p14="http://schemas.microsoft.com/office/powerpoint/2010/main" val="2374176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Las radiografías muestran una fractura </a:t>
            </a:r>
            <a:r>
              <a:rPr lang="es-MX" dirty="0" err="1" smtClean="0"/>
              <a:t>intraarticular</a:t>
            </a:r>
            <a:r>
              <a:rPr lang="es-MX" dirty="0" smtClean="0"/>
              <a:t> a través de la estiloides radial derecha.</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24</a:t>
            </a:fld>
            <a:endParaRPr lang="es-ES_tradnl"/>
          </a:p>
        </p:txBody>
      </p:sp>
    </p:spTree>
    <p:extLst>
      <p:ext uri="{BB962C8B-B14F-4D97-AF65-F5344CB8AC3E}">
        <p14:creationId xmlns:p14="http://schemas.microsoft.com/office/powerpoint/2010/main" val="2756962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dirty="0" smtClean="0"/>
              <a:t>Fractura</a:t>
            </a:r>
            <a:r>
              <a:rPr lang="es-MX" baseline="0" dirty="0" smtClean="0"/>
              <a:t> die punch</a:t>
            </a:r>
            <a:r>
              <a:rPr lang="es-MX" dirty="0" smtClean="0"/>
              <a:t> que, es una fractura deprimida (flechas) de la fosa semilunar de la superficie articular del radio distal. </a:t>
            </a:r>
          </a:p>
          <a:p>
            <a:r>
              <a:rPr lang="es-MX" dirty="0" smtClean="0"/>
              <a:t>Aquí, arcos del carpo I y II se dividen entre el escafoides y el semilunar (puntas de flecha), pero estos arcos pueden </a:t>
            </a:r>
          </a:p>
          <a:p>
            <a:r>
              <a:rPr lang="es-MX" dirty="0" smtClean="0"/>
              <a:t>estar intacto. Sería raro para romper la alineación normal entre la </a:t>
            </a:r>
            <a:r>
              <a:rPr lang="es-MX" dirty="0" err="1" smtClean="0"/>
              <a:t>capitate</a:t>
            </a:r>
            <a:r>
              <a:rPr lang="es-MX" dirty="0" smtClean="0"/>
              <a:t> y </a:t>
            </a:r>
            <a:r>
              <a:rPr lang="es-MX" dirty="0" err="1" smtClean="0"/>
              <a:t>hamate</a:t>
            </a:r>
            <a:r>
              <a:rPr lang="es-MX" dirty="0" smtClean="0"/>
              <a:t>, como se ilustra en este diagrama.</a:t>
            </a:r>
          </a:p>
          <a:p>
            <a:r>
              <a:rPr lang="es-MX" dirty="0" smtClean="0"/>
              <a:t>Arcos carpales: </a:t>
            </a:r>
          </a:p>
          <a:p>
            <a:r>
              <a:rPr lang="es-MX" dirty="0" smtClean="0"/>
              <a:t>I proximal</a:t>
            </a:r>
            <a:r>
              <a:rPr lang="es-MX" baseline="0" dirty="0" smtClean="0"/>
              <a:t> Escafoides, semilunar y piramidal</a:t>
            </a:r>
          </a:p>
          <a:p>
            <a:r>
              <a:rPr lang="es-MX" baseline="0" dirty="0" smtClean="0"/>
              <a:t>II Distal escafoides, semilunar y piramidal</a:t>
            </a:r>
          </a:p>
          <a:p>
            <a:r>
              <a:rPr lang="es-MX" baseline="0" dirty="0" smtClean="0"/>
              <a:t>III Grande y ganchoso</a:t>
            </a:r>
            <a:endParaRPr lang="es-MX" dirty="0" smtClean="0"/>
          </a:p>
          <a:p>
            <a:r>
              <a:rPr lang="es-MX" dirty="0" smtClean="0"/>
              <a:t>Es fundamental reestablecer la superficie articular si se requiere evitar artrosis traumatica tardia</a:t>
            </a:r>
            <a:endParaRPr lang="es-MX" dirty="0"/>
          </a:p>
        </p:txBody>
      </p:sp>
      <p:sp>
        <p:nvSpPr>
          <p:cNvPr id="4" name="Slide Number Placeholder 3"/>
          <p:cNvSpPr>
            <a:spLocks noGrp="1"/>
          </p:cNvSpPr>
          <p:nvPr>
            <p:ph type="sldNum" sz="quarter" idx="10"/>
          </p:nvPr>
        </p:nvSpPr>
        <p:spPr/>
        <p:txBody>
          <a:bodyPr/>
          <a:lstStyle/>
          <a:p>
            <a:fld id="{1EFBCE73-F8DB-494D-A2F8-07DB4F710F4C}" type="slidenum">
              <a:rPr lang="es-MX" smtClean="0"/>
              <a:pPr/>
              <a:t>25</a:t>
            </a:fld>
            <a:endParaRPr lang="es-MX"/>
          </a:p>
        </p:txBody>
      </p:sp>
    </p:spTree>
    <p:extLst>
      <p:ext uri="{BB962C8B-B14F-4D97-AF65-F5344CB8AC3E}">
        <p14:creationId xmlns:p14="http://schemas.microsoft.com/office/powerpoint/2010/main" val="2071732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blue arrow indicates the depressed fragment of the </a:t>
            </a:r>
            <a:r>
              <a:rPr lang="en-US" sz="1200" kern="1200" dirty="0" err="1" smtClean="0">
                <a:solidFill>
                  <a:schemeClr val="tx1"/>
                </a:solidFill>
                <a:latin typeface="+mn-lt"/>
                <a:ea typeface="+mn-ea"/>
                <a:cs typeface="+mn-cs"/>
              </a:rPr>
              <a:t>lunatefossa</a:t>
            </a:r>
            <a:r>
              <a:rPr lang="en-US" sz="1200" kern="1200" dirty="0" smtClean="0">
                <a:solidFill>
                  <a:schemeClr val="tx1"/>
                </a:solidFill>
                <a:latin typeface="+mn-lt"/>
                <a:ea typeface="+mn-ea"/>
                <a:cs typeface="+mn-cs"/>
              </a:rPr>
              <a:t>. Notice the </a:t>
            </a:r>
            <a:r>
              <a:rPr lang="en-US" sz="1200" kern="1200" dirty="0" err="1" smtClean="0">
                <a:solidFill>
                  <a:schemeClr val="tx1"/>
                </a:solidFill>
                <a:latin typeface="+mn-lt"/>
                <a:ea typeface="+mn-ea"/>
                <a:cs typeface="+mn-cs"/>
              </a:rPr>
              <a:t>articular</a:t>
            </a:r>
            <a:r>
              <a:rPr lang="en-US" sz="1200" kern="1200" dirty="0" smtClean="0">
                <a:solidFill>
                  <a:schemeClr val="tx1"/>
                </a:solidFill>
                <a:latin typeface="+mn-lt"/>
                <a:ea typeface="+mn-ea"/>
                <a:cs typeface="+mn-cs"/>
              </a:rPr>
              <a:t> step-</a:t>
            </a:r>
            <a:r>
              <a:rPr lang="en-US" sz="1200" kern="1200" dirty="0" err="1" smtClean="0">
                <a:solidFill>
                  <a:schemeClr val="tx1"/>
                </a:solidFill>
                <a:latin typeface="+mn-lt"/>
                <a:ea typeface="+mn-ea"/>
                <a:cs typeface="+mn-cs"/>
              </a:rPr>
              <a:t>off. The</a:t>
            </a:r>
            <a:r>
              <a:rPr lang="en-US" sz="1200" kern="1200" dirty="0" smtClean="0">
                <a:solidFill>
                  <a:schemeClr val="tx1"/>
                </a:solidFill>
                <a:latin typeface="+mn-lt"/>
                <a:ea typeface="+mn-ea"/>
                <a:cs typeface="+mn-cs"/>
              </a:rPr>
              <a:t> yellow arrow indicates a subtle fracture of the radial </a:t>
            </a:r>
            <a:r>
              <a:rPr lang="en-US" sz="1200" kern="1200" dirty="0" err="1" smtClean="0">
                <a:solidFill>
                  <a:schemeClr val="tx1"/>
                </a:solidFill>
                <a:latin typeface="+mn-lt"/>
                <a:ea typeface="+mn-ea"/>
                <a:cs typeface="+mn-cs"/>
              </a:rPr>
              <a:t>styloidprocess. There</a:t>
            </a:r>
            <a:r>
              <a:rPr lang="en-US" sz="1200" kern="1200" dirty="0" smtClean="0">
                <a:solidFill>
                  <a:schemeClr val="tx1"/>
                </a:solidFill>
                <a:latin typeface="+mn-lt"/>
                <a:ea typeface="+mn-ea"/>
                <a:cs typeface="+mn-cs"/>
              </a:rPr>
              <a:t> is no disruption of carpal arc I. </a:t>
            </a:r>
            <a:endParaRPr lang="es-MX" dirty="0"/>
          </a:p>
        </p:txBody>
      </p:sp>
      <p:sp>
        <p:nvSpPr>
          <p:cNvPr id="4" name="Slide Number Placeholder 3"/>
          <p:cNvSpPr>
            <a:spLocks noGrp="1"/>
          </p:cNvSpPr>
          <p:nvPr>
            <p:ph type="sldNum" sz="quarter" idx="10"/>
          </p:nvPr>
        </p:nvSpPr>
        <p:spPr/>
        <p:txBody>
          <a:bodyPr/>
          <a:lstStyle/>
          <a:p>
            <a:fld id="{1EFBCE73-F8DB-494D-A2F8-07DB4F710F4C}" type="slidenum">
              <a:rPr lang="es-MX" smtClean="0"/>
              <a:pPr/>
              <a:t>26</a:t>
            </a:fld>
            <a:endParaRPr lang="es-MX"/>
          </a:p>
        </p:txBody>
      </p:sp>
    </p:spTree>
    <p:extLst>
      <p:ext uri="{BB962C8B-B14F-4D97-AF65-F5344CB8AC3E}">
        <p14:creationId xmlns:p14="http://schemas.microsoft.com/office/powerpoint/2010/main" val="3089269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dirty="0" smtClean="0"/>
              <a:t>La diafisis distal radial se desplaza en</a:t>
            </a:r>
            <a:r>
              <a:rPr lang="es-MX" baseline="0" dirty="0" smtClean="0"/>
              <a:t> direccion dorsocubital  con angulacion dorsal de los fragmentos, </a:t>
            </a:r>
          </a:p>
          <a:p>
            <a:r>
              <a:rPr lang="es-MX" baseline="0" dirty="0" smtClean="0"/>
              <a:t>mientras que el cubito se luxa hacia </a:t>
            </a:r>
            <a:r>
              <a:rPr lang="es-MX" baseline="0" dirty="0" err="1" smtClean="0"/>
              <a:t>dorsocubital</a:t>
            </a:r>
            <a:endParaRPr lang="es-MX" baseline="0" dirty="0" smtClean="0"/>
          </a:p>
          <a:p>
            <a:r>
              <a:rPr lang="es-MX" dirty="0" smtClean="0"/>
              <a:t>Tipo I: la fx radial es extraarticular, produciendose en el tercio</a:t>
            </a:r>
            <a:r>
              <a:rPr lang="es-MX" baseline="0" dirty="0" smtClean="0"/>
              <a:t> distal del hueso</a:t>
            </a:r>
          </a:p>
          <a:p>
            <a:r>
              <a:rPr lang="es-MX" baseline="0" dirty="0" smtClean="0"/>
              <a:t>En el tipoII: la fx radial suele ser conminuta y extenderse hasta la ARC</a:t>
            </a:r>
          </a:p>
          <a:p>
            <a:endParaRPr lang="es-MX"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MX" dirty="0" smtClean="0"/>
          </a:p>
          <a:p>
            <a:endParaRPr lang="es-MX" dirty="0"/>
          </a:p>
        </p:txBody>
      </p:sp>
      <p:sp>
        <p:nvSpPr>
          <p:cNvPr id="4" name="Slide Number Placeholder 3"/>
          <p:cNvSpPr>
            <a:spLocks noGrp="1"/>
          </p:cNvSpPr>
          <p:nvPr>
            <p:ph type="sldNum" sz="quarter" idx="10"/>
          </p:nvPr>
        </p:nvSpPr>
        <p:spPr/>
        <p:txBody>
          <a:bodyPr/>
          <a:lstStyle/>
          <a:p>
            <a:fld id="{1EFBCE73-F8DB-494D-A2F8-07DB4F710F4C}" type="slidenum">
              <a:rPr lang="es-MX" smtClean="0"/>
              <a:pPr/>
              <a:t>27</a:t>
            </a:fld>
            <a:endParaRPr lang="es-MX"/>
          </a:p>
        </p:txBody>
      </p:sp>
    </p:spTree>
    <p:extLst>
      <p:ext uri="{BB962C8B-B14F-4D97-AF65-F5344CB8AC3E}">
        <p14:creationId xmlns:p14="http://schemas.microsoft.com/office/powerpoint/2010/main" val="3755740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dirty="0" smtClean="0"/>
              <a:t>RX dorsovolar, oblicua y lateral.</a:t>
            </a:r>
          </a:p>
          <a:p>
            <a:r>
              <a:rPr lang="es-MX" dirty="0" smtClean="0"/>
              <a:t>La línea de fractura oblicua separa un pequeño fragmento óseo palmar, que queda unido</a:t>
            </a:r>
          </a:p>
          <a:p>
            <a:r>
              <a:rPr lang="es-MX" dirty="0" smtClean="0"/>
              <a:t> al trapecio por su ligamento, mientras que el resto del 1er metacarpiano se desplaza hacia</a:t>
            </a:r>
          </a:p>
          <a:p>
            <a:r>
              <a:rPr lang="es-MX" dirty="0" smtClean="0"/>
              <a:t> </a:t>
            </a:r>
            <a:r>
              <a:rPr lang="es-MX" dirty="0" err="1" smtClean="0"/>
              <a:t>dorsorradial</a:t>
            </a:r>
            <a:r>
              <a:rPr lang="es-MX" dirty="0" smtClean="0"/>
              <a:t> </a:t>
            </a:r>
            <a:r>
              <a:rPr lang="es-MX" dirty="0" err="1" smtClean="0"/>
              <a:t>traccionado</a:t>
            </a:r>
            <a:r>
              <a:rPr lang="es-MX" dirty="0" smtClean="0"/>
              <a:t> por el abductor largo del pulgar</a:t>
            </a:r>
            <a:endParaRPr lang="es-MX" dirty="0"/>
          </a:p>
        </p:txBody>
      </p:sp>
      <p:sp>
        <p:nvSpPr>
          <p:cNvPr id="4" name="Slide Number Placeholder 3"/>
          <p:cNvSpPr>
            <a:spLocks noGrp="1"/>
          </p:cNvSpPr>
          <p:nvPr>
            <p:ph type="sldNum" sz="quarter" idx="10"/>
          </p:nvPr>
        </p:nvSpPr>
        <p:spPr/>
        <p:txBody>
          <a:bodyPr/>
          <a:lstStyle/>
          <a:p>
            <a:fld id="{1EFBCE73-F8DB-494D-A2F8-07DB4F710F4C}" type="slidenum">
              <a:rPr lang="es-MX" smtClean="0"/>
              <a:pPr/>
              <a:t>28</a:t>
            </a:fld>
            <a:endParaRPr lang="es-MX"/>
          </a:p>
        </p:txBody>
      </p:sp>
    </p:spTree>
    <p:extLst>
      <p:ext uri="{BB962C8B-B14F-4D97-AF65-F5344CB8AC3E}">
        <p14:creationId xmlns:p14="http://schemas.microsoft.com/office/powerpoint/2010/main" val="2885738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err="1" smtClean="0"/>
              <a:t>Intra</a:t>
            </a:r>
            <a:r>
              <a:rPr lang="es-MX" dirty="0" smtClean="0"/>
              <a:t> fractura articular de la 1ra base metacarpiano se ve. Un pequeño fragmento se une a la articulación con trapecio. </a:t>
            </a:r>
          </a:p>
          <a:p>
            <a:r>
              <a:rPr lang="es-MX" dirty="0" smtClean="0"/>
              <a:t>Resto del hueso muestra la migración proximal causa de la demanda por abductor largo del pulgar.</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29</a:t>
            </a:fld>
            <a:endParaRPr lang="es-ES_tradnl"/>
          </a:p>
        </p:txBody>
      </p:sp>
    </p:spTree>
    <p:extLst>
      <p:ext uri="{BB962C8B-B14F-4D97-AF65-F5344CB8AC3E}">
        <p14:creationId xmlns:p14="http://schemas.microsoft.com/office/powerpoint/2010/main" val="4083575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dirty="0" smtClean="0"/>
              <a:t>Es necesaria la TC para localizar los fragmentos dispersos y excluir la posibilidad de atrapamiento de algun pequeño fragmento</a:t>
            </a:r>
            <a:r>
              <a:rPr lang="es-MX" baseline="0" dirty="0" smtClean="0"/>
              <a:t> oseo en la 1ª art CMC</a:t>
            </a:r>
            <a:endParaRPr lang="es-MX" dirty="0"/>
          </a:p>
        </p:txBody>
      </p:sp>
      <p:sp>
        <p:nvSpPr>
          <p:cNvPr id="4" name="Slide Number Placeholder 3"/>
          <p:cNvSpPr>
            <a:spLocks noGrp="1"/>
          </p:cNvSpPr>
          <p:nvPr>
            <p:ph type="sldNum" sz="quarter" idx="10"/>
          </p:nvPr>
        </p:nvSpPr>
        <p:spPr/>
        <p:txBody>
          <a:bodyPr/>
          <a:lstStyle/>
          <a:p>
            <a:fld id="{1EFBCE73-F8DB-494D-A2F8-07DB4F710F4C}" type="slidenum">
              <a:rPr lang="es-MX" smtClean="0"/>
              <a:pPr/>
              <a:t>30</a:t>
            </a:fld>
            <a:endParaRPr lang="es-MX"/>
          </a:p>
        </p:txBody>
      </p:sp>
    </p:spTree>
    <p:extLst>
      <p:ext uri="{BB962C8B-B14F-4D97-AF65-F5344CB8AC3E}">
        <p14:creationId xmlns:p14="http://schemas.microsoft.com/office/powerpoint/2010/main" val="114679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Rx</a:t>
            </a:r>
            <a:r>
              <a:rPr lang="es-MX" dirty="0" smtClean="0"/>
              <a:t>: pilar principa</a:t>
            </a:r>
            <a:r>
              <a:rPr lang="es-MX" baseline="0" dirty="0" smtClean="0"/>
              <a:t>l para el diagnóstico, utilidad limitada para </a:t>
            </a:r>
            <a:r>
              <a:rPr lang="es-MX" baseline="0" dirty="0" err="1" smtClean="0"/>
              <a:t>fx</a:t>
            </a:r>
            <a:r>
              <a:rPr lang="es-MX" baseline="0" dirty="0" smtClean="0"/>
              <a:t> del carpo, o para la EDR sin desplazamiento</a:t>
            </a:r>
            <a:endParaRPr lang="es-MX" dirty="0" smtClean="0"/>
          </a:p>
          <a:p>
            <a:r>
              <a:rPr lang="es-MX" dirty="0" smtClean="0"/>
              <a:t>RM</a:t>
            </a:r>
            <a:r>
              <a:rPr lang="es-MX" baseline="0" dirty="0" smtClean="0"/>
              <a:t> para caracterización de la patología de la muñeca y mano</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4</a:t>
            </a:fld>
            <a:endParaRPr lang="es-ES_tradnl"/>
          </a:p>
        </p:txBody>
      </p:sp>
    </p:spTree>
    <p:extLst>
      <p:ext uri="{BB962C8B-B14F-4D97-AF65-F5344CB8AC3E}">
        <p14:creationId xmlns:p14="http://schemas.microsoft.com/office/powerpoint/2010/main" val="358442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MX" sz="900" baseline="-25000" dirty="0" smtClean="0">
                <a:solidFill>
                  <a:srgbClr val="FF0000"/>
                </a:solidFill>
                <a:latin typeface="Tahoma" pitchFamily="34" charset="0"/>
                <a:ea typeface="Tahoma" pitchFamily="34" charset="0"/>
                <a:cs typeface="Tahoma" pitchFamily="34" charset="0"/>
              </a:rPr>
              <a:t>Radio distal: tiene 3 superficies </a:t>
            </a:r>
            <a:r>
              <a:rPr lang="es-MX" sz="900" baseline="-25000" dirty="0" err="1" smtClean="0">
                <a:solidFill>
                  <a:srgbClr val="FF0000"/>
                </a:solidFill>
                <a:latin typeface="Tahoma" pitchFamily="34" charset="0"/>
                <a:ea typeface="Tahoma" pitchFamily="34" charset="0"/>
                <a:cs typeface="Tahoma" pitchFamily="34" charset="0"/>
              </a:rPr>
              <a:t>concavas</a:t>
            </a:r>
            <a:r>
              <a:rPr lang="es-MX" sz="900" baseline="-25000" dirty="0" smtClean="0">
                <a:solidFill>
                  <a:srgbClr val="FF0000"/>
                </a:solidFill>
                <a:latin typeface="Tahoma" pitchFamily="34" charset="0"/>
                <a:ea typeface="Tahoma" pitchFamily="34" charset="0"/>
                <a:cs typeface="Tahoma" pitchFamily="34" charset="0"/>
              </a:rPr>
              <a:t>: La fosa para el escafoides y el semilunar; la escotadura sigmoidea que se articula con el cubito distal</a:t>
            </a:r>
          </a:p>
          <a:p>
            <a:pPr algn="l">
              <a:buFont typeface="Wingdings" pitchFamily="26" charset="2"/>
              <a:buNone/>
            </a:pPr>
            <a:r>
              <a:rPr lang="es-MX" sz="900" baseline="-25000" dirty="0" smtClean="0">
                <a:solidFill>
                  <a:srgbClr val="FF0000"/>
                </a:solidFill>
                <a:latin typeface="Tahoma" pitchFamily="34" charset="0"/>
                <a:ea typeface="Tahoma" pitchFamily="34" charset="0"/>
                <a:cs typeface="Tahoma" pitchFamily="34" charset="0"/>
              </a:rPr>
              <a:t>de 2 cm de la </a:t>
            </a:r>
            <a:r>
              <a:rPr lang="es-MX" sz="900" baseline="-25000" dirty="0" err="1" smtClean="0">
                <a:solidFill>
                  <a:srgbClr val="FF0000"/>
                </a:solidFill>
                <a:latin typeface="Tahoma" pitchFamily="34" charset="0"/>
                <a:ea typeface="Tahoma" pitchFamily="34" charset="0"/>
                <a:cs typeface="Tahoma" pitchFamily="34" charset="0"/>
              </a:rPr>
              <a:t>articulacion</a:t>
            </a:r>
            <a:r>
              <a:rPr lang="es-MX" sz="900" baseline="-25000" dirty="0" smtClean="0">
                <a:solidFill>
                  <a:srgbClr val="FF0000"/>
                </a:solidFill>
                <a:latin typeface="Tahoma" pitchFamily="34" charset="0"/>
                <a:ea typeface="Tahoma" pitchFamily="34" charset="0"/>
                <a:cs typeface="Tahoma" pitchFamily="34" charset="0"/>
              </a:rPr>
              <a:t> </a:t>
            </a:r>
            <a:r>
              <a:rPr lang="es-MX" sz="900" baseline="-25000" dirty="0" err="1" smtClean="0">
                <a:solidFill>
                  <a:srgbClr val="FF0000"/>
                </a:solidFill>
                <a:latin typeface="Tahoma" pitchFamily="34" charset="0"/>
                <a:ea typeface="Tahoma" pitchFamily="34" charset="0"/>
                <a:cs typeface="Tahoma" pitchFamily="34" charset="0"/>
              </a:rPr>
              <a:t>radiocubital</a:t>
            </a:r>
            <a:r>
              <a:rPr lang="es-MX" sz="900" baseline="-25000" dirty="0" smtClean="0">
                <a:solidFill>
                  <a:srgbClr val="FF0000"/>
                </a:solidFill>
                <a:latin typeface="Tahoma" pitchFamily="34" charset="0"/>
                <a:ea typeface="Tahoma" pitchFamily="34" charset="0"/>
                <a:cs typeface="Tahoma" pitchFamily="34" charset="0"/>
              </a:rPr>
              <a:t> distal es una zona de riesgo de </a:t>
            </a:r>
            <a:r>
              <a:rPr lang="es-MX" sz="900" baseline="-25000" dirty="0" err="1" smtClean="0">
                <a:solidFill>
                  <a:srgbClr val="FF0000"/>
                </a:solidFill>
                <a:latin typeface="Tahoma" pitchFamily="34" charset="0"/>
                <a:ea typeface="Tahoma" pitchFamily="34" charset="0"/>
                <a:cs typeface="Tahoma" pitchFamily="34" charset="0"/>
              </a:rPr>
              <a:t>fx</a:t>
            </a:r>
            <a:endParaRPr lang="es-MX" sz="900" baseline="-25000" dirty="0" smtClean="0">
              <a:solidFill>
                <a:srgbClr val="FF0000"/>
              </a:solidFill>
              <a:latin typeface="Tahoma" pitchFamily="34" charset="0"/>
              <a:ea typeface="Tahoma" pitchFamily="34" charset="0"/>
              <a:cs typeface="Tahoma" pitchFamily="34" charset="0"/>
            </a:endParaRPr>
          </a:p>
          <a:p>
            <a:pPr algn="l">
              <a:buFont typeface="Wingdings" pitchFamily="26" charset="2"/>
              <a:buNone/>
            </a:pPr>
            <a:r>
              <a:rPr lang="es-MX" sz="900" baseline="-25000" dirty="0" smtClean="0">
                <a:solidFill>
                  <a:srgbClr val="FF0000"/>
                </a:solidFill>
                <a:latin typeface="Tahoma" pitchFamily="34" charset="0"/>
                <a:ea typeface="Tahoma" pitchFamily="34" charset="0"/>
                <a:cs typeface="Tahoma" pitchFamily="34" charset="0"/>
              </a:rPr>
              <a:t>*Gráfico</a:t>
            </a:r>
            <a:r>
              <a:rPr lang="es-MX" sz="900" baseline="0" dirty="0" smtClean="0">
                <a:solidFill>
                  <a:srgbClr val="FF0000"/>
                </a:solidFill>
                <a:latin typeface="Tahoma" pitchFamily="34" charset="0"/>
                <a:ea typeface="Tahoma" pitchFamily="34" charset="0"/>
                <a:cs typeface="Tahoma" pitchFamily="34" charset="0"/>
              </a:rPr>
              <a:t> coronal donde se </a:t>
            </a:r>
            <a:r>
              <a:rPr lang="es-MX" sz="900" baseline="0" dirty="0" err="1" smtClean="0">
                <a:solidFill>
                  <a:srgbClr val="FF0000"/>
                </a:solidFill>
                <a:latin typeface="Tahoma" pitchFamily="34" charset="0"/>
                <a:ea typeface="Tahoma" pitchFamily="34" charset="0"/>
                <a:cs typeface="Tahoma" pitchFamily="34" charset="0"/>
              </a:rPr>
              <a:t>obsrva</a:t>
            </a:r>
            <a:r>
              <a:rPr lang="es-MX" sz="900" baseline="0" dirty="0" smtClean="0">
                <a:solidFill>
                  <a:srgbClr val="FF0000"/>
                </a:solidFill>
                <a:latin typeface="Tahoma" pitchFamily="34" charset="0"/>
                <a:ea typeface="Tahoma" pitchFamily="34" charset="0"/>
                <a:cs typeface="Tahoma" pitchFamily="34" charset="0"/>
              </a:rPr>
              <a:t> una </a:t>
            </a:r>
            <a:r>
              <a:rPr lang="es-MX" sz="900" baseline="0" dirty="0" err="1" smtClean="0">
                <a:solidFill>
                  <a:srgbClr val="FF0000"/>
                </a:solidFill>
                <a:latin typeface="Tahoma" pitchFamily="34" charset="0"/>
                <a:ea typeface="Tahoma" pitchFamily="34" charset="0"/>
                <a:cs typeface="Tahoma" pitchFamily="34" charset="0"/>
              </a:rPr>
              <a:t>fx</a:t>
            </a:r>
            <a:r>
              <a:rPr lang="es-MX" sz="900" baseline="0" dirty="0" smtClean="0">
                <a:solidFill>
                  <a:srgbClr val="FF0000"/>
                </a:solidFill>
                <a:latin typeface="Tahoma" pitchFamily="34" charset="0"/>
                <a:ea typeface="Tahoma" pitchFamily="34" charset="0"/>
                <a:cs typeface="Tahoma" pitchFamily="34" charset="0"/>
              </a:rPr>
              <a:t> </a:t>
            </a:r>
            <a:r>
              <a:rPr lang="es-MX" sz="900" baseline="0" dirty="0" err="1" smtClean="0">
                <a:solidFill>
                  <a:srgbClr val="FF0000"/>
                </a:solidFill>
                <a:latin typeface="Tahoma" pitchFamily="34" charset="0"/>
                <a:ea typeface="Tahoma" pitchFamily="34" charset="0"/>
                <a:cs typeface="Tahoma" pitchFamily="34" charset="0"/>
              </a:rPr>
              <a:t>intra-articuar</a:t>
            </a:r>
            <a:r>
              <a:rPr lang="es-MX" sz="900" baseline="0" dirty="0" smtClean="0">
                <a:solidFill>
                  <a:srgbClr val="FF0000"/>
                </a:solidFill>
                <a:latin typeface="Tahoma" pitchFamily="34" charset="0"/>
                <a:ea typeface="Tahoma" pitchFamily="34" charset="0"/>
                <a:cs typeface="Tahoma" pitchFamily="34" charset="0"/>
              </a:rPr>
              <a:t> del radio distal envolviendo la fosa semilunar.</a:t>
            </a:r>
          </a:p>
          <a:p>
            <a:pPr algn="l">
              <a:buFont typeface="Wingdings" pitchFamily="26" charset="2"/>
              <a:buNone/>
            </a:pPr>
            <a:r>
              <a:rPr lang="es-MX" sz="900" baseline="0" dirty="0" smtClean="0">
                <a:solidFill>
                  <a:srgbClr val="FF0000"/>
                </a:solidFill>
                <a:latin typeface="Tahoma" pitchFamily="34" charset="0"/>
                <a:ea typeface="Tahoma" pitchFamily="34" charset="0"/>
                <a:cs typeface="Tahoma" pitchFamily="34" charset="0"/>
              </a:rPr>
              <a:t>La fosa del </a:t>
            </a:r>
            <a:r>
              <a:rPr lang="es-MX" sz="900" baseline="0" dirty="0" err="1" smtClean="0">
                <a:solidFill>
                  <a:srgbClr val="FF0000"/>
                </a:solidFill>
                <a:latin typeface="Tahoma" pitchFamily="34" charset="0"/>
                <a:ea typeface="Tahoma" pitchFamily="34" charset="0"/>
                <a:cs typeface="Tahoma" pitchFamily="34" charset="0"/>
              </a:rPr>
              <a:t>semiunar</a:t>
            </a:r>
            <a:r>
              <a:rPr lang="es-MX" sz="900" baseline="0" dirty="0" smtClean="0">
                <a:solidFill>
                  <a:srgbClr val="FF0000"/>
                </a:solidFill>
                <a:latin typeface="Tahoma" pitchFamily="34" charset="0"/>
                <a:ea typeface="Tahoma" pitchFamily="34" charset="0"/>
                <a:cs typeface="Tahoma" pitchFamily="34" charset="0"/>
              </a:rPr>
              <a:t> fracturada es divida en un </a:t>
            </a:r>
            <a:r>
              <a:rPr lang="es-MX" sz="900" baseline="0" dirty="0" err="1" smtClean="0">
                <a:solidFill>
                  <a:srgbClr val="FF0000"/>
                </a:solidFill>
                <a:latin typeface="Tahoma" pitchFamily="34" charset="0"/>
                <a:ea typeface="Tahoma" pitchFamily="34" charset="0"/>
                <a:cs typeface="Tahoma" pitchFamily="34" charset="0"/>
              </a:rPr>
              <a:t>compomente</a:t>
            </a:r>
            <a:r>
              <a:rPr lang="es-MX" sz="900" baseline="0" dirty="0" smtClean="0">
                <a:solidFill>
                  <a:srgbClr val="FF0000"/>
                </a:solidFill>
                <a:latin typeface="Tahoma" pitchFamily="34" charset="0"/>
                <a:ea typeface="Tahoma" pitchFamily="34" charset="0"/>
                <a:cs typeface="Tahoma" pitchFamily="34" charset="0"/>
              </a:rPr>
              <a:t> palmar y medio dorsal. </a:t>
            </a:r>
            <a:endParaRPr lang="es-MX" sz="900" baseline="-25000" dirty="0" smtClean="0">
              <a:solidFill>
                <a:srgbClr val="FF0000"/>
              </a:solidFill>
              <a:latin typeface="Tahoma" pitchFamily="34" charset="0"/>
              <a:ea typeface="Tahoma" pitchFamily="34" charset="0"/>
              <a:cs typeface="Tahoma" pitchFamily="34" charset="0"/>
            </a:endParaRPr>
          </a:p>
          <a:p>
            <a:pPr algn="l">
              <a:buFont typeface="Arial" pitchFamily="34" charset="0"/>
              <a:buNone/>
            </a:pPr>
            <a:r>
              <a:rPr lang="en-US" sz="900" b="1" kern="1200" baseline="-25000" dirty="0" smtClean="0">
                <a:solidFill>
                  <a:srgbClr val="FF0000"/>
                </a:solidFill>
                <a:latin typeface="Tahoma" pitchFamily="34" charset="0"/>
                <a:ea typeface="Tahoma" pitchFamily="34" charset="0"/>
                <a:cs typeface="Tahoma" pitchFamily="34" charset="0"/>
              </a:rPr>
              <a:t>Figure 1. Anatomic diagram shows the </a:t>
            </a:r>
            <a:r>
              <a:rPr lang="en-US" sz="900" b="1" kern="1200" baseline="-25000" dirty="0" err="1" smtClean="0">
                <a:solidFill>
                  <a:srgbClr val="FF0000"/>
                </a:solidFill>
                <a:latin typeface="Tahoma" pitchFamily="34" charset="0"/>
                <a:ea typeface="Tahoma" pitchFamily="34" charset="0"/>
                <a:cs typeface="Tahoma" pitchFamily="34" charset="0"/>
              </a:rPr>
              <a:t>radiocarpal</a:t>
            </a:r>
            <a:r>
              <a:rPr lang="en-US" sz="900" b="1" kern="1200" baseline="-25000" dirty="0" smtClean="0">
                <a:solidFill>
                  <a:srgbClr val="FF0000"/>
                </a:solidFill>
                <a:latin typeface="Tahoma" pitchFamily="34" charset="0"/>
                <a:ea typeface="Tahoma" pitchFamily="34" charset="0"/>
                <a:cs typeface="Tahoma" pitchFamily="34" charset="0"/>
              </a:rPr>
              <a:t> joint with </a:t>
            </a:r>
            <a:r>
              <a:rPr lang="en-US" sz="900" b="1" kern="1200" baseline="-25000" dirty="0" err="1" smtClean="0">
                <a:solidFill>
                  <a:srgbClr val="FF0000"/>
                </a:solidFill>
                <a:latin typeface="Tahoma" pitchFamily="34" charset="0"/>
                <a:ea typeface="Tahoma" pitchFamily="34" charset="0"/>
                <a:cs typeface="Tahoma" pitchFamily="34" charset="0"/>
              </a:rPr>
              <a:t>fossae</a:t>
            </a:r>
            <a:r>
              <a:rPr lang="en-US" sz="900" b="1" kern="1200" baseline="-25000" dirty="0" smtClean="0">
                <a:solidFill>
                  <a:srgbClr val="FF0000"/>
                </a:solidFill>
                <a:latin typeface="Tahoma" pitchFamily="34" charset="0"/>
                <a:ea typeface="Tahoma" pitchFamily="34" charset="0"/>
                <a:cs typeface="Tahoma" pitchFamily="34" charset="0"/>
              </a:rPr>
              <a:t> to articulate with the</a:t>
            </a:r>
          </a:p>
          <a:p>
            <a:pPr algn="l">
              <a:buFont typeface="Arial" pitchFamily="34" charset="0"/>
              <a:buNone/>
            </a:pPr>
            <a:r>
              <a:rPr lang="en-US" sz="900" kern="1200" baseline="-25000" dirty="0" err="1" smtClean="0">
                <a:solidFill>
                  <a:srgbClr val="FF0000"/>
                </a:solidFill>
                <a:latin typeface="Tahoma" pitchFamily="34" charset="0"/>
                <a:ea typeface="Tahoma" pitchFamily="34" charset="0"/>
                <a:cs typeface="Tahoma" pitchFamily="34" charset="0"/>
              </a:rPr>
              <a:t>scaphoid</a:t>
            </a:r>
            <a:r>
              <a:rPr lang="en-US" sz="900" kern="1200" baseline="-25000" dirty="0" smtClean="0">
                <a:solidFill>
                  <a:srgbClr val="FF0000"/>
                </a:solidFill>
                <a:latin typeface="Tahoma" pitchFamily="34" charset="0"/>
                <a:ea typeface="Tahoma" pitchFamily="34" charset="0"/>
                <a:cs typeface="Tahoma" pitchFamily="34" charset="0"/>
              </a:rPr>
              <a:t> (</a:t>
            </a:r>
            <a:r>
              <a:rPr lang="en-US" sz="900" kern="1200" baseline="-25000" dirty="0" err="1" smtClean="0">
                <a:solidFill>
                  <a:srgbClr val="FF0000"/>
                </a:solidFill>
                <a:latin typeface="Tahoma" pitchFamily="34" charset="0"/>
                <a:ea typeface="Tahoma" pitchFamily="34" charset="0"/>
                <a:cs typeface="Tahoma" pitchFamily="34" charset="0"/>
              </a:rPr>
              <a:t>scaphoidfossa</a:t>
            </a:r>
            <a:r>
              <a:rPr lang="en-US" sz="900" kern="1200" baseline="-25000" dirty="0" smtClean="0">
                <a:solidFill>
                  <a:srgbClr val="FF0000"/>
                </a:solidFill>
                <a:latin typeface="Tahoma" pitchFamily="34" charset="0"/>
                <a:ea typeface="Tahoma" pitchFamily="34" charset="0"/>
                <a:cs typeface="Tahoma" pitchFamily="34" charset="0"/>
              </a:rPr>
              <a:t>) (arrow), </a:t>
            </a:r>
            <a:r>
              <a:rPr lang="en-US" sz="900" kern="1200" baseline="-25000" dirty="0" err="1" smtClean="0">
                <a:solidFill>
                  <a:srgbClr val="FF0000"/>
                </a:solidFill>
                <a:latin typeface="Tahoma" pitchFamily="34" charset="0"/>
                <a:ea typeface="Tahoma" pitchFamily="34" charset="0"/>
                <a:cs typeface="Tahoma" pitchFamily="34" charset="0"/>
              </a:rPr>
              <a:t>lunate</a:t>
            </a:r>
            <a:r>
              <a:rPr lang="en-US" sz="900" kern="1200" baseline="-25000" dirty="0" smtClean="0">
                <a:solidFill>
                  <a:srgbClr val="FF0000"/>
                </a:solidFill>
                <a:latin typeface="Tahoma" pitchFamily="34" charset="0"/>
                <a:ea typeface="Tahoma" pitchFamily="34" charset="0"/>
                <a:cs typeface="Tahoma" pitchFamily="34" charset="0"/>
              </a:rPr>
              <a:t> (</a:t>
            </a:r>
            <a:r>
              <a:rPr lang="en-US" sz="900" kern="1200" baseline="-25000" dirty="0" err="1" smtClean="0">
                <a:solidFill>
                  <a:srgbClr val="FF0000"/>
                </a:solidFill>
                <a:latin typeface="Tahoma" pitchFamily="34" charset="0"/>
                <a:ea typeface="Tahoma" pitchFamily="34" charset="0"/>
                <a:cs typeface="Tahoma" pitchFamily="34" charset="0"/>
              </a:rPr>
              <a:t>lunatefossa</a:t>
            </a:r>
            <a:r>
              <a:rPr lang="en-US" sz="900" kern="1200" baseline="-25000" dirty="0" smtClean="0">
                <a:solidFill>
                  <a:srgbClr val="FF0000"/>
                </a:solidFill>
                <a:latin typeface="Tahoma" pitchFamily="34" charset="0"/>
                <a:ea typeface="Tahoma" pitchFamily="34" charset="0"/>
                <a:cs typeface="Tahoma" pitchFamily="34" charset="0"/>
              </a:rPr>
              <a:t>) (arrowhead), and </a:t>
            </a:r>
            <a:r>
              <a:rPr lang="en-US" sz="900" kern="1200" baseline="-25000" dirty="0" err="1" smtClean="0">
                <a:solidFill>
                  <a:srgbClr val="FF0000"/>
                </a:solidFill>
                <a:latin typeface="Tahoma" pitchFamily="34" charset="0"/>
                <a:ea typeface="Tahoma" pitchFamily="34" charset="0"/>
                <a:cs typeface="Tahoma" pitchFamily="34" charset="0"/>
              </a:rPr>
              <a:t>ulnar</a:t>
            </a:r>
            <a:r>
              <a:rPr lang="en-US" sz="900" kern="1200" baseline="-25000" dirty="0" smtClean="0">
                <a:solidFill>
                  <a:srgbClr val="FF0000"/>
                </a:solidFill>
                <a:latin typeface="Tahoma" pitchFamily="34" charset="0"/>
                <a:ea typeface="Tahoma" pitchFamily="34" charset="0"/>
                <a:cs typeface="Tahoma" pitchFamily="34" charset="0"/>
              </a:rPr>
              <a:t> side of the </a:t>
            </a:r>
            <a:r>
              <a:rPr lang="en-US" sz="900" kern="1200" baseline="-25000" dirty="0" err="1" smtClean="0">
                <a:solidFill>
                  <a:srgbClr val="FF0000"/>
                </a:solidFill>
                <a:latin typeface="Tahoma" pitchFamily="34" charset="0"/>
                <a:ea typeface="Tahoma" pitchFamily="34" charset="0"/>
                <a:cs typeface="Tahoma" pitchFamily="34" charset="0"/>
              </a:rPr>
              <a:t>carpus</a:t>
            </a:r>
            <a:r>
              <a:rPr lang="en-US" sz="900" kern="1200" baseline="-25000" dirty="0" smtClean="0">
                <a:solidFill>
                  <a:srgbClr val="FF0000"/>
                </a:solidFill>
                <a:latin typeface="Tahoma" pitchFamily="34" charset="0"/>
                <a:ea typeface="Tahoma" pitchFamily="34" charset="0"/>
                <a:cs typeface="Tahoma" pitchFamily="34" charset="0"/>
              </a:rPr>
              <a:t>.</a:t>
            </a:r>
          </a:p>
          <a:p>
            <a:pPr algn="l">
              <a:buFont typeface="Arial" pitchFamily="34" charset="0"/>
              <a:buNone/>
            </a:pPr>
            <a:r>
              <a:rPr lang="en-US" sz="900" kern="1200" baseline="-25000" dirty="0" smtClean="0">
                <a:solidFill>
                  <a:srgbClr val="FF0000"/>
                </a:solidFill>
                <a:latin typeface="Tahoma" pitchFamily="34" charset="0"/>
                <a:ea typeface="Tahoma" pitchFamily="34" charset="0"/>
                <a:cs typeface="Tahoma" pitchFamily="34" charset="0"/>
              </a:rPr>
              <a:t>(Modified and reprinted, with permission, from reference 7.)</a:t>
            </a:r>
            <a:endParaRPr lang="es-MX" sz="900" baseline="-25000" dirty="0" smtClean="0">
              <a:solidFill>
                <a:srgbClr val="FF0000"/>
              </a:solidFill>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1EFBCE73-F8DB-494D-A2F8-07DB4F710F4C}" type="slidenum">
              <a:rPr lang="es-MX" smtClean="0"/>
              <a:pPr/>
              <a:t>6</a:t>
            </a:fld>
            <a:endParaRPr lang="es-MX"/>
          </a:p>
        </p:txBody>
      </p:sp>
    </p:spTree>
    <p:extLst>
      <p:ext uri="{BB962C8B-B14F-4D97-AF65-F5344CB8AC3E}">
        <p14:creationId xmlns:p14="http://schemas.microsoft.com/office/powerpoint/2010/main" val="535899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kern="1200" baseline="-25000" dirty="0" smtClean="0">
                <a:solidFill>
                  <a:schemeClr val="tx1"/>
                </a:solidFill>
                <a:latin typeface="+mn-lt"/>
                <a:ea typeface="+mn-ea"/>
                <a:cs typeface="+mn-cs"/>
              </a:rPr>
              <a:t>Fernández(1991) </a:t>
            </a:r>
            <a:r>
              <a:rPr lang="en-US" sz="1200" kern="1200" baseline="-25000" dirty="0" err="1" smtClean="0">
                <a:solidFill>
                  <a:schemeClr val="tx1"/>
                </a:solidFill>
                <a:latin typeface="+mn-lt"/>
                <a:ea typeface="+mn-ea"/>
                <a:cs typeface="+mn-cs"/>
              </a:rPr>
              <a:t>publicó</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una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clasificación</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simplificada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que</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separaba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las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en </a:t>
            </a:r>
            <a:r>
              <a:rPr lang="en-US" sz="1200" kern="1200" baseline="-25000" dirty="0" err="1" smtClean="0">
                <a:solidFill>
                  <a:schemeClr val="tx1"/>
                </a:solidFill>
                <a:latin typeface="+mn-lt"/>
                <a:ea typeface="+mn-ea"/>
                <a:cs typeface="+mn-cs"/>
              </a:rPr>
              <a:t>función</a:t>
            </a:r>
            <a:r>
              <a:rPr lang="en-US" sz="1200" kern="1200" baseline="-25000" dirty="0" smtClean="0">
                <a:solidFill>
                  <a:schemeClr val="tx1"/>
                </a:solidFill>
                <a:latin typeface="+mn-lt"/>
                <a:ea typeface="+mn-ea"/>
                <a:cs typeface="+mn-cs"/>
              </a:rPr>
              <a:t> del </a:t>
            </a:r>
            <a:r>
              <a:rPr lang="en-US" sz="1200" kern="1200" baseline="-25000" dirty="0" err="1" smtClean="0">
                <a:solidFill>
                  <a:schemeClr val="tx1"/>
                </a:solidFill>
                <a:latin typeface="+mn-lt"/>
                <a:ea typeface="+mn-ea"/>
                <a:cs typeface="+mn-cs"/>
              </a:rPr>
              <a:t>mecanismo</a:t>
            </a:r>
            <a:r>
              <a:rPr lang="en-US" sz="1200" kern="1200" baseline="-25000" dirty="0" smtClean="0">
                <a:solidFill>
                  <a:schemeClr val="tx1"/>
                </a:solidFill>
                <a:latin typeface="+mn-lt"/>
                <a:ea typeface="+mn-ea"/>
                <a:cs typeface="+mn-cs"/>
              </a:rPr>
              <a:t> de </a:t>
            </a:r>
            <a:r>
              <a:rPr lang="en-US" sz="1200" kern="1200" baseline="-25000" dirty="0" err="1" smtClean="0">
                <a:solidFill>
                  <a:schemeClr val="tx1"/>
                </a:solidFill>
                <a:latin typeface="+mn-lt"/>
                <a:ea typeface="+mn-ea"/>
                <a:cs typeface="+mn-cs"/>
              </a:rPr>
              <a:t>lesión</a:t>
            </a:r>
            <a:r>
              <a:rPr lang="en-US" sz="1200" kern="1200" baseline="-25000" dirty="0" smtClean="0">
                <a:solidFill>
                  <a:schemeClr val="tx1"/>
                </a:solidFill>
                <a:latin typeface="+mn-lt"/>
                <a:ea typeface="+mn-ea"/>
                <a:cs typeface="+mn-cs"/>
              </a:rPr>
              <a:t> y </a:t>
            </a:r>
            <a:r>
              <a:rPr lang="en-US" sz="1200" kern="1200" baseline="-25000" dirty="0" err="1" smtClean="0">
                <a:solidFill>
                  <a:schemeClr val="tx1"/>
                </a:solidFill>
                <a:latin typeface="+mn-lt"/>
                <a:ea typeface="+mn-ea"/>
                <a:cs typeface="+mn-cs"/>
              </a:rPr>
              <a:t>permitía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seleccionar</a:t>
            </a:r>
            <a:r>
              <a:rPr lang="en-US" sz="1200" kern="1200" baseline="-25000" dirty="0" smtClean="0">
                <a:solidFill>
                  <a:schemeClr val="tx1"/>
                </a:solidFill>
                <a:latin typeface="+mn-lt"/>
                <a:ea typeface="+mn-ea"/>
                <a:cs typeface="+mn-cs"/>
              </a:rPr>
              <a:t> de </a:t>
            </a:r>
            <a:r>
              <a:rPr lang="en-US" sz="1200" kern="1200" baseline="-25000" dirty="0" err="1" smtClean="0">
                <a:solidFill>
                  <a:schemeClr val="tx1"/>
                </a:solidFill>
                <a:latin typeface="+mn-lt"/>
                <a:ea typeface="+mn-ea"/>
                <a:cs typeface="+mn-cs"/>
              </a:rPr>
              <a:t>manera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másdirectasopciones</a:t>
            </a:r>
            <a:r>
              <a:rPr lang="en-US" sz="1200" kern="1200" baseline="-25000" dirty="0" smtClean="0">
                <a:solidFill>
                  <a:schemeClr val="tx1"/>
                </a:solidFill>
                <a:latin typeface="+mn-lt"/>
                <a:ea typeface="+mn-ea"/>
                <a:cs typeface="+mn-cs"/>
              </a:rPr>
              <a:t> de </a:t>
            </a:r>
            <a:r>
              <a:rPr lang="en-US" sz="1200" kern="1200" baseline="-25000" dirty="0" err="1" smtClean="0">
                <a:solidFill>
                  <a:schemeClr val="tx1"/>
                </a:solidFill>
                <a:latin typeface="+mn-lt"/>
                <a:ea typeface="+mn-ea"/>
                <a:cs typeface="+mn-cs"/>
              </a:rPr>
              <a:t>tratamiento</a:t>
            </a:r>
            <a:r>
              <a:rPr lang="en-US" sz="1200" kern="1200" baseline="-25000" dirty="0" smtClean="0">
                <a:solidFill>
                  <a:schemeClr val="tx1"/>
                </a:solidFill>
                <a:latin typeface="+mn-lt"/>
                <a:ea typeface="+mn-ea"/>
                <a:cs typeface="+mn-cs"/>
              </a:rPr>
              <a:t>.</a:t>
            </a:r>
          </a:p>
          <a:p>
            <a:r>
              <a:rPr lang="en-US" sz="1200" kern="1200" baseline="-25000" dirty="0" err="1" smtClean="0">
                <a:solidFill>
                  <a:schemeClr val="tx1"/>
                </a:solidFill>
                <a:latin typeface="+mn-lt"/>
                <a:ea typeface="+mn-ea"/>
                <a:cs typeface="+mn-cs"/>
              </a:rPr>
              <a:t>Tipo</a:t>
            </a:r>
            <a:r>
              <a:rPr lang="en-US" sz="1200" kern="1200" baseline="-25000" dirty="0" smtClean="0">
                <a:solidFill>
                  <a:schemeClr val="tx1"/>
                </a:solidFill>
                <a:latin typeface="+mn-lt"/>
                <a:ea typeface="+mn-ea"/>
                <a:cs typeface="+mn-cs"/>
              </a:rPr>
              <a:t> 1.-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con </a:t>
            </a:r>
            <a:r>
              <a:rPr lang="en-US" sz="1200" kern="1200" baseline="-25000" dirty="0" err="1" smtClean="0">
                <a:solidFill>
                  <a:schemeClr val="tx1"/>
                </a:solidFill>
                <a:latin typeface="+mn-lt"/>
                <a:ea typeface="+mn-ea"/>
                <a:cs typeface="+mn-cs"/>
              </a:rPr>
              <a:t>desviación</a:t>
            </a:r>
            <a:r>
              <a:rPr lang="en-US" sz="1200" kern="1200" baseline="-25000" dirty="0" smtClean="0">
                <a:solidFill>
                  <a:schemeClr val="tx1"/>
                </a:solidFill>
                <a:latin typeface="+mn-lt"/>
                <a:ea typeface="+mn-ea"/>
                <a:cs typeface="+mn-cs"/>
              </a:rPr>
              <a:t> de la </a:t>
            </a:r>
            <a:r>
              <a:rPr lang="en-US" sz="1200" kern="1200" baseline="-25000" dirty="0" err="1" smtClean="0">
                <a:solidFill>
                  <a:schemeClr val="tx1"/>
                </a:solidFill>
                <a:latin typeface="+mn-lt"/>
                <a:ea typeface="+mn-ea"/>
                <a:cs typeface="+mn-cs"/>
              </a:rPr>
              <a:t>metáfisis</a:t>
            </a:r>
            <a:r>
              <a:rPr lang="en-US" sz="1200" kern="1200" baseline="-25000" dirty="0" smtClean="0">
                <a:solidFill>
                  <a:schemeClr val="tx1"/>
                </a:solidFill>
                <a:latin typeface="+mn-lt"/>
                <a:ea typeface="+mn-ea"/>
                <a:cs typeface="+mn-cs"/>
              </a:rPr>
              <a:t>, en </a:t>
            </a:r>
            <a:r>
              <a:rPr lang="en-US" sz="1200" kern="1200" baseline="-25000" dirty="0" err="1" smtClean="0">
                <a:solidFill>
                  <a:schemeClr val="tx1"/>
                </a:solidFill>
                <a:latin typeface="+mn-lt"/>
                <a:ea typeface="+mn-ea"/>
                <a:cs typeface="+mn-cs"/>
              </a:rPr>
              <a:t>las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que</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una</a:t>
            </a:r>
            <a:r>
              <a:rPr lang="en-US" sz="1200" kern="1200" baseline="-25000" dirty="0" smtClean="0">
                <a:solidFill>
                  <a:schemeClr val="tx1"/>
                </a:solidFill>
                <a:latin typeface="+mn-lt"/>
                <a:ea typeface="+mn-ea"/>
                <a:cs typeface="+mn-cs"/>
              </a:rPr>
              <a:t> cortical </a:t>
            </a:r>
            <a:r>
              <a:rPr lang="en-US" sz="1200" kern="1200" baseline="-25000" dirty="0" err="1" smtClean="0">
                <a:solidFill>
                  <a:schemeClr val="tx1"/>
                </a:solidFill>
                <a:latin typeface="+mn-lt"/>
                <a:ea typeface="+mn-ea"/>
                <a:cs typeface="+mn-cs"/>
              </a:rPr>
              <a:t>está</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rota</a:t>
            </a:r>
            <a:r>
              <a:rPr lang="en-US" sz="1200" kern="1200" baseline="-25000" dirty="0" smtClean="0">
                <a:solidFill>
                  <a:schemeClr val="tx1"/>
                </a:solidFill>
                <a:latin typeface="+mn-lt"/>
                <a:ea typeface="+mn-ea"/>
                <a:cs typeface="+mn-cs"/>
              </a:rPr>
              <a:t> y la </a:t>
            </a:r>
            <a:r>
              <a:rPr lang="en-US" sz="1200" kern="1200" baseline="-25000" dirty="0" err="1" smtClean="0">
                <a:solidFill>
                  <a:schemeClr val="tx1"/>
                </a:solidFill>
                <a:latin typeface="+mn-lt"/>
                <a:ea typeface="+mn-ea"/>
                <a:cs typeface="+mn-cs"/>
              </a:rPr>
              <a:t>otra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hundida</a:t>
            </a:r>
            <a:r>
              <a:rPr lang="en-US" sz="1200" kern="1200" baseline="-25000" dirty="0" smtClean="0">
                <a:solidFill>
                  <a:schemeClr val="tx1"/>
                </a:solidFill>
                <a:latin typeface="+mn-lt"/>
                <a:ea typeface="+mn-ea"/>
                <a:cs typeface="+mn-cs"/>
              </a:rPr>
              <a:t> o </a:t>
            </a:r>
            <a:r>
              <a:rPr lang="en-US" sz="1200" kern="1200" baseline="-25000" dirty="0" err="1" smtClean="0">
                <a:solidFill>
                  <a:schemeClr val="tx1"/>
                </a:solidFill>
                <a:latin typeface="+mn-lt"/>
                <a:ea typeface="+mn-ea"/>
                <a:cs typeface="+mn-cs"/>
              </a:rPr>
              <a:t>conminuta</a:t>
            </a:r>
            <a:r>
              <a:rPr lang="en-US" sz="1200" kern="1200" baseline="-25000" dirty="0" smtClean="0">
                <a:solidFill>
                  <a:schemeClr val="tx1"/>
                </a:solidFill>
                <a:latin typeface="+mn-lt"/>
                <a:ea typeface="+mn-ea"/>
                <a:cs typeface="+mn-cs"/>
              </a:rPr>
              <a:t>, en </a:t>
            </a:r>
            <a:r>
              <a:rPr lang="en-US" sz="1200" kern="1200" baseline="-25000" dirty="0" err="1" smtClean="0">
                <a:solidFill>
                  <a:schemeClr val="tx1"/>
                </a:solidFill>
                <a:latin typeface="+mn-lt"/>
                <a:ea typeface="+mn-ea"/>
                <a:cs typeface="+mn-cs"/>
              </a:rPr>
              <a:t>función</a:t>
            </a:r>
            <a:r>
              <a:rPr lang="en-US" sz="1200" kern="1200" baseline="-25000" dirty="0" smtClean="0">
                <a:solidFill>
                  <a:schemeClr val="tx1"/>
                </a:solidFill>
                <a:latin typeface="+mn-lt"/>
                <a:ea typeface="+mn-ea"/>
                <a:cs typeface="+mn-cs"/>
              </a:rPr>
              <a:t> de </a:t>
            </a:r>
          </a:p>
          <a:p>
            <a:r>
              <a:rPr lang="en-US" sz="1200" kern="1200" baseline="-25000" dirty="0" err="1" smtClean="0">
                <a:solidFill>
                  <a:schemeClr val="tx1"/>
                </a:solidFill>
                <a:latin typeface="+mn-lt"/>
                <a:ea typeface="+mn-ea"/>
                <a:cs typeface="+mn-cs"/>
              </a:rPr>
              <a:t>las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fuerzas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ejercidas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durante</a:t>
            </a:r>
            <a:r>
              <a:rPr lang="en-US" sz="1200" kern="1200" baseline="-25000" dirty="0" smtClean="0">
                <a:solidFill>
                  <a:schemeClr val="tx1"/>
                </a:solidFill>
                <a:latin typeface="+mn-lt"/>
                <a:ea typeface="+mn-ea"/>
                <a:cs typeface="+mn-cs"/>
              </a:rPr>
              <a:t> la </a:t>
            </a:r>
            <a:r>
              <a:rPr lang="en-US" sz="1200" kern="1200" baseline="-25000" dirty="0" err="1" smtClean="0">
                <a:solidFill>
                  <a:schemeClr val="tx1"/>
                </a:solidFill>
                <a:latin typeface="+mn-lt"/>
                <a:ea typeface="+mn-ea"/>
                <a:cs typeface="+mn-cs"/>
              </a:rPr>
              <a:t>caída</a:t>
            </a:r>
            <a:r>
              <a:rPr lang="en-US" sz="1200" kern="1200" baseline="-25000" dirty="0" smtClean="0">
                <a:solidFill>
                  <a:schemeClr val="tx1"/>
                </a:solidFill>
                <a:latin typeface="+mn-lt"/>
                <a:ea typeface="+mn-ea"/>
                <a:cs typeface="+mn-cs"/>
              </a:rPr>
              <a:t>. Son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extraarticulares</a:t>
            </a:r>
            <a:r>
              <a:rPr lang="en-US" sz="1200" kern="1200" baseline="-25000" dirty="0" smtClean="0">
                <a:solidFill>
                  <a:schemeClr val="tx1"/>
                </a:solidFill>
                <a:latin typeface="+mn-lt"/>
                <a:ea typeface="+mn-ea"/>
                <a:cs typeface="+mn-cs"/>
              </a:rPr>
              <a:t>.</a:t>
            </a:r>
          </a:p>
          <a:p>
            <a:r>
              <a:rPr lang="en-US" sz="1200" kern="1200" baseline="-25000" dirty="0" err="1" smtClean="0">
                <a:solidFill>
                  <a:schemeClr val="tx1"/>
                </a:solidFill>
                <a:latin typeface="+mn-lt"/>
                <a:ea typeface="+mn-ea"/>
                <a:cs typeface="+mn-cs"/>
              </a:rPr>
              <a:t>Tipo</a:t>
            </a:r>
            <a:r>
              <a:rPr lang="en-US" sz="1200" kern="1200" baseline="-25000" dirty="0" smtClean="0">
                <a:solidFill>
                  <a:schemeClr val="tx1"/>
                </a:solidFill>
                <a:latin typeface="+mn-lt"/>
                <a:ea typeface="+mn-ea"/>
                <a:cs typeface="+mn-cs"/>
              </a:rPr>
              <a:t> 2.-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parcelares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marginales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dorsales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palmares</a:t>
            </a:r>
            <a:r>
              <a:rPr lang="en-US" sz="1200" kern="1200" baseline="-25000" dirty="0" smtClean="0">
                <a:solidFill>
                  <a:schemeClr val="tx1"/>
                </a:solidFill>
                <a:latin typeface="+mn-lt"/>
                <a:ea typeface="+mn-ea"/>
                <a:cs typeface="+mn-cs"/>
              </a:rPr>
              <a:t> y de la </a:t>
            </a:r>
            <a:r>
              <a:rPr lang="en-US" sz="1200" kern="1200" baseline="-25000" dirty="0" err="1" smtClean="0">
                <a:solidFill>
                  <a:schemeClr val="tx1"/>
                </a:solidFill>
                <a:latin typeface="+mn-lt"/>
                <a:ea typeface="+mn-ea"/>
                <a:cs typeface="+mn-cs"/>
              </a:rPr>
              <a:t>estiloides</a:t>
            </a:r>
            <a:r>
              <a:rPr lang="en-US" sz="1200" kern="1200" baseline="-25000" dirty="0" smtClean="0">
                <a:solidFill>
                  <a:schemeClr val="tx1"/>
                </a:solidFill>
                <a:latin typeface="+mn-lt"/>
                <a:ea typeface="+mn-ea"/>
                <a:cs typeface="+mn-cs"/>
              </a:rPr>
              <a:t> radial.</a:t>
            </a:r>
          </a:p>
          <a:p>
            <a:r>
              <a:rPr lang="en-US" sz="1200" kern="1200" baseline="-25000" dirty="0" err="1" smtClean="0">
                <a:solidFill>
                  <a:schemeClr val="tx1"/>
                </a:solidFill>
                <a:latin typeface="+mn-lt"/>
                <a:ea typeface="+mn-ea"/>
                <a:cs typeface="+mn-cs"/>
              </a:rPr>
              <a:t>Tipo</a:t>
            </a:r>
            <a:r>
              <a:rPr lang="en-US" sz="1200" kern="1200" baseline="-25000" dirty="0" smtClean="0">
                <a:solidFill>
                  <a:schemeClr val="tx1"/>
                </a:solidFill>
                <a:latin typeface="+mn-lt"/>
                <a:ea typeface="+mn-ea"/>
                <a:cs typeface="+mn-cs"/>
              </a:rPr>
              <a:t> 3.-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por</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compresión</a:t>
            </a:r>
            <a:r>
              <a:rPr lang="en-US" sz="1200" kern="1200" baseline="-25000" dirty="0" smtClean="0">
                <a:solidFill>
                  <a:schemeClr val="tx1"/>
                </a:solidFill>
                <a:latin typeface="+mn-lt"/>
                <a:ea typeface="+mn-ea"/>
                <a:cs typeface="+mn-cs"/>
              </a:rPr>
              <a:t> de la </a:t>
            </a:r>
            <a:r>
              <a:rPr lang="en-US" sz="1200" kern="1200" baseline="-25000" dirty="0" err="1" smtClean="0">
                <a:solidFill>
                  <a:schemeClr val="tx1"/>
                </a:solidFill>
                <a:latin typeface="+mn-lt"/>
                <a:ea typeface="+mn-ea"/>
                <a:cs typeface="+mn-cs"/>
              </a:rPr>
              <a:t>cara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articular</a:t>
            </a:r>
            <a:r>
              <a:rPr lang="en-US" sz="1200" kern="1200" baseline="-25000" dirty="0" smtClean="0">
                <a:solidFill>
                  <a:schemeClr val="tx1"/>
                </a:solidFill>
                <a:latin typeface="+mn-lt"/>
                <a:ea typeface="+mn-ea"/>
                <a:cs typeface="+mn-cs"/>
              </a:rPr>
              <a:t> con impactación del </a:t>
            </a:r>
            <a:r>
              <a:rPr lang="en-US" sz="1200" kern="1200" baseline="-25000" dirty="0" err="1" smtClean="0">
                <a:solidFill>
                  <a:schemeClr val="tx1"/>
                </a:solidFill>
                <a:latin typeface="+mn-lt"/>
                <a:ea typeface="+mn-ea"/>
                <a:cs typeface="+mn-cs"/>
              </a:rPr>
              <a:t>hueso</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subcondral</a:t>
            </a:r>
            <a:r>
              <a:rPr lang="en-US" sz="1200" kern="1200" baseline="-25000" dirty="0" smtClean="0">
                <a:solidFill>
                  <a:schemeClr val="tx1"/>
                </a:solidFill>
                <a:latin typeface="+mn-lt"/>
                <a:ea typeface="+mn-ea"/>
                <a:cs typeface="+mn-cs"/>
              </a:rPr>
              <a:t> y </a:t>
            </a:r>
          </a:p>
          <a:p>
            <a:r>
              <a:rPr lang="en-US" sz="1200" kern="1200" baseline="-25000" dirty="0" err="1" smtClean="0">
                <a:solidFill>
                  <a:schemeClr val="tx1"/>
                </a:solidFill>
                <a:latin typeface="+mn-lt"/>
                <a:ea typeface="+mn-ea"/>
                <a:cs typeface="+mn-cs"/>
              </a:rPr>
              <a:t>metafisario</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conminuta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intraarticulares</a:t>
            </a:r>
            <a:r>
              <a:rPr lang="en-US" sz="1200" kern="1200" baseline="-25000" dirty="0" smtClean="0">
                <a:solidFill>
                  <a:schemeClr val="tx1"/>
                </a:solidFill>
                <a:latin typeface="+mn-lt"/>
                <a:ea typeface="+mn-ea"/>
                <a:cs typeface="+mn-cs"/>
              </a:rPr>
              <a:t> del radio distal).</a:t>
            </a:r>
          </a:p>
          <a:p>
            <a:r>
              <a:rPr lang="en-US" sz="1200" kern="1200" baseline="-25000" dirty="0" err="1" smtClean="0">
                <a:solidFill>
                  <a:schemeClr val="tx1"/>
                </a:solidFill>
                <a:latin typeface="+mn-lt"/>
                <a:ea typeface="+mn-ea"/>
                <a:cs typeface="+mn-cs"/>
              </a:rPr>
              <a:t>Tipo</a:t>
            </a:r>
            <a:r>
              <a:rPr lang="en-US" sz="1200" kern="1200" baseline="-25000" dirty="0" smtClean="0">
                <a:solidFill>
                  <a:schemeClr val="tx1"/>
                </a:solidFill>
                <a:latin typeface="+mn-lt"/>
                <a:ea typeface="+mn-ea"/>
                <a:cs typeface="+mn-cs"/>
              </a:rPr>
              <a:t> 4.-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por</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avulsión</a:t>
            </a:r>
            <a:r>
              <a:rPr lang="en-US" sz="1200" kern="1200" baseline="-25000" dirty="0" smtClean="0">
                <a:solidFill>
                  <a:schemeClr val="tx1"/>
                </a:solidFill>
                <a:latin typeface="+mn-lt"/>
                <a:ea typeface="+mn-ea"/>
                <a:cs typeface="+mn-cs"/>
              </a:rPr>
              <a:t>, en </a:t>
            </a:r>
            <a:r>
              <a:rPr lang="en-US" sz="1200" kern="1200" baseline="-25000" dirty="0" err="1" smtClean="0">
                <a:solidFill>
                  <a:schemeClr val="tx1"/>
                </a:solidFill>
                <a:latin typeface="+mn-lt"/>
                <a:ea typeface="+mn-ea"/>
                <a:cs typeface="+mn-cs"/>
              </a:rPr>
              <a:t>las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que</a:t>
            </a:r>
            <a:r>
              <a:rPr lang="en-US" sz="1200" kern="1200" baseline="-25000" dirty="0" smtClean="0">
                <a:solidFill>
                  <a:schemeClr val="tx1"/>
                </a:solidFill>
                <a:latin typeface="+mn-lt"/>
                <a:ea typeface="+mn-ea"/>
                <a:cs typeface="+mn-cs"/>
              </a:rPr>
              <a:t> los </a:t>
            </a:r>
            <a:r>
              <a:rPr lang="en-US" sz="1200" kern="1200" baseline="-25000" dirty="0" err="1" smtClean="0">
                <a:solidFill>
                  <a:schemeClr val="tx1"/>
                </a:solidFill>
                <a:latin typeface="+mn-lt"/>
                <a:ea typeface="+mn-ea"/>
                <a:cs typeface="+mn-cs"/>
              </a:rPr>
              <a:t>ligamentos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arrancan</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una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porción</a:t>
            </a:r>
            <a:r>
              <a:rPr lang="en-US" sz="1200" kern="1200" baseline="-25000" dirty="0" smtClean="0">
                <a:solidFill>
                  <a:schemeClr val="tx1"/>
                </a:solidFill>
                <a:latin typeface="+mn-lt"/>
                <a:ea typeface="+mn-ea"/>
                <a:cs typeface="+mn-cs"/>
              </a:rPr>
              <a:t> del </a:t>
            </a:r>
            <a:r>
              <a:rPr lang="en-US" sz="1200" kern="1200" baseline="-25000" dirty="0" err="1" smtClean="0">
                <a:solidFill>
                  <a:schemeClr val="tx1"/>
                </a:solidFill>
                <a:latin typeface="+mn-lt"/>
                <a:ea typeface="+mn-ea"/>
                <a:cs typeface="+mn-cs"/>
              </a:rPr>
              <a:t>hueso</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incluyendo</a:t>
            </a:r>
            <a:r>
              <a:rPr lang="en-US" sz="1200" kern="1200" baseline="-25000" dirty="0" smtClean="0">
                <a:solidFill>
                  <a:schemeClr val="tx1"/>
                </a:solidFill>
                <a:latin typeface="+mn-lt"/>
                <a:ea typeface="+mn-ea"/>
                <a:cs typeface="+mn-cs"/>
              </a:rPr>
              <a:t> la </a:t>
            </a:r>
            <a:r>
              <a:rPr lang="en-US" sz="1200" kern="1200" baseline="-25000" dirty="0" err="1" smtClean="0">
                <a:solidFill>
                  <a:schemeClr val="tx1"/>
                </a:solidFill>
                <a:latin typeface="+mn-lt"/>
                <a:ea typeface="+mn-ea"/>
                <a:cs typeface="+mn-cs"/>
              </a:rPr>
              <a:t>sestiloides</a:t>
            </a:r>
            <a:r>
              <a:rPr lang="en-US" sz="1200" kern="1200" baseline="-25000" dirty="0" smtClean="0">
                <a:solidFill>
                  <a:schemeClr val="tx1"/>
                </a:solidFill>
                <a:latin typeface="+mn-lt"/>
                <a:ea typeface="+mn-ea"/>
                <a:cs typeface="+mn-cs"/>
              </a:rPr>
              <a:t> radial </a:t>
            </a:r>
            <a:r>
              <a:rPr lang="en-US" sz="1200" kern="1200" baseline="-25000" dirty="0" err="1" smtClean="0">
                <a:solidFill>
                  <a:schemeClr val="tx1"/>
                </a:solidFill>
                <a:latin typeface="+mn-lt"/>
                <a:ea typeface="+mn-ea"/>
                <a:cs typeface="+mn-cs"/>
              </a:rPr>
              <a:t>ycubital</a:t>
            </a:r>
            <a:r>
              <a:rPr lang="en-US" sz="1200" kern="1200" baseline="-25000" dirty="0" smtClean="0">
                <a:solidFill>
                  <a:schemeClr val="tx1"/>
                </a:solidFill>
                <a:latin typeface="+mn-lt"/>
                <a:ea typeface="+mn-ea"/>
                <a:cs typeface="+mn-cs"/>
              </a:rPr>
              <a:t>.</a:t>
            </a:r>
          </a:p>
          <a:p>
            <a:r>
              <a:rPr lang="en-US" sz="1200" kern="1200" baseline="-25000" dirty="0" err="1" smtClean="0">
                <a:solidFill>
                  <a:schemeClr val="tx1"/>
                </a:solidFill>
                <a:latin typeface="+mn-lt"/>
                <a:ea typeface="+mn-ea"/>
                <a:cs typeface="+mn-cs"/>
              </a:rPr>
              <a:t>Tipo</a:t>
            </a:r>
            <a:r>
              <a:rPr lang="en-US" sz="1200" kern="1200" baseline="-25000" dirty="0" smtClean="0">
                <a:solidFill>
                  <a:schemeClr val="tx1"/>
                </a:solidFill>
                <a:latin typeface="+mn-lt"/>
                <a:ea typeface="+mn-ea"/>
                <a:cs typeface="+mn-cs"/>
              </a:rPr>
              <a:t> 5.- </a:t>
            </a:r>
            <a:r>
              <a:rPr lang="en-US" sz="1200" kern="1200" baseline="-25000" dirty="0" err="1" smtClean="0">
                <a:solidFill>
                  <a:schemeClr val="tx1"/>
                </a:solidFill>
                <a:latin typeface="+mn-lt"/>
                <a:ea typeface="+mn-ea"/>
                <a:cs typeface="+mn-cs"/>
              </a:rPr>
              <a:t>Representa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combinaciones</a:t>
            </a:r>
            <a:r>
              <a:rPr lang="en-US" sz="1200" kern="1200" baseline="-25000" dirty="0" smtClean="0">
                <a:solidFill>
                  <a:schemeClr val="tx1"/>
                </a:solidFill>
                <a:latin typeface="+mn-lt"/>
                <a:ea typeface="+mn-ea"/>
                <a:cs typeface="+mn-cs"/>
              </a:rPr>
              <a:t> de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por</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distintos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mecanismos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torsión</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acortamiento</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compresión</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avulsión</a:t>
            </a:r>
            <a:r>
              <a:rPr lang="en-US" sz="1200" kern="1200" baseline="-25000" dirty="0" smtClean="0">
                <a:solidFill>
                  <a:schemeClr val="tx1"/>
                </a:solidFill>
                <a:latin typeface="+mn-lt"/>
                <a:ea typeface="+mn-ea"/>
                <a:cs typeface="+mn-cs"/>
              </a:rPr>
              <a:t> y en </a:t>
            </a:r>
            <a:r>
              <a:rPr lang="en-US" sz="1200" kern="1200" baseline="-25000" dirty="0" err="1" smtClean="0">
                <a:solidFill>
                  <a:schemeClr val="tx1"/>
                </a:solidFill>
                <a:latin typeface="+mn-lt"/>
                <a:ea typeface="+mn-ea"/>
                <a:cs typeface="+mn-cs"/>
              </a:rPr>
              <a:t>él</a:t>
            </a:r>
            <a:endParaRPr lang="en-US" sz="1200" kern="1200" baseline="-25000" dirty="0" smtClean="0">
              <a:solidFill>
                <a:schemeClr val="tx1"/>
              </a:solidFill>
              <a:latin typeface="+mn-lt"/>
              <a:ea typeface="+mn-ea"/>
              <a:cs typeface="+mn-cs"/>
            </a:endParaRPr>
          </a:p>
          <a:p>
            <a:r>
              <a:rPr lang="en-US" sz="1200" kern="1200" baseline="-25000" dirty="0" smtClean="0">
                <a:solidFill>
                  <a:schemeClr val="tx1"/>
                </a:solidFill>
                <a:latin typeface="+mn-lt"/>
                <a:ea typeface="+mn-ea"/>
                <a:cs typeface="+mn-cs"/>
              </a:rPr>
              <a:t> se </a:t>
            </a:r>
            <a:r>
              <a:rPr lang="en-US" sz="1200" kern="1200" baseline="-25000" dirty="0" err="1" smtClean="0">
                <a:solidFill>
                  <a:schemeClr val="tx1"/>
                </a:solidFill>
                <a:latin typeface="+mn-lt"/>
                <a:ea typeface="+mn-ea"/>
                <a:cs typeface="+mn-cs"/>
              </a:rPr>
              <a:t>incluyen</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las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fracturas</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por</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traumatismos</a:t>
            </a:r>
            <a:r>
              <a:rPr lang="en-US" sz="1200" kern="1200" baseline="-25000" dirty="0" smtClean="0">
                <a:solidFill>
                  <a:schemeClr val="tx1"/>
                </a:solidFill>
                <a:latin typeface="+mn-lt"/>
                <a:ea typeface="+mn-ea"/>
                <a:cs typeface="+mn-cs"/>
              </a:rPr>
              <a:t> de </a:t>
            </a:r>
            <a:r>
              <a:rPr lang="en-US" sz="1200" kern="1200" baseline="-25000" dirty="0" err="1" smtClean="0">
                <a:solidFill>
                  <a:schemeClr val="tx1"/>
                </a:solidFill>
                <a:latin typeface="+mn-lt"/>
                <a:ea typeface="+mn-ea"/>
                <a:cs typeface="+mn-cs"/>
              </a:rPr>
              <a:t>alta</a:t>
            </a:r>
            <a:r>
              <a:rPr lang="en-US" sz="1200" kern="1200" baseline="-25000" dirty="0" smtClean="0">
                <a:solidFill>
                  <a:schemeClr val="tx1"/>
                </a:solidFill>
                <a:latin typeface="+mn-lt"/>
                <a:ea typeface="+mn-ea"/>
                <a:cs typeface="+mn-cs"/>
              </a:rPr>
              <a:t> </a:t>
            </a:r>
            <a:r>
              <a:rPr lang="en-US" sz="1200" kern="1200" baseline="-25000" dirty="0" err="1" smtClean="0">
                <a:solidFill>
                  <a:schemeClr val="tx1"/>
                </a:solidFill>
                <a:latin typeface="+mn-lt"/>
                <a:ea typeface="+mn-ea"/>
                <a:cs typeface="+mn-cs"/>
              </a:rPr>
              <a:t>energía</a:t>
            </a:r>
            <a:r>
              <a:rPr lang="en-US" sz="1200" kern="1200" baseline="-25000" dirty="0" smtClean="0">
                <a:solidFill>
                  <a:schemeClr val="tx1"/>
                </a:solidFill>
                <a:latin typeface="+mn-lt"/>
                <a:ea typeface="+mn-ea"/>
                <a:cs typeface="+mn-cs"/>
              </a:rPr>
              <a:t>.</a:t>
            </a:r>
            <a:endParaRPr lang="en-US" sz="1200" b="1" kern="1200" baseline="-25000" dirty="0" smtClean="0">
              <a:solidFill>
                <a:schemeClr val="tx1"/>
              </a:solidFill>
              <a:latin typeface="+mn-lt"/>
              <a:ea typeface="+mn-ea"/>
              <a:cs typeface="+mn-cs"/>
            </a:endParaRPr>
          </a:p>
          <a:p>
            <a:endParaRPr lang="en-US" sz="1200" b="1" kern="1200" baseline="-25000" dirty="0" smtClean="0">
              <a:solidFill>
                <a:schemeClr val="tx1"/>
              </a:solidFill>
              <a:latin typeface="+mn-lt"/>
              <a:ea typeface="+mn-ea"/>
              <a:cs typeface="+mn-cs"/>
            </a:endParaRPr>
          </a:p>
          <a:p>
            <a:endParaRPr lang="en-US" sz="1200" b="1" kern="1200" baseline="-25000" dirty="0" smtClean="0">
              <a:solidFill>
                <a:schemeClr val="tx1"/>
              </a:solidFill>
              <a:latin typeface="+mn-lt"/>
              <a:ea typeface="+mn-ea"/>
              <a:cs typeface="+mn-cs"/>
            </a:endParaRPr>
          </a:p>
          <a:p>
            <a:r>
              <a:rPr lang="en-US" sz="1200" b="1" kern="1200" baseline="-25000" dirty="0" smtClean="0">
                <a:solidFill>
                  <a:schemeClr val="tx1"/>
                </a:solidFill>
                <a:latin typeface="+mn-lt"/>
                <a:ea typeface="+mn-ea"/>
                <a:cs typeface="+mn-cs"/>
              </a:rPr>
              <a:t>Figure 12. Diagrams show the five types of </a:t>
            </a:r>
            <a:r>
              <a:rPr lang="en-US" sz="1200" kern="1200" baseline="-25000" dirty="0" smtClean="0">
                <a:solidFill>
                  <a:schemeClr val="tx1"/>
                </a:solidFill>
                <a:latin typeface="+mn-lt"/>
                <a:ea typeface="+mn-ea"/>
                <a:cs typeface="+mn-cs"/>
              </a:rPr>
              <a:t>distal radius fractures described by Fernandez and Jupiter. (See text for specific information regarding each type.) On the lateral drawings, dorsal is to the reader’s right. </a:t>
            </a:r>
            <a:r>
              <a:rPr lang="en-US" sz="1200" kern="1200" baseline="-25000" dirty="0" err="1" smtClean="0">
                <a:solidFill>
                  <a:schemeClr val="tx1"/>
                </a:solidFill>
                <a:latin typeface="+mn-lt"/>
                <a:ea typeface="+mn-ea"/>
                <a:cs typeface="+mn-cs"/>
              </a:rPr>
              <a:t>p</a:t>
            </a:r>
            <a:r>
              <a:rPr lang="en-US" sz="1200" kern="1200" baseline="-25000" dirty="0" smtClean="0">
                <a:solidFill>
                  <a:schemeClr val="tx1"/>
                </a:solidFill>
                <a:latin typeface="+mn-lt"/>
                <a:ea typeface="+mn-ea"/>
                <a:cs typeface="+mn-cs"/>
              </a:rPr>
              <a:t> 5 transverse (end-on) view of distal radius and ulna. Type I is a </a:t>
            </a:r>
            <a:r>
              <a:rPr lang="en-US" sz="1200" kern="1200" baseline="-25000" dirty="0" err="1" smtClean="0">
                <a:solidFill>
                  <a:schemeClr val="tx1"/>
                </a:solidFill>
                <a:latin typeface="+mn-lt"/>
                <a:ea typeface="+mn-ea"/>
                <a:cs typeface="+mn-cs"/>
              </a:rPr>
              <a:t>metaphyseal</a:t>
            </a:r>
            <a:r>
              <a:rPr lang="en-US" sz="1200" kern="1200" baseline="-25000" dirty="0" smtClean="0">
                <a:solidFill>
                  <a:schemeClr val="tx1"/>
                </a:solidFill>
                <a:latin typeface="+mn-lt"/>
                <a:ea typeface="+mn-ea"/>
                <a:cs typeface="+mn-cs"/>
              </a:rPr>
              <a:t> bending fracture. One cortex</a:t>
            </a:r>
          </a:p>
          <a:p>
            <a:r>
              <a:rPr lang="en-US" sz="1200" kern="1200" baseline="-25000" dirty="0" smtClean="0">
                <a:solidFill>
                  <a:schemeClr val="tx1"/>
                </a:solidFill>
                <a:latin typeface="+mn-lt"/>
                <a:ea typeface="+mn-ea"/>
                <a:cs typeface="+mn-cs"/>
              </a:rPr>
              <a:t>fails in tension, and the opposite fails in compression (</a:t>
            </a:r>
            <a:r>
              <a:rPr lang="en-US" sz="1200" kern="1200" baseline="-25000" dirty="0" err="1" smtClean="0">
                <a:solidFill>
                  <a:schemeClr val="tx1"/>
                </a:solidFill>
                <a:latin typeface="+mn-lt"/>
                <a:ea typeface="+mn-ea"/>
                <a:cs typeface="+mn-cs"/>
              </a:rPr>
              <a:t>eg</a:t>
            </a:r>
            <a:r>
              <a:rPr lang="en-US" sz="1200" kern="1200" baseline="-25000" dirty="0" smtClean="0">
                <a:solidFill>
                  <a:schemeClr val="tx1"/>
                </a:solidFill>
                <a:latin typeface="+mn-lt"/>
                <a:ea typeface="+mn-ea"/>
                <a:cs typeface="+mn-cs"/>
              </a:rPr>
              <a:t>, Smith fracture and </a:t>
            </a:r>
            <a:r>
              <a:rPr lang="en-US" sz="1200" kern="1200" baseline="-25000" dirty="0" err="1" smtClean="0">
                <a:solidFill>
                  <a:schemeClr val="tx1"/>
                </a:solidFill>
                <a:latin typeface="+mn-lt"/>
                <a:ea typeface="+mn-ea"/>
                <a:cs typeface="+mn-cs"/>
              </a:rPr>
              <a:t>Colles</a:t>
            </a:r>
            <a:r>
              <a:rPr lang="en-US" sz="1200" kern="1200" baseline="-25000" dirty="0" smtClean="0">
                <a:solidFill>
                  <a:schemeClr val="tx1"/>
                </a:solidFill>
                <a:latin typeface="+mn-lt"/>
                <a:ea typeface="+mn-ea"/>
                <a:cs typeface="+mn-cs"/>
              </a:rPr>
              <a:t> fracture).</a:t>
            </a:r>
          </a:p>
          <a:p>
            <a:r>
              <a:rPr lang="en-US" sz="1200" kern="1200" baseline="-25000" dirty="0" smtClean="0">
                <a:solidFill>
                  <a:schemeClr val="tx1"/>
                </a:solidFill>
                <a:latin typeface="+mn-lt"/>
                <a:ea typeface="+mn-ea"/>
                <a:cs typeface="+mn-cs"/>
              </a:rPr>
              <a:t>Type II is a shear fracture of the joint surface (Barton fracture). Type III is a compression fracture of the joint surface. Type IV is an avulsion fracture, usually associated with </a:t>
            </a:r>
            <a:r>
              <a:rPr lang="en-US" sz="1200" kern="1200" baseline="-25000" dirty="0" err="1" smtClean="0">
                <a:solidFill>
                  <a:schemeClr val="tx1"/>
                </a:solidFill>
                <a:latin typeface="+mn-lt"/>
                <a:ea typeface="+mn-ea"/>
                <a:cs typeface="+mn-cs"/>
              </a:rPr>
              <a:t>ligamentous</a:t>
            </a:r>
            <a:r>
              <a:rPr lang="en-US" sz="1200" kern="1200" baseline="-25000" dirty="0" smtClean="0">
                <a:solidFill>
                  <a:schemeClr val="tx1"/>
                </a:solidFill>
                <a:latin typeface="+mn-lt"/>
                <a:ea typeface="+mn-ea"/>
                <a:cs typeface="+mn-cs"/>
              </a:rPr>
              <a:t> injury. Type V is a high-energy injury, usually the result of a combination of mechanisms and forces. (Modified and reprinted, with permission, from reference 30.)</a:t>
            </a:r>
            <a:endParaRPr lang="es-MX" baseline="-25000" dirty="0"/>
          </a:p>
        </p:txBody>
      </p:sp>
      <p:sp>
        <p:nvSpPr>
          <p:cNvPr id="4" name="3 Marcador de número de diapositiva"/>
          <p:cNvSpPr>
            <a:spLocks noGrp="1"/>
          </p:cNvSpPr>
          <p:nvPr>
            <p:ph type="sldNum" sz="quarter" idx="10"/>
          </p:nvPr>
        </p:nvSpPr>
        <p:spPr/>
        <p:txBody>
          <a:bodyPr/>
          <a:lstStyle/>
          <a:p>
            <a:fld id="{1EFBCE73-F8DB-494D-A2F8-07DB4F710F4C}" type="slidenum">
              <a:rPr lang="es-MX" smtClean="0"/>
              <a:pPr/>
              <a:t>7</a:t>
            </a:fld>
            <a:endParaRPr lang="es-MX"/>
          </a:p>
        </p:txBody>
      </p:sp>
    </p:spTree>
    <p:extLst>
      <p:ext uri="{BB962C8B-B14F-4D97-AF65-F5344CB8AC3E}">
        <p14:creationId xmlns:p14="http://schemas.microsoft.com/office/powerpoint/2010/main" val="421802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Esta</a:t>
            </a:r>
            <a:r>
              <a:rPr lang="es-MX" baseline="0" dirty="0" smtClean="0"/>
              <a:t> clasificación presta atención al complejo medial a nivel de la fosa del semilunar</a:t>
            </a:r>
          </a:p>
          <a:p>
            <a:r>
              <a:rPr lang="es-MX" baseline="0" dirty="0" smtClean="0"/>
              <a:t>Incluye 4 componentes: eje radial, estiloides radial, medial y dorsal fragmento, medial-palmar fragmento</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8</a:t>
            </a:fld>
            <a:endParaRPr lang="es-ES_tradnl"/>
          </a:p>
        </p:txBody>
      </p:sp>
    </p:spTree>
    <p:extLst>
      <p:ext uri="{BB962C8B-B14F-4D97-AF65-F5344CB8AC3E}">
        <p14:creationId xmlns:p14="http://schemas.microsoft.com/office/powerpoint/2010/main" val="3992284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*TC</a:t>
            </a:r>
            <a:r>
              <a:rPr lang="es-MX" baseline="0" dirty="0" smtClean="0"/>
              <a:t> en corte sagital de radio se observa una </a:t>
            </a:r>
            <a:r>
              <a:rPr lang="es-MX" baseline="0" dirty="0" err="1" smtClean="0"/>
              <a:t>fx</a:t>
            </a:r>
            <a:r>
              <a:rPr lang="es-MX" baseline="0" dirty="0" smtClean="0"/>
              <a:t> </a:t>
            </a:r>
            <a:r>
              <a:rPr lang="es-MX" baseline="0" dirty="0" err="1" smtClean="0"/>
              <a:t>melone</a:t>
            </a:r>
            <a:r>
              <a:rPr lang="es-MX" baseline="0" dirty="0" smtClean="0"/>
              <a:t> tipo II secundaria</a:t>
            </a:r>
          </a:p>
          <a:p>
            <a:r>
              <a:rPr lang="es-MX" baseline="0" dirty="0" smtClean="0"/>
              <a:t>a un mecanismo de lesión de golpe. El semilunar ha impactado el fragmento medial palmar</a:t>
            </a:r>
          </a:p>
          <a:p>
            <a:r>
              <a:rPr lang="es-MX" baseline="0" dirty="0" smtClean="0"/>
              <a:t>Del radio distal</a:t>
            </a:r>
          </a:p>
          <a:p>
            <a:r>
              <a:rPr lang="es-MX" baseline="0" dirty="0" smtClean="0"/>
              <a:t>*grafico muestra una depresión de la fosa semilunar con una </a:t>
            </a:r>
            <a:r>
              <a:rPr lang="es-MX" baseline="0" dirty="0" err="1" smtClean="0"/>
              <a:t>fx</a:t>
            </a:r>
            <a:r>
              <a:rPr lang="es-MX" baseline="0" dirty="0" smtClean="0"/>
              <a:t> inestable tipo II</a:t>
            </a:r>
          </a:p>
          <a:p>
            <a:r>
              <a:rPr lang="es-MX" baseline="0" dirty="0" smtClean="0"/>
              <a:t>*RM plano coronal potenciada en T1 de muñeca derecha se observa una depresión de la</a:t>
            </a:r>
          </a:p>
          <a:p>
            <a:r>
              <a:rPr lang="es-MX" baseline="0" dirty="0" smtClean="0"/>
              <a:t>Fosa semilunar y una separación de la </a:t>
            </a:r>
            <a:r>
              <a:rPr lang="es-MX" baseline="0" dirty="0" err="1" smtClean="0"/>
              <a:t>union</a:t>
            </a:r>
            <a:r>
              <a:rPr lang="es-MX" baseline="0" dirty="0" smtClean="0"/>
              <a:t> </a:t>
            </a:r>
            <a:r>
              <a:rPr lang="es-MX" baseline="0" dirty="0" err="1" smtClean="0"/>
              <a:t>radiocubital</a:t>
            </a:r>
            <a:r>
              <a:rPr lang="es-MX" baseline="0" dirty="0" smtClean="0"/>
              <a:t> secundaria a una </a:t>
            </a:r>
            <a:r>
              <a:rPr lang="es-MX" baseline="0" dirty="0" err="1" smtClean="0"/>
              <a:t>fx</a:t>
            </a:r>
            <a:r>
              <a:rPr lang="es-MX" baseline="0" dirty="0" smtClean="0"/>
              <a:t> inestable del</a:t>
            </a:r>
          </a:p>
          <a:p>
            <a:r>
              <a:rPr lang="es-MX" baseline="0" dirty="0" smtClean="0"/>
              <a:t>Tipo die punch</a:t>
            </a:r>
            <a:endParaRPr lang="es-MX" dirty="0"/>
          </a:p>
        </p:txBody>
      </p:sp>
      <p:sp>
        <p:nvSpPr>
          <p:cNvPr id="4" name="3 Marcador de número de diapositiva"/>
          <p:cNvSpPr>
            <a:spLocks noGrp="1"/>
          </p:cNvSpPr>
          <p:nvPr>
            <p:ph type="sldNum" sz="quarter" idx="10"/>
          </p:nvPr>
        </p:nvSpPr>
        <p:spPr/>
        <p:txBody>
          <a:bodyPr/>
          <a:lstStyle/>
          <a:p>
            <a:fld id="{F1E398AE-0405-FC4A-8621-112A0DE9D6D3}" type="slidenum">
              <a:rPr lang="es-ES_tradnl" smtClean="0"/>
              <a:pPr/>
              <a:t>9</a:t>
            </a:fld>
            <a:endParaRPr lang="es-ES_tradnl"/>
          </a:p>
        </p:txBody>
      </p:sp>
    </p:spTree>
    <p:extLst>
      <p:ext uri="{BB962C8B-B14F-4D97-AF65-F5344CB8AC3E}">
        <p14:creationId xmlns:p14="http://schemas.microsoft.com/office/powerpoint/2010/main" val="1538807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dirty="0" smtClean="0"/>
              <a:t>O De Pouteau en la bilbiografia europea</a:t>
            </a:r>
          </a:p>
          <a:p>
            <a:r>
              <a:rPr lang="es-MX" baseline="0" dirty="0" smtClean="0"/>
              <a:t>Es la fx mas comun del radio distal</a:t>
            </a:r>
          </a:p>
        </p:txBody>
      </p:sp>
      <p:sp>
        <p:nvSpPr>
          <p:cNvPr id="4" name="Slide Number Placeholder 3"/>
          <p:cNvSpPr>
            <a:spLocks noGrp="1"/>
          </p:cNvSpPr>
          <p:nvPr>
            <p:ph type="sldNum" sz="quarter" idx="10"/>
          </p:nvPr>
        </p:nvSpPr>
        <p:spPr/>
        <p:txBody>
          <a:bodyPr/>
          <a:lstStyle/>
          <a:p>
            <a:fld id="{1EFBCE73-F8DB-494D-A2F8-07DB4F710F4C}" type="slidenum">
              <a:rPr lang="es-MX" smtClean="0"/>
              <a:pPr/>
              <a:t>10</a:t>
            </a:fld>
            <a:endParaRPr lang="es-MX"/>
          </a:p>
        </p:txBody>
      </p:sp>
    </p:spTree>
    <p:extLst>
      <p:ext uri="{BB962C8B-B14F-4D97-AF65-F5344CB8AC3E}">
        <p14:creationId xmlns:p14="http://schemas.microsoft.com/office/powerpoint/2010/main" val="208558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aseline="-25000" dirty="0" smtClean="0"/>
              <a:t>Es una fx transversa metafisis distal del radio con angulacion dorsal y desplazamiento distal del fragmento</a:t>
            </a:r>
          </a:p>
          <a:p>
            <a:pPr marL="0" marR="0" indent="0" algn="l" defTabSz="914400" rtl="0" eaLnBrk="1" fontAlgn="auto" latinLnBrk="0" hangingPunct="1">
              <a:lnSpc>
                <a:spcPct val="100000"/>
              </a:lnSpc>
              <a:spcBef>
                <a:spcPts val="0"/>
              </a:spcBef>
              <a:spcAft>
                <a:spcPts val="0"/>
              </a:spcAft>
              <a:buClrTx/>
              <a:buSzTx/>
              <a:buFontTx/>
              <a:buNone/>
              <a:tabLst/>
              <a:defRPr/>
            </a:pPr>
            <a:r>
              <a:rPr lang="es-MX" b="1" baseline="-25000" dirty="0" smtClean="0"/>
              <a:t>Deformidad  en dorso de tenedor: </a:t>
            </a:r>
            <a:r>
              <a:rPr lang="es-MX" baseline="-25000" dirty="0" smtClean="0"/>
              <a:t>Impactación o desplazamiento dorsal  y radial, y angulacion dorsal del fragmento distal.</a:t>
            </a:r>
          </a:p>
          <a:p>
            <a:r>
              <a:rPr lang="es-MX" baseline="-25000" dirty="0" smtClean="0"/>
              <a:t>Es frecuente que se fracture la diafisis distal del cubito, el </a:t>
            </a:r>
            <a:r>
              <a:rPr lang="es-MX" baseline="-25000" dirty="0" err="1" smtClean="0"/>
              <a:t>TFCc</a:t>
            </a:r>
            <a:r>
              <a:rPr lang="es-MX" baseline="-25000" dirty="0" smtClean="0"/>
              <a:t> (Complejo del </a:t>
            </a:r>
            <a:r>
              <a:rPr lang="es-MX" baseline="-25000" dirty="0" err="1" smtClean="0"/>
              <a:t>fibroarilago</a:t>
            </a:r>
            <a:r>
              <a:rPr lang="es-MX" baseline="-25000" dirty="0" smtClean="0"/>
              <a:t> triangular)</a:t>
            </a:r>
            <a:r>
              <a:rPr lang="es-MX" baseline="0" dirty="0" smtClean="0"/>
              <a:t> </a:t>
            </a:r>
            <a:r>
              <a:rPr lang="es-MX" baseline="-25000" dirty="0" smtClean="0"/>
              <a:t>se rompa o la ARCD se luxe</a:t>
            </a:r>
          </a:p>
        </p:txBody>
      </p:sp>
      <p:sp>
        <p:nvSpPr>
          <p:cNvPr id="4" name="Slide Number Placeholder 3"/>
          <p:cNvSpPr>
            <a:spLocks noGrp="1"/>
          </p:cNvSpPr>
          <p:nvPr>
            <p:ph type="sldNum" sz="quarter" idx="10"/>
          </p:nvPr>
        </p:nvSpPr>
        <p:spPr/>
        <p:txBody>
          <a:bodyPr/>
          <a:lstStyle/>
          <a:p>
            <a:fld id="{1EFBCE73-F8DB-494D-A2F8-07DB4F710F4C}" type="slidenum">
              <a:rPr lang="es-MX" smtClean="0"/>
              <a:pPr/>
              <a:t>11</a:t>
            </a:fld>
            <a:endParaRPr lang="es-MX"/>
          </a:p>
        </p:txBody>
      </p:sp>
    </p:spTree>
    <p:extLst>
      <p:ext uri="{BB962C8B-B14F-4D97-AF65-F5344CB8AC3E}">
        <p14:creationId xmlns:p14="http://schemas.microsoft.com/office/powerpoint/2010/main" val="21515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516452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1569566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1699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204111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105562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150115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_tradnl" smtClean="0"/>
              <a:t>Clic para editar título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121673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1357976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53877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142323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E06560A3-5F0F-D94C-B310-FD608EC250DC}" type="datetimeFigureOut">
              <a:rPr lang="es-ES_tradnl" smtClean="0"/>
              <a:pPr/>
              <a:t>02/02/2018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160262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560A3-5F0F-D94C-B310-FD608EC250DC}" type="datetimeFigureOut">
              <a:rPr lang="es-ES_tradnl" smtClean="0"/>
              <a:pPr/>
              <a:t>02/02/2018</a:t>
            </a:fld>
            <a:endParaRPr lang="es-ES_trad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51A44-C2E2-5748-8C12-007A2AF475D4}" type="slidenum">
              <a:rPr lang="es-ES_tradnl" smtClean="0"/>
              <a:pPr/>
              <a:t>‹Nº›</a:t>
            </a:fld>
            <a:endParaRPr lang="es-ES_tradnl"/>
          </a:p>
        </p:txBody>
      </p:sp>
    </p:spTree>
    <p:extLst>
      <p:ext uri="{BB962C8B-B14F-4D97-AF65-F5344CB8AC3E}">
        <p14:creationId xmlns:p14="http://schemas.microsoft.com/office/powerpoint/2010/main" val="49719612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hyperlink" Target="http://radiographics.rsna.org/content/24/4/1009/F11.large.jp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89348" y="1813560"/>
            <a:ext cx="9144000" cy="2387600"/>
          </a:xfrm>
        </p:spPr>
        <p:txBody>
          <a:bodyPr>
            <a:normAutofit/>
          </a:bodyPr>
          <a:lstStyle/>
          <a:p>
            <a:r>
              <a:rPr lang="es-MX" sz="7200" dirty="0" smtClean="0">
                <a:effectLst>
                  <a:outerShdw blurRad="38100" dist="38100" dir="2700000" algn="tl">
                    <a:srgbClr val="000000">
                      <a:alpha val="43137"/>
                    </a:srgbClr>
                  </a:outerShdw>
                </a:effectLst>
              </a:rPr>
              <a:t>FRACTURAS DE MUÑECA Y ANTEBRAZO</a:t>
            </a:r>
            <a:endParaRPr lang="es-ES_tradnl" sz="7200" dirty="0">
              <a:effectLst>
                <a:outerShdw blurRad="38100" dist="38100" dir="2700000" algn="tl">
                  <a:srgbClr val="000000">
                    <a:alpha val="43137"/>
                  </a:srgbClr>
                </a:outerShdw>
              </a:effectLst>
            </a:endParaRPr>
          </a:p>
        </p:txBody>
      </p:sp>
      <p:sp>
        <p:nvSpPr>
          <p:cNvPr id="3" name="Subtítulo 2"/>
          <p:cNvSpPr>
            <a:spLocks noGrp="1"/>
          </p:cNvSpPr>
          <p:nvPr>
            <p:ph type="subTitle" idx="1"/>
          </p:nvPr>
        </p:nvSpPr>
        <p:spPr>
          <a:xfrm>
            <a:off x="195470" y="4745038"/>
            <a:ext cx="9144000" cy="1655762"/>
          </a:xfrm>
        </p:spPr>
        <p:txBody>
          <a:bodyPr/>
          <a:lstStyle/>
          <a:p>
            <a:pPr algn="l"/>
            <a:r>
              <a:rPr lang="es-MX" dirty="0"/>
              <a:t>HOSPITAL ESPAÑOL</a:t>
            </a:r>
          </a:p>
          <a:p>
            <a:pPr algn="l"/>
            <a:r>
              <a:rPr lang="es-MX" dirty="0" smtClean="0"/>
              <a:t>IMAGENOLOGIA </a:t>
            </a:r>
            <a:r>
              <a:rPr lang="es-MX" dirty="0"/>
              <a:t>DIAGNÓSTICA Y TERAPÉUTICA</a:t>
            </a:r>
          </a:p>
          <a:p>
            <a:pPr algn="l"/>
            <a:endParaRPr lang="es-ES_tradnl"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3" y="29685"/>
            <a:ext cx="2047898" cy="230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6406655" y="276126"/>
            <a:ext cx="5849743" cy="1200329"/>
          </a:xfrm>
          <a:prstGeom prst="rect">
            <a:avLst/>
          </a:prstGeom>
          <a:solidFill>
            <a:schemeClr val="bg1">
              <a:lumMod val="95000"/>
              <a:lumOff val="5000"/>
            </a:schemeClr>
          </a:solidFill>
        </p:spPr>
        <p:txBody>
          <a:bodyPr wrap="none" rtlCol="0">
            <a:spAutoFit/>
          </a:bodyPr>
          <a:lstStyle/>
          <a:p>
            <a:r>
              <a:rPr lang="es-MX" sz="2400" dirty="0" smtClean="0"/>
              <a:t>HOSPITAL DE TRAUMATOLOGÍA Y ORTOPEDIA</a:t>
            </a:r>
          </a:p>
          <a:p>
            <a:r>
              <a:rPr lang="es-MX" sz="2400" dirty="0" smtClean="0"/>
              <a:t>LOMAS VERDES</a:t>
            </a:r>
          </a:p>
          <a:p>
            <a:r>
              <a:rPr lang="es-MX" sz="2400" dirty="0" smtClean="0"/>
              <a:t>IMSS</a:t>
            </a:r>
            <a:endParaRPr lang="es-MX" sz="2400" dirty="0"/>
          </a:p>
        </p:txBody>
      </p:sp>
    </p:spTree>
    <p:extLst>
      <p:ext uri="{BB962C8B-B14F-4D97-AF65-F5344CB8AC3E}">
        <p14:creationId xmlns:p14="http://schemas.microsoft.com/office/powerpoint/2010/main" val="2025955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609600" y="1775192"/>
            <a:ext cx="5892800" cy="4625609"/>
          </a:xfrm>
        </p:spPr>
        <p:txBody>
          <a:bodyPr>
            <a:normAutofit/>
          </a:bodyPr>
          <a:lstStyle/>
          <a:p>
            <a:r>
              <a:rPr lang="es-MX" dirty="0" smtClean="0"/>
              <a:t>Lesión traumatica mas  frecuente de  antebrazo distal.</a:t>
            </a:r>
          </a:p>
          <a:p>
            <a:r>
              <a:rPr lang="es-MX" dirty="0" smtClean="0"/>
              <a:t>&gt; mujer, &gt; 50 años.</a:t>
            </a:r>
          </a:p>
          <a:p>
            <a:r>
              <a:rPr lang="es-MX" dirty="0" smtClean="0"/>
              <a:t>Mano en dorsiflexion y  antebrazo en pronación.</a:t>
            </a:r>
          </a:p>
        </p:txBody>
      </p:sp>
      <p:sp>
        <p:nvSpPr>
          <p:cNvPr id="10" name="1 Título"/>
          <p:cNvSpPr>
            <a:spLocks noGrp="1"/>
          </p:cNvSpPr>
          <p:nvPr>
            <p:ph type="title"/>
          </p:nvPr>
        </p:nvSpPr>
        <p:spPr/>
        <p:txBody>
          <a:bodyPr>
            <a:normAutofit/>
          </a:bodyPr>
          <a:lstStyle/>
          <a:p>
            <a:r>
              <a:rPr lang="es-MX" dirty="0" smtClean="0">
                <a:solidFill>
                  <a:srgbClr val="FFFFFF"/>
                </a:solidFill>
              </a:rPr>
              <a:t>  </a:t>
            </a:r>
            <a:r>
              <a:rPr lang="es-MX" sz="3800" dirty="0" smtClean="0">
                <a:solidFill>
                  <a:srgbClr val="FFFFFF"/>
                </a:solidFill>
              </a:rPr>
              <a:t>FRACTURA DE COLLES </a:t>
            </a:r>
            <a:r>
              <a:rPr lang="es-MX" sz="3800" dirty="0" smtClean="0"/>
              <a:t>O DE POUTEAU </a:t>
            </a:r>
            <a:endParaRPr lang="es-MX" sz="3800" dirty="0">
              <a:solidFill>
                <a:srgbClr val="FFFFFF"/>
              </a:solidFill>
            </a:endParaRPr>
          </a:p>
        </p:txBody>
      </p:sp>
      <p:pic>
        <p:nvPicPr>
          <p:cNvPr id="8" name="Picture 7" descr="Imagen 1.png"/>
          <p:cNvPicPr>
            <a:picLocks noChangeAspect="1"/>
          </p:cNvPicPr>
          <p:nvPr/>
        </p:nvPicPr>
        <p:blipFill>
          <a:blip r:embed="rId3" cstate="print"/>
          <a:stretch>
            <a:fillRect/>
          </a:stretch>
        </p:blipFill>
        <p:spPr>
          <a:xfrm>
            <a:off x="6381752" y="1571613"/>
            <a:ext cx="5278195" cy="2574925"/>
          </a:xfrm>
          <a:prstGeom prst="rect">
            <a:avLst/>
          </a:prstGeom>
        </p:spPr>
      </p:pic>
      <p:pic>
        <p:nvPicPr>
          <p:cNvPr id="9" name="Picture 8"/>
          <p:cNvPicPr/>
          <p:nvPr/>
        </p:nvPicPr>
        <p:blipFill>
          <a:blip r:embed="rId4" cstate="print"/>
          <a:srcRect/>
          <a:stretch>
            <a:fillRect/>
          </a:stretch>
        </p:blipFill>
        <p:spPr bwMode="auto">
          <a:xfrm>
            <a:off x="5905499" y="4286256"/>
            <a:ext cx="5283200" cy="2181098"/>
          </a:xfrm>
          <a:prstGeom prst="rect">
            <a:avLst/>
          </a:prstGeom>
          <a:noFill/>
          <a:ln w="9525">
            <a:noFill/>
            <a:miter lim="800000"/>
            <a:headEnd/>
            <a:tailEnd/>
          </a:ln>
        </p:spPr>
      </p:pic>
      <p:sp>
        <p:nvSpPr>
          <p:cNvPr id="11"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609600" y="1775192"/>
            <a:ext cx="6197600" cy="4930409"/>
          </a:xfrm>
        </p:spPr>
        <p:txBody>
          <a:bodyPr>
            <a:normAutofit/>
          </a:bodyPr>
          <a:lstStyle/>
          <a:p>
            <a:r>
              <a:rPr lang="es-MX" dirty="0" smtClean="0"/>
              <a:t>Fractura  transversa de la metafisis distal del  radio a  2 o 3 cm  de  la  superficie articular.</a:t>
            </a:r>
          </a:p>
          <a:p>
            <a:r>
              <a:rPr lang="es-MX" dirty="0" smtClean="0"/>
              <a:t>Deformidad  en dorso de tenedor.</a:t>
            </a:r>
          </a:p>
          <a:p>
            <a:r>
              <a:rPr lang="es-MX" dirty="0" smtClean="0"/>
              <a:t>50-60% asociado a fx del proceso estiloideo  cubital.</a:t>
            </a:r>
            <a:endParaRPr lang="es-MX" dirty="0"/>
          </a:p>
        </p:txBody>
      </p:sp>
      <p:sp>
        <p:nvSpPr>
          <p:cNvPr id="2" name="1 Título"/>
          <p:cNvSpPr>
            <a:spLocks noGrp="1"/>
          </p:cNvSpPr>
          <p:nvPr>
            <p:ph type="title"/>
          </p:nvPr>
        </p:nvSpPr>
        <p:spPr/>
        <p:txBody>
          <a:bodyPr/>
          <a:lstStyle/>
          <a:p>
            <a:r>
              <a:rPr lang="es-MX" dirty="0" smtClean="0"/>
              <a:t>  </a:t>
            </a:r>
            <a:r>
              <a:rPr lang="es-MX" dirty="0" smtClean="0">
                <a:solidFill>
                  <a:srgbClr val="FFFFFF"/>
                </a:solidFill>
              </a:rPr>
              <a:t>FRACTURA DE COLLES</a:t>
            </a:r>
            <a:endParaRPr lang="es-MX" dirty="0">
              <a:solidFill>
                <a:srgbClr val="FFFFFF"/>
              </a:solidFill>
            </a:endParaRPr>
          </a:p>
        </p:txBody>
      </p:sp>
      <p:pic>
        <p:nvPicPr>
          <p:cNvPr id="10" name="Picture 9"/>
          <p:cNvPicPr>
            <a:picLocks noChangeAspect="1"/>
          </p:cNvPicPr>
          <p:nvPr/>
        </p:nvPicPr>
        <p:blipFill>
          <a:blip r:embed="rId3" cstate="print"/>
          <a:srcRect t="2593" r="52708" b="6640"/>
          <a:stretch>
            <a:fillRect/>
          </a:stretch>
        </p:blipFill>
        <p:spPr>
          <a:xfrm>
            <a:off x="6759902" y="1150884"/>
            <a:ext cx="4985408" cy="4690242"/>
          </a:xfrm>
          <a:prstGeom prst="rect">
            <a:avLst/>
          </a:prstGeom>
        </p:spPr>
      </p:pic>
      <p:pic>
        <p:nvPicPr>
          <p:cNvPr id="7" name="Picture 6"/>
          <p:cNvPicPr>
            <a:picLocks noChangeAspect="1"/>
          </p:cNvPicPr>
          <p:nvPr/>
        </p:nvPicPr>
        <p:blipFill>
          <a:blip r:embed="rId3" cstate="print"/>
          <a:srcRect l="50847" t="2593" b="6640"/>
          <a:stretch>
            <a:fillRect/>
          </a:stretch>
        </p:blipFill>
        <p:spPr>
          <a:xfrm>
            <a:off x="6405755" y="1150884"/>
            <a:ext cx="5637347" cy="5102771"/>
          </a:xfrm>
          <a:prstGeom prst="rect">
            <a:avLst/>
          </a:prstGeom>
        </p:spPr>
      </p:pic>
      <p:sp>
        <p:nvSpPr>
          <p:cNvPr id="9"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17762" name="Picture 2" descr="http://images.radiopaedia.org/images/17712170/73a425f9f1bc8597c73c41d4963468_jumbo.jpeg"/>
          <p:cNvPicPr>
            <a:picLocks noChangeAspect="1" noChangeArrowheads="1"/>
          </p:cNvPicPr>
          <p:nvPr/>
        </p:nvPicPr>
        <p:blipFill>
          <a:blip r:embed="rId3"/>
          <a:srcRect/>
          <a:stretch>
            <a:fillRect/>
          </a:stretch>
        </p:blipFill>
        <p:spPr bwMode="auto">
          <a:xfrm>
            <a:off x="838200" y="365125"/>
            <a:ext cx="4111411" cy="6369266"/>
          </a:xfrm>
          <a:prstGeom prst="rect">
            <a:avLst/>
          </a:prstGeom>
          <a:noFill/>
        </p:spPr>
      </p:pic>
      <p:pic>
        <p:nvPicPr>
          <p:cNvPr id="117764" name="Picture 4" descr="http://images.radiopaedia.org/images/17712171/9aa1a59d0c78eaddd16519c2cc0417_jumbo.jpeg"/>
          <p:cNvPicPr>
            <a:picLocks noChangeAspect="1" noChangeArrowheads="1"/>
          </p:cNvPicPr>
          <p:nvPr/>
        </p:nvPicPr>
        <p:blipFill>
          <a:blip r:embed="rId4"/>
          <a:srcRect/>
          <a:stretch>
            <a:fillRect/>
          </a:stretch>
        </p:blipFill>
        <p:spPr bwMode="auto">
          <a:xfrm>
            <a:off x="6605758" y="348763"/>
            <a:ext cx="4198883" cy="636986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9" name="Picture 5"/>
          <p:cNvPicPr>
            <a:picLocks noGrp="1" noChangeAspect="1" noChangeArrowheads="1"/>
          </p:cNvPicPr>
          <p:nvPr>
            <p:ph idx="1"/>
          </p:nvPr>
        </p:nvPicPr>
        <p:blipFill>
          <a:blip r:embed="rId3" cstate="print"/>
          <a:srcRect l="-728" r="1151"/>
          <a:stretch>
            <a:fillRect/>
          </a:stretch>
        </p:blipFill>
        <p:spPr>
          <a:xfrm>
            <a:off x="2844801" y="1447800"/>
            <a:ext cx="6298164" cy="5410200"/>
          </a:xfrm>
          <a:noFill/>
          <a:ln/>
        </p:spPr>
      </p:pic>
      <p:sp>
        <p:nvSpPr>
          <p:cNvPr id="5" name="4 Título"/>
          <p:cNvSpPr>
            <a:spLocks noGrp="1"/>
          </p:cNvSpPr>
          <p:nvPr>
            <p:ph type="title"/>
          </p:nvPr>
        </p:nvSpPr>
        <p:spPr>
          <a:xfrm>
            <a:off x="719403" y="274638"/>
            <a:ext cx="11041227" cy="1173162"/>
          </a:xfrm>
        </p:spPr>
        <p:txBody>
          <a:bodyPr>
            <a:normAutofit fontScale="90000"/>
          </a:bodyPr>
          <a:lstStyle/>
          <a:p>
            <a:pPr algn="ctr"/>
            <a:r>
              <a:rPr lang="es-ES" dirty="0" smtClean="0">
                <a:solidFill>
                  <a:srgbClr val="FFFFFF"/>
                </a:solidFill>
              </a:rPr>
              <a:t>Variantes de la alineación de la Fractura de Colles</a:t>
            </a:r>
            <a:endParaRPr lang="es-MX" dirty="0">
              <a:solidFill>
                <a:srgbClr val="FFFFFF"/>
              </a:solidFill>
            </a:endParaRPr>
          </a:p>
        </p:txBody>
      </p:sp>
      <p:sp>
        <p:nvSpPr>
          <p:cNvPr id="297990" name="Text Box 6"/>
          <p:cNvSpPr txBox="1">
            <a:spLocks noChangeArrowheads="1"/>
          </p:cNvSpPr>
          <p:nvPr/>
        </p:nvSpPr>
        <p:spPr bwMode="auto">
          <a:xfrm>
            <a:off x="1583267" y="6237288"/>
            <a:ext cx="9698567" cy="366712"/>
          </a:xfrm>
          <a:prstGeom prst="rect">
            <a:avLst/>
          </a:prstGeom>
          <a:noFill/>
          <a:ln w="9525">
            <a:noFill/>
            <a:miter lim="800000"/>
            <a:headEnd/>
            <a:tailEnd/>
          </a:ln>
          <a:effectLst/>
        </p:spPr>
        <p:txBody>
          <a:bodyPr>
            <a:spAutoFit/>
          </a:bodyPr>
          <a:lstStyle/>
          <a:p>
            <a:pPr>
              <a:spcBef>
                <a:spcPct val="50000"/>
              </a:spcBef>
            </a:pPr>
            <a:endParaRPr lang="es-ES" dirty="0">
              <a:solidFill>
                <a:schemeClr val="hlink"/>
              </a:solidFill>
            </a:endParaRPr>
          </a:p>
        </p:txBody>
      </p:sp>
      <p:sp>
        <p:nvSpPr>
          <p:cNvPr id="7"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2050" name="Picture 2"/>
          <p:cNvPicPr>
            <a:picLocks noChangeAspect="1" noChangeArrowheads="1"/>
          </p:cNvPicPr>
          <p:nvPr/>
        </p:nvPicPr>
        <p:blipFill>
          <a:blip r:embed="rId3"/>
          <a:srcRect l="51012" t="30819" r="24390" b="24784"/>
          <a:stretch>
            <a:fillRect/>
          </a:stretch>
        </p:blipFill>
        <p:spPr bwMode="auto">
          <a:xfrm>
            <a:off x="3153103" y="616629"/>
            <a:ext cx="5479358" cy="5560334"/>
          </a:xfrm>
          <a:prstGeom prst="rect">
            <a:avLst/>
          </a:prstGeom>
          <a:noFill/>
          <a:ln w="9525">
            <a:noFill/>
            <a:miter lim="800000"/>
            <a:headEnd/>
            <a:tailEnd/>
          </a:ln>
        </p:spPr>
      </p:pic>
      <p:sp>
        <p:nvSpPr>
          <p:cNvPr id="5"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buNone/>
            </a:pPr>
            <a:r>
              <a:rPr lang="es-MX" dirty="0" smtClean="0"/>
              <a:t>COMPLICACIONES</a:t>
            </a:r>
          </a:p>
          <a:p>
            <a:pPr>
              <a:buNone/>
            </a:pPr>
            <a:endParaRPr lang="es-MX" dirty="0" smtClean="0"/>
          </a:p>
          <a:p>
            <a:r>
              <a:rPr lang="es-MX" dirty="0" smtClean="0"/>
              <a:t>Reducción inestable.</a:t>
            </a:r>
          </a:p>
          <a:p>
            <a:r>
              <a:rPr lang="es-MX" dirty="0" smtClean="0"/>
              <a:t>Subluxación o luxación de la articulación radio cubital.</a:t>
            </a:r>
          </a:p>
          <a:p>
            <a:r>
              <a:rPr lang="es-MX" dirty="0" smtClean="0"/>
              <a:t>Compresión del nervio mediano y  radial.</a:t>
            </a:r>
          </a:p>
          <a:p>
            <a:r>
              <a:rPr lang="es-MX" dirty="0" smtClean="0"/>
              <a:t>Atrapamiento de  tendones  flexores.</a:t>
            </a:r>
          </a:p>
          <a:p>
            <a:r>
              <a:rPr lang="es-MX" dirty="0" smtClean="0"/>
              <a:t>Distrofia  simpático refleja.</a:t>
            </a:r>
          </a:p>
          <a:p>
            <a:r>
              <a:rPr lang="es-MX" dirty="0" smtClean="0"/>
              <a:t>Osteolisis  postraumática  del cubito</a:t>
            </a:r>
          </a:p>
        </p:txBody>
      </p:sp>
      <p:sp>
        <p:nvSpPr>
          <p:cNvPr id="2" name="1 Título"/>
          <p:cNvSpPr>
            <a:spLocks noGrp="1"/>
          </p:cNvSpPr>
          <p:nvPr>
            <p:ph type="title"/>
          </p:nvPr>
        </p:nvSpPr>
        <p:spPr/>
        <p:txBody>
          <a:bodyPr/>
          <a:lstStyle/>
          <a:p>
            <a:r>
              <a:rPr lang="es-MX" dirty="0" smtClean="0"/>
              <a:t>FRACTURA DE COLLES</a:t>
            </a:r>
            <a:endParaRPr lang="es-MX" dirty="0"/>
          </a:p>
        </p:txBody>
      </p:sp>
      <p:sp>
        <p:nvSpPr>
          <p:cNvPr id="5"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609600" y="1775192"/>
            <a:ext cx="5160579" cy="4136877"/>
          </a:xfrm>
        </p:spPr>
        <p:txBody>
          <a:bodyPr>
            <a:normAutofit fontScale="92500" lnSpcReduction="10000"/>
          </a:bodyPr>
          <a:lstStyle/>
          <a:p>
            <a:r>
              <a:rPr lang="es-MX" dirty="0" smtClean="0"/>
              <a:t>Colles invertida.</a:t>
            </a:r>
          </a:p>
          <a:p>
            <a:r>
              <a:rPr lang="es-MX" dirty="0" smtClean="0"/>
              <a:t>Poco  frecuente.</a:t>
            </a:r>
          </a:p>
          <a:p>
            <a:r>
              <a:rPr lang="es-MX" dirty="0" smtClean="0"/>
              <a:t>Jóvenes</a:t>
            </a:r>
          </a:p>
          <a:p>
            <a:r>
              <a:rPr lang="es-MX" dirty="0" smtClean="0"/>
              <a:t>Caida sobre el dorso de la mano o por un golpe directo en flexion palmar.</a:t>
            </a:r>
          </a:p>
          <a:p>
            <a:r>
              <a:rPr lang="es-MX" dirty="0" smtClean="0"/>
              <a:t>Fracturas metafisarias o  epifisarias  del radio distal con desplazamiento, angulación e impactacion volar del fragmento distal.</a:t>
            </a:r>
          </a:p>
        </p:txBody>
      </p:sp>
      <p:sp>
        <p:nvSpPr>
          <p:cNvPr id="2" name="1 Título"/>
          <p:cNvSpPr>
            <a:spLocks noGrp="1"/>
          </p:cNvSpPr>
          <p:nvPr>
            <p:ph type="title"/>
          </p:nvPr>
        </p:nvSpPr>
        <p:spPr/>
        <p:txBody>
          <a:bodyPr>
            <a:normAutofit/>
          </a:bodyPr>
          <a:lstStyle/>
          <a:p>
            <a:pPr algn="ctr"/>
            <a:r>
              <a:rPr lang="es-MX" dirty="0" smtClean="0">
                <a:solidFill>
                  <a:srgbClr val="FFFFFF"/>
                </a:solidFill>
              </a:rPr>
              <a:t>FRACTURA DE SMITH</a:t>
            </a:r>
            <a:endParaRPr lang="es-MX" dirty="0">
              <a:solidFill>
                <a:srgbClr val="FFFFFF"/>
              </a:solidFill>
            </a:endParaRPr>
          </a:p>
        </p:txBody>
      </p:sp>
      <p:pic>
        <p:nvPicPr>
          <p:cNvPr id="7" name="Picture 6"/>
          <p:cNvPicPr>
            <a:picLocks noChangeAspect="1"/>
          </p:cNvPicPr>
          <p:nvPr/>
        </p:nvPicPr>
        <p:blipFill>
          <a:blip r:embed="rId3" cstate="print"/>
          <a:srcRect t="4651" r="50930" b="6977"/>
          <a:stretch>
            <a:fillRect/>
          </a:stretch>
        </p:blipFill>
        <p:spPr>
          <a:xfrm>
            <a:off x="6400800" y="1600200"/>
            <a:ext cx="5791200" cy="4894484"/>
          </a:xfrm>
          <a:prstGeom prst="rect">
            <a:avLst/>
          </a:prstGeom>
        </p:spPr>
      </p:pic>
      <p:pic>
        <p:nvPicPr>
          <p:cNvPr id="8" name="Picture 7"/>
          <p:cNvPicPr>
            <a:picLocks noChangeAspect="1"/>
          </p:cNvPicPr>
          <p:nvPr/>
        </p:nvPicPr>
        <p:blipFill>
          <a:blip r:embed="rId3" cstate="print"/>
          <a:srcRect l="51980" t="4651" b="9302"/>
          <a:stretch>
            <a:fillRect/>
          </a:stretch>
        </p:blipFill>
        <p:spPr>
          <a:xfrm>
            <a:off x="6392563" y="1600200"/>
            <a:ext cx="5799437" cy="4876800"/>
          </a:xfrm>
          <a:prstGeom prst="rect">
            <a:avLst/>
          </a:prstGeom>
        </p:spPr>
      </p:pic>
      <p:sp>
        <p:nvSpPr>
          <p:cNvPr id="9"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20834" name="Picture 2" descr="http://images.radiopaedia.org/images/7370321/d3aafd3d5f1b696655d72d70607a9a_jumbo.jpg"/>
          <p:cNvPicPr>
            <a:picLocks noChangeAspect="1" noChangeArrowheads="1"/>
          </p:cNvPicPr>
          <p:nvPr/>
        </p:nvPicPr>
        <p:blipFill>
          <a:blip r:embed="rId3"/>
          <a:srcRect/>
          <a:stretch>
            <a:fillRect/>
          </a:stretch>
        </p:blipFill>
        <p:spPr bwMode="auto">
          <a:xfrm>
            <a:off x="-191266" y="365125"/>
            <a:ext cx="6995918" cy="6592834"/>
          </a:xfrm>
          <a:prstGeom prst="rect">
            <a:avLst/>
          </a:prstGeom>
          <a:noFill/>
        </p:spPr>
      </p:pic>
      <p:pic>
        <p:nvPicPr>
          <p:cNvPr id="120836" name="Picture 4" descr="http://images.radiopaedia.org/images/7370329/bf762d46daf6fd40494b88e6c1a375_jumbo.jpg"/>
          <p:cNvPicPr>
            <a:picLocks noChangeAspect="1" noChangeArrowheads="1"/>
          </p:cNvPicPr>
          <p:nvPr/>
        </p:nvPicPr>
        <p:blipFill>
          <a:blip r:embed="rId4"/>
          <a:srcRect/>
          <a:stretch>
            <a:fillRect/>
          </a:stretch>
        </p:blipFill>
        <p:spPr bwMode="auto">
          <a:xfrm>
            <a:off x="5875424" y="905367"/>
            <a:ext cx="6316576" cy="595263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duotone>
              <a:prstClr val="black"/>
              <a:schemeClr val="accent6">
                <a:tint val="45000"/>
                <a:satMod val="400000"/>
              </a:schemeClr>
            </a:duotone>
          </a:blip>
          <a:stretch>
            <a:fillRect/>
          </a:stretch>
        </p:blipFill>
        <p:spPr bwMode="auto">
          <a:xfrm>
            <a:off x="2425700" y="4933972"/>
            <a:ext cx="7340600" cy="1495425"/>
          </a:xfrm>
          <a:prstGeom prst="rect">
            <a:avLst/>
          </a:prstGeom>
          <a:noFill/>
          <a:ln w="9525">
            <a:noFill/>
            <a:miter lim="800000"/>
            <a:headEnd/>
            <a:tailEnd/>
          </a:ln>
          <a:effectLst/>
        </p:spPr>
      </p:pic>
      <p:sp>
        <p:nvSpPr>
          <p:cNvPr id="6" name="1 Título"/>
          <p:cNvSpPr>
            <a:spLocks noGrp="1"/>
          </p:cNvSpPr>
          <p:nvPr>
            <p:ph type="title"/>
          </p:nvPr>
        </p:nvSpPr>
        <p:spPr>
          <a:xfrm>
            <a:off x="609600" y="709602"/>
            <a:ext cx="10972800" cy="1219200"/>
          </a:xfrm>
          <a:noFill/>
          <a:ln>
            <a:noFill/>
          </a:ln>
        </p:spPr>
        <p:txBody>
          <a:bodyPr>
            <a:normAutofit/>
          </a:bodyPr>
          <a:lstStyle/>
          <a:p>
            <a:pPr algn="ctr"/>
            <a:r>
              <a:rPr lang="es-MX" sz="3200" dirty="0" smtClean="0">
                <a:solidFill>
                  <a:srgbClr val="FFFFFF"/>
                </a:solidFill>
              </a:rPr>
              <a:t>CLASIFICACIÓN DE LAS FRACTURAS DE SMITH </a:t>
            </a:r>
            <a:endParaRPr lang="es-MX" sz="3200" dirty="0">
              <a:solidFill>
                <a:srgbClr val="FFFFFF"/>
              </a:solidFill>
            </a:endParaRPr>
          </a:p>
        </p:txBody>
      </p:sp>
      <p:pic>
        <p:nvPicPr>
          <p:cNvPr id="7" name="Picture 6"/>
          <p:cNvPicPr>
            <a:picLocks noChangeAspect="1"/>
          </p:cNvPicPr>
          <p:nvPr/>
        </p:nvPicPr>
        <p:blipFill>
          <a:blip r:embed="rId4" cstate="print"/>
          <a:stretch>
            <a:fillRect/>
          </a:stretch>
        </p:blipFill>
        <p:spPr>
          <a:xfrm>
            <a:off x="285709" y="1957398"/>
            <a:ext cx="11676128" cy="2971800"/>
          </a:xfrm>
          <a:prstGeom prst="rect">
            <a:avLst/>
          </a:prstGeom>
        </p:spPr>
      </p:pic>
      <p:sp>
        <p:nvSpPr>
          <p:cNvPr id="8"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Marcador de contenido"/>
          <p:cNvSpPr>
            <a:spLocks noGrp="1"/>
          </p:cNvSpPr>
          <p:nvPr>
            <p:ph idx="1"/>
          </p:nvPr>
        </p:nvSpPr>
        <p:spPr>
          <a:xfrm>
            <a:off x="609600" y="1775194"/>
            <a:ext cx="5617779" cy="3884628"/>
          </a:xfrm>
        </p:spPr>
        <p:txBody>
          <a:bodyPr anchor="t">
            <a:normAutofit fontScale="92500" lnSpcReduction="20000"/>
          </a:bodyPr>
          <a:lstStyle/>
          <a:p>
            <a:r>
              <a:rPr lang="es-MX" dirty="0" smtClean="0"/>
              <a:t> Dorsiflexion y  pronación del  antebrazo con muñeca  estática (accidentes de moto).</a:t>
            </a:r>
          </a:p>
          <a:p>
            <a:r>
              <a:rPr lang="es-MX" b="1" dirty="0" smtClean="0"/>
              <a:t>Fx intraarticular del radio distal.</a:t>
            </a:r>
          </a:p>
          <a:p>
            <a:r>
              <a:rPr lang="es-MX" dirty="0" smtClean="0"/>
              <a:t>Fx del  reborde  dorsal  del extremo distal  del radio  que  se  dirige  oblicuamente  hasta el borde radiocarpiano.</a:t>
            </a:r>
          </a:p>
          <a:p>
            <a:r>
              <a:rPr lang="es-MX" dirty="0" smtClean="0"/>
              <a:t>El fragmento radial se desplaza dorsalmente y se acompaña de desplazamiento dorsal del carpo.</a:t>
            </a:r>
            <a:endParaRPr lang="es-MX" dirty="0"/>
          </a:p>
        </p:txBody>
      </p:sp>
      <p:sp>
        <p:nvSpPr>
          <p:cNvPr id="12" name="1 Título"/>
          <p:cNvSpPr>
            <a:spLocks noGrp="1"/>
          </p:cNvSpPr>
          <p:nvPr>
            <p:ph type="title"/>
          </p:nvPr>
        </p:nvSpPr>
        <p:spPr/>
        <p:txBody>
          <a:bodyPr/>
          <a:lstStyle/>
          <a:p>
            <a:r>
              <a:rPr lang="es-MX" dirty="0" smtClean="0">
                <a:solidFill>
                  <a:srgbClr val="FFFFFF"/>
                </a:solidFill>
              </a:rPr>
              <a:t>FRACTURA DE BARTON</a:t>
            </a:r>
            <a:endParaRPr lang="es-MX" dirty="0">
              <a:solidFill>
                <a:srgbClr val="FFFFFF"/>
              </a:solidFill>
            </a:endParaRPr>
          </a:p>
        </p:txBody>
      </p:sp>
      <p:pic>
        <p:nvPicPr>
          <p:cNvPr id="13" name="Picture 12"/>
          <p:cNvPicPr>
            <a:picLocks noChangeAspect="1"/>
          </p:cNvPicPr>
          <p:nvPr/>
        </p:nvPicPr>
        <p:blipFill>
          <a:blip r:embed="rId3" cstate="print"/>
          <a:srcRect r="48649"/>
          <a:stretch>
            <a:fillRect/>
          </a:stretch>
        </p:blipFill>
        <p:spPr>
          <a:xfrm>
            <a:off x="7026941" y="1828800"/>
            <a:ext cx="5165059" cy="4383504"/>
          </a:xfrm>
          <a:prstGeom prst="rect">
            <a:avLst/>
          </a:prstGeom>
        </p:spPr>
      </p:pic>
      <p:pic>
        <p:nvPicPr>
          <p:cNvPr id="14" name="Picture 13"/>
          <p:cNvPicPr>
            <a:picLocks noChangeAspect="1"/>
          </p:cNvPicPr>
          <p:nvPr/>
        </p:nvPicPr>
        <p:blipFill>
          <a:blip r:embed="rId3" cstate="print"/>
          <a:srcRect l="52973"/>
          <a:stretch>
            <a:fillRect/>
          </a:stretch>
        </p:blipFill>
        <p:spPr>
          <a:xfrm>
            <a:off x="7010400" y="1676400"/>
            <a:ext cx="5181600" cy="4801914"/>
          </a:xfrm>
          <a:prstGeom prst="rect">
            <a:avLst/>
          </a:prstGeom>
        </p:spPr>
      </p:pic>
      <p:pic>
        <p:nvPicPr>
          <p:cNvPr id="15" name="Picture 14"/>
          <p:cNvPicPr>
            <a:picLocks noChangeAspect="1"/>
          </p:cNvPicPr>
          <p:nvPr/>
        </p:nvPicPr>
        <p:blipFill>
          <a:blip r:embed="rId4" cstate="print"/>
          <a:srcRect l="50000"/>
          <a:stretch>
            <a:fillRect/>
          </a:stretch>
        </p:blipFill>
        <p:spPr>
          <a:xfrm>
            <a:off x="10475845" y="0"/>
            <a:ext cx="1716156" cy="1600200"/>
          </a:xfrm>
          <a:prstGeom prst="rect">
            <a:avLst/>
          </a:prstGeom>
        </p:spPr>
      </p:pic>
      <p:sp>
        <p:nvSpPr>
          <p:cNvPr id="7" name="1 Título"/>
          <p:cNvSpPr txBox="1">
            <a:spLocks/>
          </p:cNvSpPr>
          <p:nvPr/>
        </p:nvSpPr>
        <p:spPr>
          <a:xfrm>
            <a:off x="0"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_tradnl" dirty="0" smtClean="0"/>
              <a:t>INTRODUCCIÓN</a:t>
            </a:r>
            <a:endParaRPr lang="es-ES_tradnl" dirty="0"/>
          </a:p>
        </p:txBody>
      </p:sp>
      <p:sp>
        <p:nvSpPr>
          <p:cNvPr id="3" name="Marcador de contenido 2"/>
          <p:cNvSpPr>
            <a:spLocks noGrp="1"/>
          </p:cNvSpPr>
          <p:nvPr>
            <p:ph idx="1"/>
          </p:nvPr>
        </p:nvSpPr>
        <p:spPr>
          <a:xfrm>
            <a:off x="838200" y="1825625"/>
            <a:ext cx="10515600" cy="1295947"/>
          </a:xfrm>
        </p:spPr>
        <p:txBody>
          <a:bodyPr>
            <a:normAutofit/>
          </a:bodyPr>
          <a:lstStyle/>
          <a:p>
            <a:pPr marL="514350" indent="-514350">
              <a:buNone/>
            </a:pPr>
            <a:r>
              <a:rPr lang="es-ES_tradnl" dirty="0" smtClean="0"/>
              <a:t>Consideradas como una unidad funcional, la muñeca y la mano son el lugar más común de traumatismos de todo el esqueleto.</a:t>
            </a:r>
          </a:p>
          <a:p>
            <a:pPr marL="514350" indent="-514350">
              <a:buNone/>
            </a:pPr>
            <a:endParaRPr lang="es-ES_tradnl" dirty="0" smtClean="0"/>
          </a:p>
          <a:p>
            <a:pPr marL="514350" indent="-514350">
              <a:buNone/>
            </a:pPr>
            <a:endParaRPr lang="es-ES_tradnl" dirty="0" smtClean="0"/>
          </a:p>
          <a:p>
            <a:pPr marL="514350" indent="-514350">
              <a:buFont typeface="+mj-lt"/>
              <a:buAutoNum type="arabicPeriod"/>
            </a:pPr>
            <a:endParaRPr lang="es-ES_tradnl" dirty="0"/>
          </a:p>
        </p:txBody>
      </p:sp>
      <p:sp>
        <p:nvSpPr>
          <p:cNvPr id="4" name="3 CuadroTexto"/>
          <p:cNvSpPr txBox="1"/>
          <p:nvPr/>
        </p:nvSpPr>
        <p:spPr>
          <a:xfrm>
            <a:off x="838200" y="3075405"/>
            <a:ext cx="2585544" cy="830997"/>
          </a:xfrm>
          <a:prstGeom prst="rect">
            <a:avLst/>
          </a:prstGeom>
          <a:solidFill>
            <a:schemeClr val="accent1">
              <a:lumMod val="75000"/>
            </a:schemeClr>
          </a:solidFill>
        </p:spPr>
        <p:txBody>
          <a:bodyPr wrap="square" rtlCol="0">
            <a:spAutoFit/>
          </a:bodyPr>
          <a:lstStyle/>
          <a:p>
            <a:r>
              <a:rPr lang="es-MX" sz="2400" dirty="0" smtClean="0"/>
              <a:t>Mecanismos de lesión</a:t>
            </a:r>
            <a:endParaRPr lang="es-MX" sz="2400" dirty="0"/>
          </a:p>
        </p:txBody>
      </p:sp>
      <p:sp>
        <p:nvSpPr>
          <p:cNvPr id="5" name="4 Flecha derecha"/>
          <p:cNvSpPr/>
          <p:nvPr/>
        </p:nvSpPr>
        <p:spPr>
          <a:xfrm>
            <a:off x="3594316" y="3121572"/>
            <a:ext cx="945932" cy="531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4556234" y="3121572"/>
            <a:ext cx="5644302" cy="369332"/>
          </a:xfrm>
          <a:prstGeom prst="rect">
            <a:avLst/>
          </a:prstGeom>
          <a:solidFill>
            <a:schemeClr val="accent2">
              <a:lumMod val="75000"/>
            </a:schemeClr>
          </a:solidFill>
        </p:spPr>
        <p:txBody>
          <a:bodyPr wrap="none" rtlCol="0">
            <a:spAutoFit/>
          </a:bodyPr>
          <a:lstStyle/>
          <a:p>
            <a:r>
              <a:rPr lang="es-MX" dirty="0" smtClean="0"/>
              <a:t>Caída con mano extendida – </a:t>
            </a:r>
            <a:r>
              <a:rPr lang="es-MX" dirty="0" err="1" smtClean="0"/>
              <a:t>dorsiflexión</a:t>
            </a:r>
            <a:r>
              <a:rPr lang="es-MX" dirty="0" smtClean="0"/>
              <a:t> de la articulación</a:t>
            </a:r>
            <a:endParaRPr lang="es-MX" dirty="0"/>
          </a:p>
        </p:txBody>
      </p:sp>
      <p:sp>
        <p:nvSpPr>
          <p:cNvPr id="7" name="6 CuadroTexto"/>
          <p:cNvSpPr txBox="1"/>
          <p:nvPr/>
        </p:nvSpPr>
        <p:spPr>
          <a:xfrm>
            <a:off x="4556234" y="4436774"/>
            <a:ext cx="6911892" cy="369332"/>
          </a:xfrm>
          <a:prstGeom prst="rect">
            <a:avLst/>
          </a:prstGeom>
          <a:solidFill>
            <a:schemeClr val="accent2">
              <a:lumMod val="75000"/>
            </a:schemeClr>
          </a:solidFill>
        </p:spPr>
        <p:txBody>
          <a:bodyPr wrap="none" rtlCol="0">
            <a:spAutoFit/>
          </a:bodyPr>
          <a:lstStyle/>
          <a:p>
            <a:r>
              <a:rPr lang="es-MX" dirty="0" smtClean="0"/>
              <a:t>Grado de desviación cubital o radial y de pronosupinación de la muñeca</a:t>
            </a:r>
            <a:endParaRPr lang="es-MX" dirty="0"/>
          </a:p>
        </p:txBody>
      </p:sp>
      <p:sp>
        <p:nvSpPr>
          <p:cNvPr id="8" name="7 CuadroTexto"/>
          <p:cNvSpPr txBox="1"/>
          <p:nvPr/>
        </p:nvSpPr>
        <p:spPr>
          <a:xfrm>
            <a:off x="4540248" y="5207140"/>
            <a:ext cx="2708755" cy="369332"/>
          </a:xfrm>
          <a:prstGeom prst="rect">
            <a:avLst/>
          </a:prstGeom>
          <a:solidFill>
            <a:schemeClr val="accent2">
              <a:lumMod val="75000"/>
            </a:schemeClr>
          </a:solidFill>
        </p:spPr>
        <p:txBody>
          <a:bodyPr wrap="none" rtlCol="0">
            <a:spAutoFit/>
          </a:bodyPr>
          <a:lstStyle/>
          <a:p>
            <a:r>
              <a:rPr lang="es-MX" dirty="0" smtClean="0"/>
              <a:t>Severidad del traumatismo</a:t>
            </a:r>
            <a:endParaRPr lang="es-MX" dirty="0"/>
          </a:p>
        </p:txBody>
      </p:sp>
      <p:sp>
        <p:nvSpPr>
          <p:cNvPr id="9" name="8 CuadroTexto"/>
          <p:cNvSpPr txBox="1"/>
          <p:nvPr/>
        </p:nvSpPr>
        <p:spPr>
          <a:xfrm>
            <a:off x="4556234" y="5826516"/>
            <a:ext cx="647741" cy="369332"/>
          </a:xfrm>
          <a:prstGeom prst="rect">
            <a:avLst/>
          </a:prstGeom>
          <a:solidFill>
            <a:schemeClr val="accent2">
              <a:lumMod val="75000"/>
            </a:schemeClr>
          </a:solidFill>
        </p:spPr>
        <p:txBody>
          <a:bodyPr wrap="none" rtlCol="0">
            <a:spAutoFit/>
          </a:bodyPr>
          <a:lstStyle/>
          <a:p>
            <a:r>
              <a:rPr lang="es-MX" dirty="0" smtClean="0"/>
              <a:t>Edad</a:t>
            </a:r>
            <a:endParaRPr lang="es-MX" dirty="0"/>
          </a:p>
        </p:txBody>
      </p:sp>
      <p:sp>
        <p:nvSpPr>
          <p:cNvPr id="10" name="9 CuadroTexto"/>
          <p:cNvSpPr txBox="1"/>
          <p:nvPr/>
        </p:nvSpPr>
        <p:spPr>
          <a:xfrm>
            <a:off x="838200" y="4976308"/>
            <a:ext cx="2585544" cy="1200329"/>
          </a:xfrm>
          <a:prstGeom prst="rect">
            <a:avLst/>
          </a:prstGeom>
          <a:solidFill>
            <a:schemeClr val="accent1">
              <a:lumMod val="75000"/>
            </a:schemeClr>
          </a:solidFill>
        </p:spPr>
        <p:txBody>
          <a:bodyPr wrap="square" rtlCol="0">
            <a:spAutoFit/>
          </a:bodyPr>
          <a:lstStyle/>
          <a:p>
            <a:r>
              <a:rPr lang="es-MX" sz="2400" dirty="0" smtClean="0"/>
              <a:t>Factores que determinan tipo de lesión</a:t>
            </a:r>
            <a:endParaRPr lang="es-MX" sz="2400" dirty="0"/>
          </a:p>
        </p:txBody>
      </p:sp>
      <p:sp>
        <p:nvSpPr>
          <p:cNvPr id="11" name="10 Flecha derecha"/>
          <p:cNvSpPr/>
          <p:nvPr/>
        </p:nvSpPr>
        <p:spPr>
          <a:xfrm>
            <a:off x="3594316" y="4976308"/>
            <a:ext cx="678139" cy="850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689282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23906" name="Picture 2" descr="http://images.radiopaedia.org/images/6641956/5801f5a44ae41a6207a48d285bcf3f_jumbo.jpeg"/>
          <p:cNvPicPr>
            <a:picLocks noChangeAspect="1" noChangeArrowheads="1"/>
          </p:cNvPicPr>
          <p:nvPr/>
        </p:nvPicPr>
        <p:blipFill>
          <a:blip r:embed="rId3"/>
          <a:srcRect/>
          <a:stretch>
            <a:fillRect/>
          </a:stretch>
        </p:blipFill>
        <p:spPr bwMode="auto">
          <a:xfrm>
            <a:off x="2011803" y="549917"/>
            <a:ext cx="3742610" cy="5941756"/>
          </a:xfrm>
          <a:prstGeom prst="rect">
            <a:avLst/>
          </a:prstGeom>
          <a:noFill/>
        </p:spPr>
      </p:pic>
      <p:pic>
        <p:nvPicPr>
          <p:cNvPr id="123908" name="Picture 4" descr="http://images.radiopaedia.org/images/6641964/9452cbc6f4309078d306db98490cb1_jumbo.jpeg"/>
          <p:cNvPicPr>
            <a:picLocks noChangeAspect="1" noChangeArrowheads="1"/>
          </p:cNvPicPr>
          <p:nvPr/>
        </p:nvPicPr>
        <p:blipFill>
          <a:blip r:embed="rId4"/>
          <a:srcRect/>
          <a:stretch>
            <a:fillRect/>
          </a:stretch>
        </p:blipFill>
        <p:spPr bwMode="auto">
          <a:xfrm>
            <a:off x="6905556" y="549917"/>
            <a:ext cx="2951886" cy="611889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52400"/>
            <a:ext cx="10668000" cy="1251062"/>
          </a:xfrm>
        </p:spPr>
        <p:txBody>
          <a:bodyPr>
            <a:normAutofit/>
          </a:bodyPr>
          <a:lstStyle/>
          <a:p>
            <a:pPr algn="ctr"/>
            <a:r>
              <a:rPr lang="es-MX" dirty="0" smtClean="0">
                <a:solidFill>
                  <a:srgbClr val="FFFFFF"/>
                </a:solidFill>
              </a:rPr>
              <a:t>FRACTURA INVERSA DE BARTON</a:t>
            </a:r>
            <a:endParaRPr lang="es-MX" dirty="0">
              <a:solidFill>
                <a:srgbClr val="FFFFFF"/>
              </a:solidFill>
            </a:endParaRPr>
          </a:p>
        </p:txBody>
      </p:sp>
      <p:sp>
        <p:nvSpPr>
          <p:cNvPr id="3" name="2 Marcador de contenido"/>
          <p:cNvSpPr>
            <a:spLocks noGrp="1"/>
          </p:cNvSpPr>
          <p:nvPr>
            <p:ph sz="half" idx="1"/>
          </p:nvPr>
        </p:nvSpPr>
        <p:spPr/>
        <p:txBody>
          <a:bodyPr>
            <a:normAutofit/>
          </a:bodyPr>
          <a:lstStyle/>
          <a:p>
            <a:r>
              <a:rPr lang="es-MX" dirty="0" smtClean="0"/>
              <a:t>Es &gt; frec que la de Barton</a:t>
            </a:r>
          </a:p>
          <a:p>
            <a:r>
              <a:rPr lang="es-MX" dirty="0" smtClean="0"/>
              <a:t>Cuando la fx afecta el reborde volar de radio distal, con extensión intraarticular y desplazamiento volar del carpo.</a:t>
            </a:r>
          </a:p>
          <a:p>
            <a:r>
              <a:rPr lang="es-MX" dirty="0" smtClean="0"/>
              <a:t>Subluxación del carpo.</a:t>
            </a:r>
            <a:endParaRPr lang="es-MX" dirty="0"/>
          </a:p>
        </p:txBody>
      </p:sp>
      <p:pic>
        <p:nvPicPr>
          <p:cNvPr id="10" name="Picture 9"/>
          <p:cNvPicPr>
            <a:picLocks noChangeAspect="1"/>
          </p:cNvPicPr>
          <p:nvPr/>
        </p:nvPicPr>
        <p:blipFill>
          <a:blip r:embed="rId3" cstate="print"/>
          <a:srcRect t="3772" r="51250" b="5711"/>
          <a:stretch>
            <a:fillRect/>
          </a:stretch>
        </p:blipFill>
        <p:spPr>
          <a:xfrm>
            <a:off x="6908799" y="1752600"/>
            <a:ext cx="5118100" cy="4724400"/>
          </a:xfrm>
          <a:prstGeom prst="rect">
            <a:avLst/>
          </a:prstGeom>
        </p:spPr>
      </p:pic>
      <p:pic>
        <p:nvPicPr>
          <p:cNvPr id="11" name="Picture 10"/>
          <p:cNvPicPr>
            <a:picLocks noChangeAspect="1"/>
          </p:cNvPicPr>
          <p:nvPr/>
        </p:nvPicPr>
        <p:blipFill>
          <a:blip r:embed="rId3" cstate="print"/>
          <a:srcRect l="51250" t="3772" b="5711"/>
          <a:stretch>
            <a:fillRect/>
          </a:stretch>
        </p:blipFill>
        <p:spPr>
          <a:xfrm>
            <a:off x="6908799" y="1746795"/>
            <a:ext cx="5118100" cy="4724400"/>
          </a:xfrm>
          <a:prstGeom prst="rect">
            <a:avLst/>
          </a:prstGeom>
        </p:spPr>
      </p:pic>
      <p:pic>
        <p:nvPicPr>
          <p:cNvPr id="7" name="Picture 6"/>
          <p:cNvPicPr>
            <a:picLocks noChangeAspect="1"/>
          </p:cNvPicPr>
          <p:nvPr/>
        </p:nvPicPr>
        <p:blipFill>
          <a:blip r:embed="rId4" cstate="print"/>
          <a:srcRect r="56486"/>
          <a:stretch>
            <a:fillRect/>
          </a:stretch>
        </p:blipFill>
        <p:spPr>
          <a:xfrm>
            <a:off x="10566400" y="0"/>
            <a:ext cx="1625600" cy="1741714"/>
          </a:xfrm>
          <a:prstGeom prst="rect">
            <a:avLst/>
          </a:prstGeom>
        </p:spPr>
      </p:pic>
      <p:sp>
        <p:nvSpPr>
          <p:cNvPr id="8" name="1 Título"/>
          <p:cNvSpPr txBox="1">
            <a:spLocks/>
          </p:cNvSpPr>
          <p:nvPr/>
        </p:nvSpPr>
        <p:spPr>
          <a:xfrm>
            <a:off x="0" y="0"/>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sz="half" idx="1"/>
          </p:nvPr>
        </p:nvSpPr>
        <p:spPr/>
        <p:txBody>
          <a:bodyPr/>
          <a:lstStyle/>
          <a:p>
            <a:endParaRPr lang="es-MX"/>
          </a:p>
        </p:txBody>
      </p:sp>
      <p:sp>
        <p:nvSpPr>
          <p:cNvPr id="4" name="3 Marcador de contenido"/>
          <p:cNvSpPr>
            <a:spLocks noGrp="1"/>
          </p:cNvSpPr>
          <p:nvPr>
            <p:ph sz="half" idx="2"/>
          </p:nvPr>
        </p:nvSpPr>
        <p:spPr/>
        <p:txBody>
          <a:bodyPr/>
          <a:lstStyle/>
          <a:p>
            <a:endParaRPr lang="es-MX"/>
          </a:p>
        </p:txBody>
      </p:sp>
      <p:pic>
        <p:nvPicPr>
          <p:cNvPr id="125954" name="Picture 2" descr="http://images.radiopaedia.org/images/22457415/e4a6ab467698fe51116e8491335f47_jumbo.jpeg"/>
          <p:cNvPicPr>
            <a:picLocks noChangeAspect="1" noChangeArrowheads="1"/>
          </p:cNvPicPr>
          <p:nvPr/>
        </p:nvPicPr>
        <p:blipFill>
          <a:blip r:embed="rId3"/>
          <a:srcRect l="28563" t="19909" r="23717"/>
          <a:stretch>
            <a:fillRect/>
          </a:stretch>
        </p:blipFill>
        <p:spPr bwMode="auto">
          <a:xfrm>
            <a:off x="428295" y="365125"/>
            <a:ext cx="2772103" cy="5831281"/>
          </a:xfrm>
          <a:prstGeom prst="rect">
            <a:avLst/>
          </a:prstGeom>
          <a:noFill/>
        </p:spPr>
      </p:pic>
      <p:pic>
        <p:nvPicPr>
          <p:cNvPr id="125958" name="Picture 6" descr="http://images.radiopaedia.org/images/22457451/4c906dd1d294ffefbac346c6ecde8d_big_gallery.jpeg"/>
          <p:cNvPicPr>
            <a:picLocks noChangeAspect="1" noChangeArrowheads="1"/>
          </p:cNvPicPr>
          <p:nvPr/>
        </p:nvPicPr>
        <p:blipFill>
          <a:blip r:embed="rId4"/>
          <a:srcRect l="21357"/>
          <a:stretch>
            <a:fillRect/>
          </a:stretch>
        </p:blipFill>
        <p:spPr bwMode="auto">
          <a:xfrm>
            <a:off x="7472855" y="365125"/>
            <a:ext cx="4719145" cy="6000750"/>
          </a:xfrm>
          <a:prstGeom prst="rect">
            <a:avLst/>
          </a:prstGeom>
          <a:noFill/>
        </p:spPr>
      </p:pic>
      <p:pic>
        <p:nvPicPr>
          <p:cNvPr id="125960" name="Picture 8" descr="http://images.radiopaedia.org/images/22457520/17e85288566968d42ce35b3538cd5b_big_gallery.jpeg"/>
          <p:cNvPicPr>
            <a:picLocks noChangeAspect="1" noChangeArrowheads="1"/>
          </p:cNvPicPr>
          <p:nvPr/>
        </p:nvPicPr>
        <p:blipFill>
          <a:blip r:embed="rId5"/>
          <a:srcRect/>
          <a:stretch>
            <a:fillRect/>
          </a:stretch>
        </p:blipFill>
        <p:spPr bwMode="auto">
          <a:xfrm>
            <a:off x="3497864" y="365125"/>
            <a:ext cx="3619500" cy="60007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775192"/>
            <a:ext cx="6604000" cy="4625609"/>
          </a:xfrm>
        </p:spPr>
        <p:txBody>
          <a:bodyPr>
            <a:normAutofit/>
          </a:bodyPr>
          <a:lstStyle/>
          <a:p>
            <a:r>
              <a:rPr lang="es-MX" dirty="0" smtClean="0"/>
              <a:t>Del conductor</a:t>
            </a:r>
          </a:p>
          <a:p>
            <a:r>
              <a:rPr lang="es-MX" dirty="0" smtClean="0"/>
              <a:t>Fractura intra articular  de  la base  del estiloides  radial que se extiende desde el margen radial hasta la ARC.</a:t>
            </a:r>
          </a:p>
          <a:p>
            <a:r>
              <a:rPr lang="es-MX" dirty="0" smtClean="0"/>
              <a:t>Impactacion  del escafoides contra  el  estiloides  radial o por avulsión del LLR o de los LRC.</a:t>
            </a:r>
          </a:p>
        </p:txBody>
      </p:sp>
      <p:sp>
        <p:nvSpPr>
          <p:cNvPr id="2" name="1 Título"/>
          <p:cNvSpPr>
            <a:spLocks noGrp="1"/>
          </p:cNvSpPr>
          <p:nvPr>
            <p:ph type="title"/>
          </p:nvPr>
        </p:nvSpPr>
        <p:spPr>
          <a:xfrm>
            <a:off x="190459" y="152400"/>
            <a:ext cx="10972800" cy="1219200"/>
          </a:xfrm>
        </p:spPr>
        <p:txBody>
          <a:bodyPr>
            <a:normAutofit/>
          </a:bodyPr>
          <a:lstStyle/>
          <a:p>
            <a:r>
              <a:rPr lang="es-MX" dirty="0" smtClean="0"/>
              <a:t>FRACTURA HUNCHINSON</a:t>
            </a:r>
            <a:endParaRPr lang="es-MX" dirty="0"/>
          </a:p>
        </p:txBody>
      </p:sp>
      <p:pic>
        <p:nvPicPr>
          <p:cNvPr id="5" name="4 Marcador de contenido" descr="http://radiographics.rsna.org/content/24/4/1009/F11.medium.gif">
            <a:hlinkClick r:id="rId3"/>
          </p:cNvPr>
          <p:cNvPicPr>
            <a:picLocks noGrp="1"/>
          </p:cNvPicPr>
          <p:nvPr>
            <p:ph sz="half" idx="4294967295"/>
          </p:nvPr>
        </p:nvPicPr>
        <p:blipFill>
          <a:blip r:embed="rId4" cstate="print"/>
          <a:srcRect t="-833" b="-359"/>
          <a:stretch>
            <a:fillRect/>
          </a:stretch>
        </p:blipFill>
        <p:spPr bwMode="auto">
          <a:xfrm>
            <a:off x="7010400" y="1775192"/>
            <a:ext cx="5181600" cy="3886200"/>
          </a:xfrm>
          <a:prstGeom prst="rect">
            <a:avLst/>
          </a:prstGeom>
          <a:noFill/>
          <a:ln w="9525">
            <a:noFill/>
            <a:miter lim="800000"/>
            <a:headEnd/>
            <a:tailEnd/>
          </a:ln>
        </p:spPr>
      </p:pic>
      <p:pic>
        <p:nvPicPr>
          <p:cNvPr id="6" name="il_fi" descr="http://1.bp.blogspot.com/_wR9MN2F3NSQ/TDAjLSyBnoI/AAAAAAAAAGw/mx1DUPjw_LI/s1600/manivela.jpg"/>
          <p:cNvPicPr/>
          <p:nvPr/>
        </p:nvPicPr>
        <p:blipFill>
          <a:blip r:embed="rId5" cstate="print"/>
          <a:srcRect/>
          <a:stretch>
            <a:fillRect/>
          </a:stretch>
        </p:blipFill>
        <p:spPr bwMode="auto">
          <a:xfrm rot="16200000" flipH="1">
            <a:off x="3369450" y="4964917"/>
            <a:ext cx="1357322" cy="2000264"/>
          </a:xfrm>
          <a:prstGeom prst="rect">
            <a:avLst/>
          </a:prstGeom>
          <a:noFill/>
          <a:ln w="9525">
            <a:noFill/>
            <a:miter lim="800000"/>
            <a:headEnd/>
            <a:tailEnd/>
          </a:ln>
        </p:spPr>
      </p:pic>
      <p:sp>
        <p:nvSpPr>
          <p:cNvPr id="8" name="1 Título"/>
          <p:cNvSpPr txBox="1">
            <a:spLocks/>
          </p:cNvSpPr>
          <p:nvPr/>
        </p:nvSpPr>
        <p:spPr>
          <a:xfrm>
            <a:off x="9448800"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26978" name="Picture 2" descr="http://images.radiopaedia.org/images/611818/cc52cce7bcfd8c905bcc7b5d2b6a65_jumbo.jpg"/>
          <p:cNvPicPr>
            <a:picLocks noChangeAspect="1" noChangeArrowheads="1"/>
          </p:cNvPicPr>
          <p:nvPr/>
        </p:nvPicPr>
        <p:blipFill>
          <a:blip r:embed="rId3"/>
          <a:srcRect/>
          <a:stretch>
            <a:fillRect/>
          </a:stretch>
        </p:blipFill>
        <p:spPr bwMode="auto">
          <a:xfrm>
            <a:off x="2567699" y="298280"/>
            <a:ext cx="6417825" cy="641782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75192"/>
            <a:ext cx="7010400" cy="4625609"/>
          </a:xfrm>
        </p:spPr>
        <p:txBody>
          <a:bodyPr>
            <a:normAutofit/>
          </a:bodyPr>
          <a:lstStyle/>
          <a:p>
            <a:r>
              <a:rPr lang="es-MX" dirty="0" smtClean="0"/>
              <a:t>Fx intraarticular de la carilla del radio que se articula con el semilunar.</a:t>
            </a:r>
          </a:p>
          <a:p>
            <a:r>
              <a:rPr lang="es-MX" dirty="0" smtClean="0"/>
              <a:t>Se produce por impactacion de semilunar contra el radio con depresion de la superficie articular.</a:t>
            </a:r>
          </a:p>
          <a:p>
            <a:r>
              <a:rPr lang="es-MX" dirty="0" smtClean="0"/>
              <a:t>Afectan al borde dorsal de la carilla mas que al volar.</a:t>
            </a:r>
            <a:endParaRPr lang="es-MX" dirty="0"/>
          </a:p>
        </p:txBody>
      </p:sp>
      <p:sp>
        <p:nvSpPr>
          <p:cNvPr id="2" name="Title 1"/>
          <p:cNvSpPr>
            <a:spLocks noGrp="1"/>
          </p:cNvSpPr>
          <p:nvPr>
            <p:ph type="title"/>
          </p:nvPr>
        </p:nvSpPr>
        <p:spPr/>
        <p:txBody>
          <a:bodyPr/>
          <a:lstStyle/>
          <a:p>
            <a:r>
              <a:rPr lang="es-MX" dirty="0" smtClean="0"/>
              <a:t>FRACTURA DIE-PUNCH</a:t>
            </a:r>
            <a:endParaRPr lang="es-MX" dirty="0"/>
          </a:p>
        </p:txBody>
      </p:sp>
      <p:pic>
        <p:nvPicPr>
          <p:cNvPr id="4" name="Picture 3"/>
          <p:cNvPicPr>
            <a:picLocks noChangeAspect="1"/>
          </p:cNvPicPr>
          <p:nvPr/>
        </p:nvPicPr>
        <p:blipFill>
          <a:blip r:embed="rId3" cstate="print"/>
          <a:stretch>
            <a:fillRect/>
          </a:stretch>
        </p:blipFill>
        <p:spPr>
          <a:xfrm>
            <a:off x="7905763" y="1214423"/>
            <a:ext cx="4095736" cy="3590595"/>
          </a:xfrm>
          <a:prstGeom prst="rect">
            <a:avLst/>
          </a:prstGeom>
        </p:spPr>
      </p:pic>
      <p:pic>
        <p:nvPicPr>
          <p:cNvPr id="5" name="Picture 4"/>
          <p:cNvPicPr>
            <a:picLocks noChangeAspect="1"/>
          </p:cNvPicPr>
          <p:nvPr/>
        </p:nvPicPr>
        <p:blipFill>
          <a:blip r:embed="rId4" cstate="print"/>
          <a:stretch>
            <a:fillRect/>
          </a:stretch>
        </p:blipFill>
        <p:spPr>
          <a:xfrm>
            <a:off x="7823200" y="4786322"/>
            <a:ext cx="4368800" cy="1957104"/>
          </a:xfrm>
          <a:prstGeom prst="rect">
            <a:avLst/>
          </a:prstGeom>
        </p:spPr>
      </p:pic>
      <p:sp>
        <p:nvSpPr>
          <p:cNvPr id="6"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FRACTURA DIE-PUNCH</a:t>
            </a:r>
            <a:endParaRPr lang="es-MX" dirty="0"/>
          </a:p>
        </p:txBody>
      </p:sp>
      <p:pic>
        <p:nvPicPr>
          <p:cNvPr id="4" name="Picture 3"/>
          <p:cNvPicPr>
            <a:picLocks noChangeAspect="1"/>
          </p:cNvPicPr>
          <p:nvPr/>
        </p:nvPicPr>
        <p:blipFill>
          <a:blip r:embed="rId3" cstate="print"/>
          <a:stretch>
            <a:fillRect/>
          </a:stretch>
        </p:blipFill>
        <p:spPr>
          <a:xfrm>
            <a:off x="508000" y="1600200"/>
            <a:ext cx="11006667" cy="4953000"/>
          </a:xfrm>
          <a:prstGeom prst="rect">
            <a:avLst/>
          </a:prstGeom>
        </p:spPr>
      </p:pic>
      <p:sp>
        <p:nvSpPr>
          <p:cNvPr id="5" name="1 Título"/>
          <p:cNvSpPr txBox="1">
            <a:spLocks/>
          </p:cNvSpPr>
          <p:nvPr/>
        </p:nvSpPr>
        <p:spPr>
          <a:xfrm>
            <a:off x="9401502" y="31532"/>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75192"/>
            <a:ext cx="6043448" cy="3947691"/>
          </a:xfrm>
        </p:spPr>
        <p:txBody>
          <a:bodyPr>
            <a:normAutofit fontScale="92500" lnSpcReduction="20000"/>
          </a:bodyPr>
          <a:lstStyle/>
          <a:p>
            <a:r>
              <a:rPr lang="es-MX" dirty="0" smtClean="0"/>
              <a:t>Poco frecuente</a:t>
            </a:r>
          </a:p>
          <a:p>
            <a:r>
              <a:rPr lang="es-MX" dirty="0" smtClean="0"/>
              <a:t>Caida con la mano extendida y el antebrazo en pronación marcada o por un golpe en la cara dorsolateral de la muñeca.</a:t>
            </a:r>
          </a:p>
          <a:p>
            <a:r>
              <a:rPr lang="es-MX" dirty="0" smtClean="0"/>
              <a:t>Asociación de una fx transversa u oblicua de la diafisis distal del radio, extendiendose en ocasiones hasta la ARC, con una luxacion o subluxacion de la ARCD.</a:t>
            </a:r>
          </a:p>
          <a:p>
            <a:r>
              <a:rPr lang="es-MX" dirty="0" smtClean="0"/>
              <a:t>Extremo próximal  del fragmento distal presenta desplazamiento dorsal.</a:t>
            </a:r>
          </a:p>
        </p:txBody>
      </p:sp>
      <p:sp>
        <p:nvSpPr>
          <p:cNvPr id="2" name="Title 1"/>
          <p:cNvSpPr>
            <a:spLocks noGrp="1"/>
          </p:cNvSpPr>
          <p:nvPr>
            <p:ph type="title"/>
          </p:nvPr>
        </p:nvSpPr>
        <p:spPr>
          <a:xfrm>
            <a:off x="609600" y="155448"/>
            <a:ext cx="10972800" cy="1368552"/>
          </a:xfrm>
        </p:spPr>
        <p:txBody>
          <a:bodyPr>
            <a:normAutofit/>
          </a:bodyPr>
          <a:lstStyle/>
          <a:p>
            <a:r>
              <a:rPr lang="es-MX" sz="3600" dirty="0" smtClean="0"/>
              <a:t>FRACTURA-LUXACION DE GALEAZZI O LESION DE MONTEGGIA INVERTIDA</a:t>
            </a:r>
            <a:endParaRPr lang="es-MX" sz="3600" dirty="0"/>
          </a:p>
        </p:txBody>
      </p:sp>
      <p:pic>
        <p:nvPicPr>
          <p:cNvPr id="4" name="Picture 3"/>
          <p:cNvPicPr>
            <a:picLocks noChangeAspect="1" noChangeArrowheads="1"/>
          </p:cNvPicPr>
          <p:nvPr/>
        </p:nvPicPr>
        <p:blipFill>
          <a:blip r:embed="rId3" cstate="print"/>
          <a:srcRect l="7817"/>
          <a:stretch>
            <a:fillRect/>
          </a:stretch>
        </p:blipFill>
        <p:spPr bwMode="auto">
          <a:xfrm>
            <a:off x="7315200" y="1538692"/>
            <a:ext cx="4876800" cy="5319309"/>
          </a:xfrm>
          <a:prstGeom prst="rect">
            <a:avLst/>
          </a:prstGeom>
          <a:noFill/>
          <a:ln w="9525">
            <a:noFill/>
            <a:miter lim="800000"/>
            <a:headEnd/>
            <a:tailEnd/>
          </a:ln>
          <a:effectLst/>
        </p:spPr>
      </p:pic>
      <p:pic>
        <p:nvPicPr>
          <p:cNvPr id="5" name="Picture 4"/>
          <p:cNvPicPr>
            <a:picLocks noChangeAspect="1"/>
          </p:cNvPicPr>
          <p:nvPr/>
        </p:nvPicPr>
        <p:blipFill>
          <a:blip r:embed="rId4" cstate="print"/>
          <a:stretch>
            <a:fillRect/>
          </a:stretch>
        </p:blipFill>
        <p:spPr>
          <a:xfrm>
            <a:off x="7487904" y="1524000"/>
            <a:ext cx="4704097" cy="5334000"/>
          </a:xfrm>
          <a:prstGeom prst="rect">
            <a:avLst/>
          </a:prstGeom>
        </p:spPr>
      </p:pic>
      <p:sp>
        <p:nvSpPr>
          <p:cNvPr id="6" name="1 Título"/>
          <p:cNvSpPr txBox="1">
            <a:spLocks/>
          </p:cNvSpPr>
          <p:nvPr/>
        </p:nvSpPr>
        <p:spPr>
          <a:xfrm>
            <a:off x="9401502" y="31532"/>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752601"/>
            <a:ext cx="6299200" cy="4625609"/>
          </a:xfrm>
        </p:spPr>
        <p:txBody>
          <a:bodyPr>
            <a:normAutofit/>
          </a:bodyPr>
          <a:lstStyle/>
          <a:p>
            <a:r>
              <a:rPr lang="es-MX" dirty="0" smtClean="0"/>
              <a:t>Por una fuerza aplicada a lo largo del eje del 1er dedo con el metacarpiano parcialmente flexionado (golpe con el puño cerrado)</a:t>
            </a:r>
          </a:p>
          <a:p>
            <a:r>
              <a:rPr lang="es-MX" dirty="0" smtClean="0"/>
              <a:t>Fx del extremo próximal del 1er metacarpiano, que se extiende hasta la 1era ACMC.</a:t>
            </a:r>
          </a:p>
          <a:p>
            <a:r>
              <a:rPr lang="es-MX" dirty="0" smtClean="0"/>
              <a:t>.</a:t>
            </a:r>
            <a:endParaRPr lang="es-MX" dirty="0"/>
          </a:p>
        </p:txBody>
      </p:sp>
      <p:sp>
        <p:nvSpPr>
          <p:cNvPr id="2" name="Title 1"/>
          <p:cNvSpPr>
            <a:spLocks noGrp="1"/>
          </p:cNvSpPr>
          <p:nvPr>
            <p:ph type="title"/>
          </p:nvPr>
        </p:nvSpPr>
        <p:spPr/>
        <p:txBody>
          <a:bodyPr/>
          <a:lstStyle/>
          <a:p>
            <a:r>
              <a:rPr lang="es-MX" dirty="0" smtClean="0"/>
              <a:t>FRACTURA DE BENNET</a:t>
            </a:r>
            <a:endParaRPr lang="es-MX" dirty="0"/>
          </a:p>
        </p:txBody>
      </p:sp>
      <p:pic>
        <p:nvPicPr>
          <p:cNvPr id="4" name="Picture 3"/>
          <p:cNvPicPr>
            <a:picLocks noChangeAspect="1"/>
          </p:cNvPicPr>
          <p:nvPr/>
        </p:nvPicPr>
        <p:blipFill>
          <a:blip r:embed="rId3" cstate="print"/>
          <a:stretch>
            <a:fillRect/>
          </a:stretch>
        </p:blipFill>
        <p:spPr>
          <a:xfrm>
            <a:off x="6744617" y="2286000"/>
            <a:ext cx="5447383" cy="3810000"/>
          </a:xfrm>
          <a:prstGeom prst="rect">
            <a:avLst/>
          </a:prstGeom>
        </p:spPr>
      </p:pic>
      <p:pic>
        <p:nvPicPr>
          <p:cNvPr id="5" name="Picture 4"/>
          <p:cNvPicPr>
            <a:picLocks noChangeAspect="1"/>
          </p:cNvPicPr>
          <p:nvPr/>
        </p:nvPicPr>
        <p:blipFill>
          <a:blip r:embed="rId4" cstate="print"/>
          <a:srcRect l="3387" t="1807" r="845" b="1138"/>
          <a:stretch>
            <a:fillRect/>
          </a:stretch>
        </p:blipFill>
        <p:spPr>
          <a:xfrm>
            <a:off x="6604000" y="1722220"/>
            <a:ext cx="5728756" cy="4375989"/>
          </a:xfrm>
          <a:prstGeom prst="rect">
            <a:avLst/>
          </a:prstGeom>
        </p:spPr>
      </p:pic>
      <p:sp>
        <p:nvSpPr>
          <p:cNvPr id="6"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129026" name="Picture 2" descr="http://images.radiopaedia.org/images/1943562/a1fd8a8878568129ea41032653b15e_jumbo.jpg"/>
          <p:cNvPicPr>
            <a:picLocks noChangeAspect="1" noChangeArrowheads="1"/>
          </p:cNvPicPr>
          <p:nvPr/>
        </p:nvPicPr>
        <p:blipFill>
          <a:blip r:embed="rId3"/>
          <a:srcRect/>
          <a:stretch>
            <a:fillRect/>
          </a:stretch>
        </p:blipFill>
        <p:spPr bwMode="auto">
          <a:xfrm>
            <a:off x="6248400" y="365125"/>
            <a:ext cx="5328745" cy="6089995"/>
          </a:xfrm>
          <a:prstGeom prst="rect">
            <a:avLst/>
          </a:prstGeom>
          <a:noFill/>
        </p:spPr>
      </p:pic>
      <p:pic>
        <p:nvPicPr>
          <p:cNvPr id="129028" name="Picture 4" descr="http://images.radiopaedia.org/images/1943563/c794aeca2fa3a62716ebc74ca84a26_jumbo.jpg"/>
          <p:cNvPicPr>
            <a:picLocks noChangeAspect="1" noChangeArrowheads="1"/>
          </p:cNvPicPr>
          <p:nvPr/>
        </p:nvPicPr>
        <p:blipFill>
          <a:blip r:embed="rId4"/>
          <a:srcRect/>
          <a:stretch>
            <a:fillRect/>
          </a:stretch>
        </p:blipFill>
        <p:spPr bwMode="auto">
          <a:xfrm>
            <a:off x="1103587" y="212390"/>
            <a:ext cx="4693742" cy="653930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_tradnl" dirty="0" smtClean="0"/>
              <a:t>INTRODUCCIÓN</a:t>
            </a:r>
            <a:endParaRPr lang="es-ES_tradnl" dirty="0"/>
          </a:p>
        </p:txBody>
      </p:sp>
      <p:sp>
        <p:nvSpPr>
          <p:cNvPr id="4" name="3 CuadroTexto"/>
          <p:cNvSpPr txBox="1"/>
          <p:nvPr/>
        </p:nvSpPr>
        <p:spPr>
          <a:xfrm>
            <a:off x="838200" y="1690688"/>
            <a:ext cx="7801303" cy="1569660"/>
          </a:xfrm>
          <a:prstGeom prst="rect">
            <a:avLst/>
          </a:prstGeom>
          <a:solidFill>
            <a:schemeClr val="accent1">
              <a:lumMod val="75000"/>
            </a:schemeClr>
          </a:solidFill>
        </p:spPr>
        <p:txBody>
          <a:bodyPr wrap="square" rtlCol="0">
            <a:spAutoFit/>
          </a:bodyPr>
          <a:lstStyle/>
          <a:p>
            <a:r>
              <a:rPr lang="es-MX" sz="3200" dirty="0" smtClean="0"/>
              <a:t>+ Comunes:</a:t>
            </a:r>
          </a:p>
          <a:p>
            <a:r>
              <a:rPr lang="es-MX" sz="3200" dirty="0" smtClean="0"/>
              <a:t>-</a:t>
            </a:r>
            <a:r>
              <a:rPr lang="es-MX" sz="3200" dirty="0" err="1" smtClean="0"/>
              <a:t>Fx</a:t>
            </a:r>
            <a:r>
              <a:rPr lang="es-MX" sz="3200" dirty="0" smtClean="0"/>
              <a:t> del extremo distal del cúbito (EDC)</a:t>
            </a:r>
          </a:p>
          <a:p>
            <a:r>
              <a:rPr lang="es-MX" sz="3200" dirty="0" smtClean="0"/>
              <a:t>-</a:t>
            </a:r>
            <a:r>
              <a:rPr lang="es-MX" sz="3200" dirty="0" err="1" smtClean="0"/>
              <a:t>Fx</a:t>
            </a:r>
            <a:r>
              <a:rPr lang="es-MX" sz="3200" dirty="0" smtClean="0"/>
              <a:t> del extremo distal del radio (EDR)</a:t>
            </a:r>
            <a:endParaRPr lang="es-MX" sz="3200" dirty="0"/>
          </a:p>
        </p:txBody>
      </p:sp>
      <p:graphicFrame>
        <p:nvGraphicFramePr>
          <p:cNvPr id="13" name="12 Tabla"/>
          <p:cNvGraphicFramePr>
            <a:graphicFrameLocks noGrp="1"/>
          </p:cNvGraphicFramePr>
          <p:nvPr/>
        </p:nvGraphicFramePr>
        <p:xfrm>
          <a:off x="3225800" y="4587766"/>
          <a:ext cx="8128000" cy="185420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s-MX" dirty="0" smtClean="0"/>
                        <a:t>Niños</a:t>
                      </a:r>
                      <a:endParaRPr lang="es-MX" dirty="0"/>
                    </a:p>
                  </a:txBody>
                  <a:tcPr/>
                </a:tc>
                <a:tc>
                  <a:txBody>
                    <a:bodyPr/>
                    <a:lstStyle/>
                    <a:p>
                      <a:r>
                        <a:rPr lang="es-MX" dirty="0" err="1" smtClean="0"/>
                        <a:t>Fx</a:t>
                      </a:r>
                      <a:r>
                        <a:rPr lang="es-MX" dirty="0" smtClean="0"/>
                        <a:t> </a:t>
                      </a:r>
                      <a:r>
                        <a:rPr lang="es-MX" dirty="0" err="1" smtClean="0"/>
                        <a:t>metafisiarias</a:t>
                      </a:r>
                      <a:r>
                        <a:rPr lang="es-MX" dirty="0" smtClean="0"/>
                        <a:t> del radio y cúbito</a:t>
                      </a:r>
                      <a:endParaRPr lang="es-MX" dirty="0"/>
                    </a:p>
                  </a:txBody>
                  <a:tcPr/>
                </a:tc>
              </a:tr>
              <a:tr h="370840">
                <a:tc>
                  <a:txBody>
                    <a:bodyPr/>
                    <a:lstStyle/>
                    <a:p>
                      <a:r>
                        <a:rPr lang="es-MX" dirty="0" smtClean="0"/>
                        <a:t>Adolescentes</a:t>
                      </a:r>
                      <a:endParaRPr lang="es-MX" dirty="0"/>
                    </a:p>
                  </a:txBody>
                  <a:tcPr/>
                </a:tc>
                <a:tc>
                  <a:txBody>
                    <a:bodyPr/>
                    <a:lstStyle/>
                    <a:p>
                      <a:r>
                        <a:rPr lang="es-MX" dirty="0" smtClean="0"/>
                        <a:t>Separación</a:t>
                      </a:r>
                      <a:r>
                        <a:rPr lang="es-MX" baseline="0" dirty="0" smtClean="0"/>
                        <a:t> de la </a:t>
                      </a:r>
                      <a:r>
                        <a:rPr lang="es-MX" baseline="0" dirty="0" err="1" smtClean="0"/>
                        <a:t>fisis</a:t>
                      </a:r>
                      <a:r>
                        <a:rPr lang="es-MX" baseline="0" dirty="0" smtClean="0"/>
                        <a:t> del radio</a:t>
                      </a:r>
                      <a:endParaRPr lang="es-MX" dirty="0"/>
                    </a:p>
                  </a:txBody>
                  <a:tcPr/>
                </a:tc>
              </a:tr>
              <a:tr h="370840">
                <a:tc>
                  <a:txBody>
                    <a:bodyPr/>
                    <a:lstStyle/>
                    <a:p>
                      <a:r>
                        <a:rPr lang="es-MX" dirty="0" smtClean="0"/>
                        <a:t>Adultos jóvenes</a:t>
                      </a:r>
                      <a:endParaRPr lang="es-MX" dirty="0"/>
                    </a:p>
                  </a:txBody>
                  <a:tcPr/>
                </a:tc>
                <a:tc>
                  <a:txBody>
                    <a:bodyPr/>
                    <a:lstStyle/>
                    <a:p>
                      <a:r>
                        <a:rPr lang="es-MX" dirty="0" err="1" smtClean="0"/>
                        <a:t>Fx</a:t>
                      </a:r>
                      <a:r>
                        <a:rPr lang="es-MX" dirty="0" smtClean="0"/>
                        <a:t> de escafoides</a:t>
                      </a:r>
                      <a:endParaRPr lang="es-MX" dirty="0"/>
                    </a:p>
                  </a:txBody>
                  <a:tcPr/>
                </a:tc>
              </a:tr>
              <a:tr h="370840">
                <a:tc>
                  <a:txBody>
                    <a:bodyPr/>
                    <a:lstStyle/>
                    <a:p>
                      <a:r>
                        <a:rPr lang="es-MX" dirty="0" smtClean="0"/>
                        <a:t>Adultos y ancianos</a:t>
                      </a:r>
                      <a:endParaRPr lang="es-MX" dirty="0"/>
                    </a:p>
                  </a:txBody>
                  <a:tcPr/>
                </a:tc>
                <a:tc>
                  <a:txBody>
                    <a:bodyPr/>
                    <a:lstStyle/>
                    <a:p>
                      <a:r>
                        <a:rPr lang="es-MX" dirty="0" err="1" smtClean="0"/>
                        <a:t>Fx</a:t>
                      </a:r>
                      <a:r>
                        <a:rPr lang="es-MX" dirty="0" smtClean="0"/>
                        <a:t> del EDR (asociadas o no a </a:t>
                      </a:r>
                      <a:r>
                        <a:rPr lang="es-MX" dirty="0" err="1" smtClean="0"/>
                        <a:t>fx</a:t>
                      </a:r>
                      <a:r>
                        <a:rPr lang="es-MX" dirty="0" smtClean="0"/>
                        <a:t> EDC)*</a:t>
                      </a:r>
                      <a:endParaRPr lang="es-MX" dirty="0"/>
                    </a:p>
                  </a:txBody>
                  <a:tcPr/>
                </a:tc>
              </a:tr>
              <a:tr h="370840">
                <a:tc>
                  <a:txBody>
                    <a:bodyPr/>
                    <a:lstStyle/>
                    <a:p>
                      <a:endParaRPr lang="es-MX" dirty="0"/>
                    </a:p>
                  </a:txBody>
                  <a:tcPr/>
                </a:tc>
                <a:tc>
                  <a:txBody>
                    <a:bodyPr/>
                    <a:lstStyle/>
                    <a:p>
                      <a:endParaRPr lang="es-MX" dirty="0"/>
                    </a:p>
                  </a:txBody>
                  <a:tcPr/>
                </a:tc>
              </a:tr>
            </a:tbl>
          </a:graphicData>
        </a:graphic>
      </p:graphicFrame>
    </p:spTree>
    <p:extLst>
      <p:ext uri="{BB962C8B-B14F-4D97-AF65-F5344CB8AC3E}">
        <p14:creationId xmlns:p14="http://schemas.microsoft.com/office/powerpoint/2010/main" val="14689282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891809"/>
          </a:xfrm>
        </p:spPr>
        <p:txBody>
          <a:bodyPr>
            <a:normAutofit fontScale="92500" lnSpcReduction="10000"/>
          </a:bodyPr>
          <a:lstStyle/>
          <a:p>
            <a:r>
              <a:rPr lang="es-MX" dirty="0" smtClean="0"/>
              <a:t>Fractura de Bennet conminuta.</a:t>
            </a:r>
          </a:p>
          <a:p>
            <a:r>
              <a:rPr lang="es-MX" dirty="0" smtClean="0"/>
              <a:t>Línea de fx con forma de Y, V o T.</a:t>
            </a:r>
            <a:endParaRPr lang="es-MX" dirty="0"/>
          </a:p>
        </p:txBody>
      </p:sp>
      <p:sp>
        <p:nvSpPr>
          <p:cNvPr id="2" name="Title 1"/>
          <p:cNvSpPr>
            <a:spLocks noGrp="1"/>
          </p:cNvSpPr>
          <p:nvPr>
            <p:ph type="title"/>
          </p:nvPr>
        </p:nvSpPr>
        <p:spPr/>
        <p:txBody>
          <a:bodyPr/>
          <a:lstStyle/>
          <a:p>
            <a:r>
              <a:rPr lang="es-MX" dirty="0" smtClean="0"/>
              <a:t>FRACTURA DE ROLANDO</a:t>
            </a:r>
            <a:endParaRPr lang="es-MX" dirty="0"/>
          </a:p>
        </p:txBody>
      </p:sp>
      <p:pic>
        <p:nvPicPr>
          <p:cNvPr id="4" name="Picture 3"/>
          <p:cNvPicPr>
            <a:picLocks noChangeAspect="1"/>
          </p:cNvPicPr>
          <p:nvPr/>
        </p:nvPicPr>
        <p:blipFill>
          <a:blip r:embed="rId3" cstate="print"/>
          <a:stretch>
            <a:fillRect/>
          </a:stretch>
        </p:blipFill>
        <p:spPr>
          <a:xfrm>
            <a:off x="4961467" y="2717800"/>
            <a:ext cx="7230533" cy="4140200"/>
          </a:xfrm>
          <a:prstGeom prst="rect">
            <a:avLst/>
          </a:prstGeom>
        </p:spPr>
      </p:pic>
      <p:pic>
        <p:nvPicPr>
          <p:cNvPr id="5" name="Picture 4"/>
          <p:cNvPicPr>
            <a:picLocks noChangeAspect="1"/>
          </p:cNvPicPr>
          <p:nvPr/>
        </p:nvPicPr>
        <p:blipFill>
          <a:blip r:embed="rId4" cstate="print"/>
          <a:stretch>
            <a:fillRect/>
          </a:stretch>
        </p:blipFill>
        <p:spPr>
          <a:xfrm>
            <a:off x="0" y="2694562"/>
            <a:ext cx="4876800" cy="4163438"/>
          </a:xfrm>
          <a:prstGeom prst="rect">
            <a:avLst/>
          </a:prstGeom>
        </p:spPr>
      </p:pic>
      <p:sp>
        <p:nvSpPr>
          <p:cNvPr id="7"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4840" y="560387"/>
            <a:ext cx="10515600" cy="1325563"/>
          </a:xfrm>
        </p:spPr>
        <p:txBody>
          <a:bodyPr/>
          <a:lstStyle/>
          <a:p>
            <a:r>
              <a:rPr lang="es-ES_tradnl" dirty="0" smtClean="0"/>
              <a:t>MÉTODOS DE ESTUDIO</a:t>
            </a:r>
            <a:endParaRPr lang="es-ES_tradnl" dirty="0"/>
          </a:p>
        </p:txBody>
      </p:sp>
      <p:sp>
        <p:nvSpPr>
          <p:cNvPr id="6" name="5 Marcador de contenido"/>
          <p:cNvSpPr>
            <a:spLocks noGrp="1"/>
          </p:cNvSpPr>
          <p:nvPr>
            <p:ph idx="1"/>
          </p:nvPr>
        </p:nvSpPr>
        <p:spPr>
          <a:xfrm>
            <a:off x="838200" y="1885951"/>
            <a:ext cx="10088880" cy="4291012"/>
          </a:xfrm>
        </p:spPr>
        <p:txBody>
          <a:bodyPr>
            <a:normAutofit/>
          </a:bodyPr>
          <a:lstStyle/>
          <a:p>
            <a:r>
              <a:rPr lang="es-MX" sz="4000" dirty="0" err="1" smtClean="0"/>
              <a:t>Rx</a:t>
            </a:r>
            <a:r>
              <a:rPr lang="es-MX" sz="4000" dirty="0" smtClean="0"/>
              <a:t> Convencional</a:t>
            </a:r>
          </a:p>
          <a:p>
            <a:endParaRPr lang="es-MX" sz="4000" dirty="0" smtClean="0"/>
          </a:p>
          <a:p>
            <a:r>
              <a:rPr lang="es-MX" sz="4000" dirty="0" smtClean="0"/>
              <a:t>TC  (</a:t>
            </a:r>
            <a:r>
              <a:rPr lang="es-MX" sz="3200" dirty="0" smtClean="0"/>
              <a:t>traumatismos agudos, </a:t>
            </a:r>
            <a:r>
              <a:rPr lang="es-MX" sz="3200" dirty="0" err="1" smtClean="0"/>
              <a:t>fx</a:t>
            </a:r>
            <a:r>
              <a:rPr lang="es-MX" sz="3200" dirty="0" smtClean="0"/>
              <a:t> ocultas ó complejas del carpo y metacarpo, </a:t>
            </a:r>
            <a:r>
              <a:rPr lang="es-MX" sz="3200" dirty="0" err="1" smtClean="0"/>
              <a:t>fx</a:t>
            </a:r>
            <a:r>
              <a:rPr lang="es-MX" sz="3200" dirty="0" smtClean="0"/>
              <a:t> </a:t>
            </a:r>
            <a:r>
              <a:rPr lang="es-MX" sz="3200" dirty="0" err="1" smtClean="0"/>
              <a:t>intraarticulares</a:t>
            </a:r>
            <a:r>
              <a:rPr lang="es-MX" sz="3200" dirty="0" smtClean="0"/>
              <a:t> complejas del radio</a:t>
            </a:r>
            <a:r>
              <a:rPr lang="es-MX" sz="4000" dirty="0" smtClean="0"/>
              <a:t>)</a:t>
            </a:r>
          </a:p>
          <a:p>
            <a:endParaRPr lang="es-MX" sz="4000" dirty="0" smtClean="0"/>
          </a:p>
          <a:p>
            <a:r>
              <a:rPr lang="es-MX" sz="4000" dirty="0" smtClean="0"/>
              <a:t>RM</a:t>
            </a:r>
            <a:endParaRPr lang="es-MX" sz="4000" dirty="0"/>
          </a:p>
        </p:txBody>
      </p:sp>
      <p:sp>
        <p:nvSpPr>
          <p:cNvPr id="4" name="2 Marcador de contenido"/>
          <p:cNvSpPr txBox="1">
            <a:spLocks/>
          </p:cNvSpPr>
          <p:nvPr/>
        </p:nvSpPr>
        <p:spPr>
          <a:xfrm>
            <a:off x="6763406" y="1378634"/>
            <a:ext cx="5157952" cy="1636494"/>
          </a:xfrm>
          <a:prstGeom prst="rect">
            <a:avLst/>
          </a:prstGeom>
          <a:solidFill>
            <a:srgbClr val="33CCFF"/>
          </a:solidFill>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000" b="1" i="0" u="none" strike="noStrike" kern="1200" cap="none" spc="0" normalizeH="0" baseline="0" noProof="0" dirty="0" smtClean="0">
                <a:ln>
                  <a:noFill/>
                </a:ln>
                <a:solidFill>
                  <a:schemeClr val="tx2">
                    <a:lumMod val="10000"/>
                  </a:schemeClr>
                </a:solidFill>
                <a:effectLst/>
                <a:uLnTx/>
                <a:uFillTx/>
                <a:latin typeface="+mn-lt"/>
                <a:ea typeface="+mn-ea"/>
                <a:cs typeface="+mn-cs"/>
              </a:rPr>
              <a:t>Proyecciones:    PA (dorso palmar)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000" b="1" i="0" u="none" strike="noStrike" kern="1200" cap="none" spc="0" normalizeH="0" baseline="0" noProof="0" dirty="0" smtClean="0">
                <a:ln>
                  <a:noFill/>
                </a:ln>
                <a:solidFill>
                  <a:schemeClr val="tx2">
                    <a:lumMod val="10000"/>
                  </a:schemeClr>
                </a:solidFill>
                <a:effectLst/>
                <a:uLnTx/>
                <a:uFillTx/>
                <a:latin typeface="+mn-lt"/>
                <a:ea typeface="+mn-ea"/>
                <a:cs typeface="+mn-cs"/>
              </a:rPr>
              <a:t>			Lateral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000" b="1" i="0" u="none" strike="noStrike" kern="1200" cap="none" spc="0" normalizeH="0" baseline="0" noProof="0" dirty="0" smtClean="0">
                <a:ln>
                  <a:noFill/>
                </a:ln>
                <a:solidFill>
                  <a:schemeClr val="tx2">
                    <a:lumMod val="10000"/>
                  </a:schemeClr>
                </a:solidFill>
                <a:effectLst/>
                <a:uLnTx/>
                <a:uFillTx/>
                <a:latin typeface="+mn-lt"/>
                <a:ea typeface="+mn-ea"/>
                <a:cs typeface="+mn-cs"/>
              </a:rPr>
              <a:t>			Oblicua externa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000" b="1" i="0" u="none" strike="noStrike" kern="1200" cap="none" spc="0" normalizeH="0" baseline="0" noProof="0" dirty="0" smtClean="0">
                <a:ln>
                  <a:noFill/>
                </a:ln>
                <a:solidFill>
                  <a:schemeClr val="tx2">
                    <a:lumMod val="10000"/>
                  </a:schemeClr>
                </a:solidFill>
                <a:effectLst/>
                <a:uLnTx/>
                <a:uFillTx/>
                <a:latin typeface="+mn-lt"/>
                <a:ea typeface="+mn-ea"/>
                <a:cs typeface="+mn-cs"/>
              </a:rPr>
              <a:t>			PA con desviación cubital</a:t>
            </a:r>
            <a:endParaRPr kumimoji="0" lang="es-MX" sz="2000" b="1" i="0" u="none" strike="noStrike" kern="1200" cap="none" spc="0" normalizeH="0" baseline="0" noProof="0" dirty="0">
              <a:ln>
                <a:noFill/>
              </a:ln>
              <a:solidFill>
                <a:schemeClr val="tx2">
                  <a:lumMod val="10000"/>
                </a:schemeClr>
              </a:solidFill>
              <a:effectLst/>
              <a:uLnTx/>
              <a:uFillTx/>
              <a:latin typeface="+mn-lt"/>
              <a:ea typeface="+mn-ea"/>
              <a:cs typeface="+mn-cs"/>
            </a:endParaRPr>
          </a:p>
        </p:txBody>
      </p:sp>
      <p:cxnSp>
        <p:nvCxnSpPr>
          <p:cNvPr id="7" name="6 Conector recto de flecha"/>
          <p:cNvCxnSpPr/>
          <p:nvPr/>
        </p:nvCxnSpPr>
        <p:spPr>
          <a:xfrm>
            <a:off x="4776952" y="2196881"/>
            <a:ext cx="1749971"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78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819282" y="2473927"/>
            <a:ext cx="10515600" cy="1325563"/>
          </a:xfrm>
          <a:solidFill>
            <a:schemeClr val="bg1"/>
          </a:solidFill>
        </p:spPr>
        <p:txBody>
          <a:bodyPr>
            <a:normAutofit fontScale="90000"/>
          </a:bodyPr>
          <a:lstStyle/>
          <a:p>
            <a:r>
              <a:rPr lang="es-MX" sz="6000" dirty="0" smtClean="0">
                <a:effectLst>
                  <a:outerShdw blurRad="38100" dist="38100" dir="2700000" algn="tl">
                    <a:srgbClr val="000000">
                      <a:alpha val="43137"/>
                    </a:srgbClr>
                  </a:outerShdw>
                </a:effectLst>
              </a:rPr>
              <a:t>FRACTURAS RADIO CUBITAL DISTAL</a:t>
            </a:r>
            <a:endParaRPr lang="es-MX"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911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2808"/>
            <a:ext cx="10668000" cy="1622392"/>
          </a:xfrm>
        </p:spPr>
        <p:txBody>
          <a:bodyPr/>
          <a:lstStyle/>
          <a:p>
            <a:r>
              <a:rPr lang="es-MX" dirty="0" smtClean="0"/>
              <a:t>Representan el 17% de las fx vistas en urgencias (1/6 parte)</a:t>
            </a:r>
          </a:p>
          <a:p>
            <a:r>
              <a:rPr lang="es-MX" dirty="0" smtClean="0"/>
              <a:t>&gt; frec en mujeres con osteoporosis</a:t>
            </a:r>
            <a:endParaRPr lang="es-MX" dirty="0"/>
          </a:p>
        </p:txBody>
      </p:sp>
      <p:sp>
        <p:nvSpPr>
          <p:cNvPr id="2" name="Title 1"/>
          <p:cNvSpPr>
            <a:spLocks noGrp="1"/>
          </p:cNvSpPr>
          <p:nvPr>
            <p:ph type="title"/>
          </p:nvPr>
        </p:nvSpPr>
        <p:spPr/>
        <p:txBody>
          <a:bodyPr>
            <a:normAutofit/>
          </a:bodyPr>
          <a:lstStyle/>
          <a:p>
            <a:r>
              <a:rPr lang="es-MX" dirty="0" smtClean="0">
                <a:solidFill>
                  <a:srgbClr val="FFFFFF"/>
                </a:solidFill>
              </a:rPr>
              <a:t>FRACTURAS DEL RADIO DISTAL</a:t>
            </a:r>
            <a:endParaRPr lang="es-MX" dirty="0">
              <a:solidFill>
                <a:srgbClr val="FFFFFF"/>
              </a:solidFill>
            </a:endParaRPr>
          </a:p>
        </p:txBody>
      </p:sp>
      <p:pic>
        <p:nvPicPr>
          <p:cNvPr id="4" name="Picture 3"/>
          <p:cNvPicPr>
            <a:picLocks noChangeAspect="1"/>
          </p:cNvPicPr>
          <p:nvPr/>
        </p:nvPicPr>
        <p:blipFill>
          <a:blip r:embed="rId3" cstate="print"/>
          <a:stretch>
            <a:fillRect/>
          </a:stretch>
        </p:blipFill>
        <p:spPr>
          <a:xfrm>
            <a:off x="5025930" y="3500439"/>
            <a:ext cx="5892800" cy="2752779"/>
          </a:xfrm>
          <a:prstGeom prst="rect">
            <a:avLst/>
          </a:prstGeom>
        </p:spPr>
      </p:pic>
      <p:sp>
        <p:nvSpPr>
          <p:cNvPr id="5"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pic>
        <p:nvPicPr>
          <p:cNvPr id="1026" name="Picture 2"/>
          <p:cNvPicPr>
            <a:picLocks noChangeAspect="1" noChangeArrowheads="1"/>
          </p:cNvPicPr>
          <p:nvPr/>
        </p:nvPicPr>
        <p:blipFill>
          <a:blip r:embed="rId4"/>
          <a:srcRect l="22901" t="31034" r="52017" b="24785"/>
          <a:stretch>
            <a:fillRect/>
          </a:stretch>
        </p:blipFill>
        <p:spPr bwMode="auto">
          <a:xfrm>
            <a:off x="838200" y="3021286"/>
            <a:ext cx="3271609" cy="32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09600" y="1676400"/>
            <a:ext cx="5791200" cy="5181600"/>
          </a:xfrm>
        </p:spPr>
        <p:txBody>
          <a:bodyPr>
            <a:normAutofit lnSpcReduction="10000"/>
          </a:bodyPr>
          <a:lstStyle/>
          <a:p>
            <a:r>
              <a:rPr lang="es-MX" dirty="0" smtClean="0"/>
              <a:t>FERNANDEZ Y JUPITER</a:t>
            </a:r>
          </a:p>
          <a:p>
            <a:pPr lvl="1"/>
            <a:r>
              <a:rPr lang="es-MX" dirty="0" smtClean="0"/>
              <a:t>1991</a:t>
            </a:r>
          </a:p>
          <a:p>
            <a:pPr lvl="1"/>
            <a:r>
              <a:rPr lang="es-MX" dirty="0" smtClean="0"/>
              <a:t>Mecanismo de lesión</a:t>
            </a:r>
          </a:p>
          <a:p>
            <a:pPr lvl="1"/>
            <a:r>
              <a:rPr lang="es-MX" dirty="0" smtClean="0"/>
              <a:t>Tipo I: Colles y Smith</a:t>
            </a:r>
          </a:p>
          <a:p>
            <a:pPr lvl="2"/>
            <a:r>
              <a:rPr lang="es-MX" dirty="0" smtClean="0"/>
              <a:t>Fuerzas tensiles volares o dorsales</a:t>
            </a:r>
          </a:p>
          <a:p>
            <a:pPr lvl="1"/>
            <a:r>
              <a:rPr lang="es-MX" dirty="0" smtClean="0"/>
              <a:t>Tipo II: Barton dorsal y volar</a:t>
            </a:r>
          </a:p>
          <a:p>
            <a:pPr lvl="2"/>
            <a:r>
              <a:rPr lang="es-MX" dirty="0" smtClean="0"/>
              <a:t>Fx por cizallamiento de la  superficie articular</a:t>
            </a:r>
          </a:p>
          <a:p>
            <a:pPr lvl="1"/>
            <a:r>
              <a:rPr lang="es-MX" dirty="0" smtClean="0"/>
              <a:t>Tipo III.                                             </a:t>
            </a:r>
          </a:p>
          <a:p>
            <a:pPr lvl="1">
              <a:buNone/>
            </a:pPr>
            <a:r>
              <a:rPr lang="es-MX" sz="2000" dirty="0" smtClean="0">
                <a:solidFill>
                  <a:schemeClr val="tx2">
                    <a:lumMod val="20000"/>
                    <a:lumOff val="80000"/>
                  </a:schemeClr>
                </a:solidFill>
              </a:rPr>
              <a:t>		    </a:t>
            </a:r>
            <a:r>
              <a:rPr lang="es-MX" sz="2000" dirty="0" err="1" smtClean="0">
                <a:solidFill>
                  <a:schemeClr val="tx2">
                    <a:lumMod val="20000"/>
                    <a:lumOff val="80000"/>
                  </a:schemeClr>
                </a:solidFill>
              </a:rPr>
              <a:t>Fx</a:t>
            </a:r>
            <a:r>
              <a:rPr lang="es-MX" sz="2000" dirty="0" smtClean="0">
                <a:solidFill>
                  <a:schemeClr val="tx2">
                    <a:lumMod val="20000"/>
                    <a:lumOff val="80000"/>
                  </a:schemeClr>
                </a:solidFill>
              </a:rPr>
              <a:t> por compresión</a:t>
            </a:r>
            <a:r>
              <a:rPr lang="es-MX" dirty="0" smtClean="0">
                <a:solidFill>
                  <a:schemeClr val="tx2">
                    <a:lumMod val="20000"/>
                    <a:lumOff val="80000"/>
                  </a:schemeClr>
                </a:solidFill>
              </a:rPr>
              <a:t>.</a:t>
            </a:r>
          </a:p>
          <a:p>
            <a:pPr lvl="1"/>
            <a:r>
              <a:rPr lang="es-MX" dirty="0" smtClean="0"/>
              <a:t>Tipo IV</a:t>
            </a:r>
            <a:r>
              <a:rPr lang="es-MX" dirty="0" smtClean="0">
                <a:solidFill>
                  <a:schemeClr val="tx2">
                    <a:lumMod val="20000"/>
                    <a:lumOff val="80000"/>
                  </a:schemeClr>
                </a:solidFill>
              </a:rPr>
              <a:t>: </a:t>
            </a:r>
          </a:p>
          <a:p>
            <a:pPr lvl="2"/>
            <a:r>
              <a:rPr lang="es-MX" dirty="0" err="1" smtClean="0">
                <a:solidFill>
                  <a:schemeClr val="tx2">
                    <a:lumMod val="20000"/>
                    <a:lumOff val="80000"/>
                  </a:schemeClr>
                </a:solidFill>
              </a:rPr>
              <a:t>Fx</a:t>
            </a:r>
            <a:r>
              <a:rPr lang="es-MX" dirty="0" smtClean="0">
                <a:solidFill>
                  <a:schemeClr val="tx2">
                    <a:lumMod val="20000"/>
                    <a:lumOff val="80000"/>
                  </a:schemeClr>
                </a:solidFill>
              </a:rPr>
              <a:t> por avulsion asociadas con luxacion radiocarpal</a:t>
            </a:r>
          </a:p>
          <a:p>
            <a:pPr lvl="1"/>
            <a:r>
              <a:rPr lang="es-MX" dirty="0" smtClean="0"/>
              <a:t>Tipo V:</a:t>
            </a:r>
          </a:p>
          <a:p>
            <a:pPr lvl="2"/>
            <a:r>
              <a:rPr lang="es-MX" dirty="0" smtClean="0"/>
              <a:t> </a:t>
            </a:r>
            <a:r>
              <a:rPr lang="es-MX" dirty="0" smtClean="0">
                <a:solidFill>
                  <a:schemeClr val="tx2">
                    <a:lumMod val="20000"/>
                    <a:lumOff val="80000"/>
                  </a:schemeClr>
                </a:solidFill>
              </a:rPr>
              <a:t>de alta velocidad</a:t>
            </a:r>
          </a:p>
          <a:p>
            <a:pPr lvl="1"/>
            <a:endParaRPr lang="es-MX" dirty="0" smtClean="0"/>
          </a:p>
        </p:txBody>
      </p:sp>
      <p:sp>
        <p:nvSpPr>
          <p:cNvPr id="7" name="6 Título"/>
          <p:cNvSpPr>
            <a:spLocks noGrp="1"/>
          </p:cNvSpPr>
          <p:nvPr>
            <p:ph type="title"/>
          </p:nvPr>
        </p:nvSpPr>
        <p:spPr/>
        <p:txBody>
          <a:bodyPr>
            <a:normAutofit/>
          </a:bodyPr>
          <a:lstStyle/>
          <a:p>
            <a:r>
              <a:rPr lang="es-MX" dirty="0" smtClean="0">
                <a:solidFill>
                  <a:srgbClr val="FFFFFF"/>
                </a:solidFill>
              </a:rPr>
              <a:t>CLASIFICACIONES DE LAS FX RADIOCUBITAL DISTAL</a:t>
            </a:r>
            <a:endParaRPr lang="es-MX" dirty="0">
              <a:solidFill>
                <a:srgbClr val="FFFFFF"/>
              </a:solidFill>
            </a:endParaRPr>
          </a:p>
        </p:txBody>
      </p:sp>
      <p:pic>
        <p:nvPicPr>
          <p:cNvPr id="8" name="Picture 7" descr="Imagen 2.png"/>
          <p:cNvPicPr>
            <a:picLocks noChangeAspect="1"/>
          </p:cNvPicPr>
          <p:nvPr/>
        </p:nvPicPr>
        <p:blipFill>
          <a:blip r:embed="rId3" cstate="print"/>
          <a:stretch>
            <a:fillRect/>
          </a:stretch>
        </p:blipFill>
        <p:spPr>
          <a:xfrm>
            <a:off x="8208235" y="903104"/>
            <a:ext cx="3018367" cy="5550232"/>
          </a:xfrm>
          <a:prstGeom prst="rect">
            <a:avLst/>
          </a:prstGeom>
        </p:spPr>
      </p:pic>
      <p:sp>
        <p:nvSpPr>
          <p:cNvPr id="6"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Clasificación de </a:t>
            </a:r>
            <a:r>
              <a:rPr lang="es-MX" dirty="0" err="1" smtClean="0"/>
              <a:t>Melone</a:t>
            </a:r>
            <a:r>
              <a:rPr lang="es-MX" dirty="0" smtClean="0"/>
              <a:t> (</a:t>
            </a:r>
            <a:r>
              <a:rPr lang="es-MX" dirty="0" err="1" smtClean="0"/>
              <a:t>intra</a:t>
            </a:r>
            <a:r>
              <a:rPr lang="es-MX" dirty="0" smtClean="0"/>
              <a:t>-articular)</a:t>
            </a:r>
            <a:endParaRPr lang="es-MX" dirty="0"/>
          </a:p>
        </p:txBody>
      </p:sp>
      <p:sp>
        <p:nvSpPr>
          <p:cNvPr id="4"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sp>
        <p:nvSpPr>
          <p:cNvPr id="5" name="4 CuadroTexto"/>
          <p:cNvSpPr txBox="1"/>
          <p:nvPr/>
        </p:nvSpPr>
        <p:spPr>
          <a:xfrm>
            <a:off x="838200" y="1690688"/>
            <a:ext cx="920445" cy="461665"/>
          </a:xfrm>
          <a:prstGeom prst="rect">
            <a:avLst/>
          </a:prstGeom>
          <a:solidFill>
            <a:schemeClr val="accent1">
              <a:lumMod val="50000"/>
            </a:schemeClr>
          </a:solidFill>
        </p:spPr>
        <p:txBody>
          <a:bodyPr wrap="none" rtlCol="0">
            <a:spAutoFit/>
          </a:bodyPr>
          <a:lstStyle/>
          <a:p>
            <a:r>
              <a:rPr lang="es-MX" sz="2400" dirty="0" smtClean="0"/>
              <a:t>TIPO I</a:t>
            </a:r>
            <a:endParaRPr lang="es-MX" sz="2400" dirty="0"/>
          </a:p>
        </p:txBody>
      </p:sp>
      <p:sp>
        <p:nvSpPr>
          <p:cNvPr id="6" name="5 CuadroTexto"/>
          <p:cNvSpPr txBox="1"/>
          <p:nvPr/>
        </p:nvSpPr>
        <p:spPr>
          <a:xfrm>
            <a:off x="2427890" y="1690688"/>
            <a:ext cx="3196901" cy="461665"/>
          </a:xfrm>
          <a:prstGeom prst="rect">
            <a:avLst/>
          </a:prstGeom>
          <a:noFill/>
          <a:ln>
            <a:solidFill>
              <a:schemeClr val="accent1"/>
            </a:solidFill>
          </a:ln>
        </p:spPr>
        <p:txBody>
          <a:bodyPr wrap="none" rtlCol="0">
            <a:spAutoFit/>
          </a:bodyPr>
          <a:lstStyle/>
          <a:p>
            <a:r>
              <a:rPr lang="es-MX" sz="2400" dirty="0" smtClean="0"/>
              <a:t>Mínimo desplazamiento</a:t>
            </a:r>
            <a:endParaRPr lang="es-MX" sz="2400" dirty="0"/>
          </a:p>
        </p:txBody>
      </p:sp>
      <p:sp>
        <p:nvSpPr>
          <p:cNvPr id="7" name="6 CuadroTexto"/>
          <p:cNvSpPr txBox="1"/>
          <p:nvPr/>
        </p:nvSpPr>
        <p:spPr>
          <a:xfrm>
            <a:off x="795904" y="2648607"/>
            <a:ext cx="997389" cy="461665"/>
          </a:xfrm>
          <a:prstGeom prst="rect">
            <a:avLst/>
          </a:prstGeom>
          <a:solidFill>
            <a:schemeClr val="accent1">
              <a:lumMod val="50000"/>
            </a:schemeClr>
          </a:solidFill>
        </p:spPr>
        <p:txBody>
          <a:bodyPr wrap="none" rtlCol="0">
            <a:spAutoFit/>
          </a:bodyPr>
          <a:lstStyle/>
          <a:p>
            <a:r>
              <a:rPr lang="es-MX" sz="2400" dirty="0" smtClean="0"/>
              <a:t>TIPO II</a:t>
            </a:r>
            <a:endParaRPr lang="es-MX" sz="2400" dirty="0"/>
          </a:p>
        </p:txBody>
      </p:sp>
      <p:sp>
        <p:nvSpPr>
          <p:cNvPr id="8" name="7 CuadroTexto"/>
          <p:cNvSpPr txBox="1"/>
          <p:nvPr/>
        </p:nvSpPr>
        <p:spPr>
          <a:xfrm>
            <a:off x="795904" y="4020207"/>
            <a:ext cx="1074333" cy="461665"/>
          </a:xfrm>
          <a:prstGeom prst="rect">
            <a:avLst/>
          </a:prstGeom>
          <a:solidFill>
            <a:schemeClr val="accent1">
              <a:lumMod val="50000"/>
            </a:schemeClr>
          </a:solidFill>
        </p:spPr>
        <p:txBody>
          <a:bodyPr wrap="none" rtlCol="0">
            <a:spAutoFit/>
          </a:bodyPr>
          <a:lstStyle/>
          <a:p>
            <a:r>
              <a:rPr lang="es-MX" sz="2400" dirty="0" smtClean="0"/>
              <a:t>TIPO III</a:t>
            </a:r>
            <a:endParaRPr lang="es-MX" sz="2400" dirty="0"/>
          </a:p>
        </p:txBody>
      </p:sp>
      <p:sp>
        <p:nvSpPr>
          <p:cNvPr id="9" name="8 CuadroTexto"/>
          <p:cNvSpPr txBox="1"/>
          <p:nvPr/>
        </p:nvSpPr>
        <p:spPr>
          <a:xfrm>
            <a:off x="795904" y="4950372"/>
            <a:ext cx="1095172" cy="461665"/>
          </a:xfrm>
          <a:prstGeom prst="rect">
            <a:avLst/>
          </a:prstGeom>
          <a:solidFill>
            <a:schemeClr val="accent1">
              <a:lumMod val="50000"/>
            </a:schemeClr>
          </a:solidFill>
        </p:spPr>
        <p:txBody>
          <a:bodyPr wrap="none" rtlCol="0">
            <a:spAutoFit/>
          </a:bodyPr>
          <a:lstStyle/>
          <a:p>
            <a:r>
              <a:rPr lang="es-MX" sz="2400" dirty="0" smtClean="0"/>
              <a:t>TIPO IV</a:t>
            </a:r>
            <a:endParaRPr lang="es-MX" sz="2400" dirty="0"/>
          </a:p>
        </p:txBody>
      </p:sp>
      <p:sp>
        <p:nvSpPr>
          <p:cNvPr id="10" name="9 CuadroTexto"/>
          <p:cNvSpPr txBox="1"/>
          <p:nvPr/>
        </p:nvSpPr>
        <p:spPr>
          <a:xfrm>
            <a:off x="795904" y="5864772"/>
            <a:ext cx="1018227" cy="461665"/>
          </a:xfrm>
          <a:prstGeom prst="rect">
            <a:avLst/>
          </a:prstGeom>
          <a:solidFill>
            <a:schemeClr val="accent1">
              <a:lumMod val="50000"/>
            </a:schemeClr>
          </a:solidFill>
        </p:spPr>
        <p:txBody>
          <a:bodyPr wrap="none" rtlCol="0">
            <a:spAutoFit/>
          </a:bodyPr>
          <a:lstStyle/>
          <a:p>
            <a:r>
              <a:rPr lang="es-MX" sz="2400" dirty="0" smtClean="0"/>
              <a:t>TIPO V</a:t>
            </a:r>
            <a:endParaRPr lang="es-MX" sz="2400" dirty="0"/>
          </a:p>
        </p:txBody>
      </p:sp>
      <p:sp>
        <p:nvSpPr>
          <p:cNvPr id="11" name="10 CuadroTexto"/>
          <p:cNvSpPr txBox="1"/>
          <p:nvPr/>
        </p:nvSpPr>
        <p:spPr>
          <a:xfrm>
            <a:off x="2427890" y="2417774"/>
            <a:ext cx="3566746" cy="461665"/>
          </a:xfrm>
          <a:prstGeom prst="rect">
            <a:avLst/>
          </a:prstGeom>
          <a:noFill/>
          <a:ln>
            <a:solidFill>
              <a:schemeClr val="accent1"/>
            </a:solidFill>
          </a:ln>
        </p:spPr>
        <p:txBody>
          <a:bodyPr wrap="none" rtlCol="0">
            <a:spAutoFit/>
          </a:bodyPr>
          <a:lstStyle/>
          <a:p>
            <a:r>
              <a:rPr lang="es-MX" sz="2400" dirty="0" smtClean="0"/>
              <a:t>IIA: Desplazamiento dorsal </a:t>
            </a:r>
            <a:endParaRPr lang="es-MX" sz="2400" dirty="0"/>
          </a:p>
        </p:txBody>
      </p:sp>
      <p:sp>
        <p:nvSpPr>
          <p:cNvPr id="12" name="11 CuadroTexto"/>
          <p:cNvSpPr txBox="1"/>
          <p:nvPr/>
        </p:nvSpPr>
        <p:spPr>
          <a:xfrm>
            <a:off x="2427890" y="4020206"/>
            <a:ext cx="7340215" cy="461665"/>
          </a:xfrm>
          <a:prstGeom prst="rect">
            <a:avLst/>
          </a:prstGeom>
          <a:noFill/>
          <a:ln>
            <a:solidFill>
              <a:schemeClr val="accent1"/>
            </a:solidFill>
          </a:ln>
        </p:spPr>
        <p:txBody>
          <a:bodyPr wrap="none" rtlCol="0">
            <a:spAutoFit/>
          </a:bodyPr>
          <a:lstStyle/>
          <a:p>
            <a:r>
              <a:rPr lang="es-MX" sz="2400" dirty="0" smtClean="0"/>
              <a:t>Se adhiere un pico de fragmento de la </a:t>
            </a:r>
            <a:r>
              <a:rPr lang="es-MX" sz="2400" dirty="0" err="1" smtClean="0"/>
              <a:t>metáfisis</a:t>
            </a:r>
            <a:r>
              <a:rPr lang="es-MX" sz="2400" dirty="0" smtClean="0"/>
              <a:t> del radio </a:t>
            </a:r>
            <a:endParaRPr lang="es-MX" sz="2400" dirty="0"/>
          </a:p>
        </p:txBody>
      </p:sp>
      <p:sp>
        <p:nvSpPr>
          <p:cNvPr id="13" name="12 CuadroTexto"/>
          <p:cNvSpPr txBox="1"/>
          <p:nvPr/>
        </p:nvSpPr>
        <p:spPr>
          <a:xfrm>
            <a:off x="2427890" y="4887307"/>
            <a:ext cx="8189678" cy="830997"/>
          </a:xfrm>
          <a:prstGeom prst="rect">
            <a:avLst/>
          </a:prstGeom>
          <a:noFill/>
          <a:ln>
            <a:solidFill>
              <a:schemeClr val="accent1"/>
            </a:solidFill>
          </a:ln>
        </p:spPr>
        <p:txBody>
          <a:bodyPr wrap="none" rtlCol="0">
            <a:spAutoFit/>
          </a:bodyPr>
          <a:lstStyle/>
          <a:p>
            <a:r>
              <a:rPr lang="es-MX" sz="2400" dirty="0" smtClean="0"/>
              <a:t>Separación ó rotación dorsal o palmar de un fragmento medial y</a:t>
            </a:r>
          </a:p>
          <a:p>
            <a:r>
              <a:rPr lang="es-MX" sz="2400" dirty="0" smtClean="0"/>
              <a:t>separación de la articulación distal del radio</a:t>
            </a:r>
            <a:endParaRPr lang="es-MX" sz="2400" dirty="0"/>
          </a:p>
        </p:txBody>
      </p:sp>
      <p:sp>
        <p:nvSpPr>
          <p:cNvPr id="14" name="13 CuadroTexto"/>
          <p:cNvSpPr txBox="1"/>
          <p:nvPr/>
        </p:nvSpPr>
        <p:spPr>
          <a:xfrm>
            <a:off x="2427890" y="5864772"/>
            <a:ext cx="8645637" cy="830997"/>
          </a:xfrm>
          <a:prstGeom prst="rect">
            <a:avLst/>
          </a:prstGeom>
          <a:noFill/>
          <a:ln>
            <a:solidFill>
              <a:schemeClr val="accent1"/>
            </a:solidFill>
          </a:ln>
        </p:spPr>
        <p:txBody>
          <a:bodyPr wrap="none" rtlCol="0">
            <a:spAutoFit/>
          </a:bodyPr>
          <a:lstStyle/>
          <a:p>
            <a:r>
              <a:rPr lang="es-MX" sz="2400" dirty="0" smtClean="0"/>
              <a:t>Fractura de explosión con la trituración de las superficies articulares</a:t>
            </a:r>
          </a:p>
          <a:p>
            <a:r>
              <a:rPr lang="es-MX" sz="2400" dirty="0" smtClean="0"/>
              <a:t>de la diáfisis.</a:t>
            </a:r>
            <a:endParaRPr lang="es-MX" sz="2400" dirty="0"/>
          </a:p>
        </p:txBody>
      </p:sp>
      <p:sp>
        <p:nvSpPr>
          <p:cNvPr id="15" name="14 CuadroTexto"/>
          <p:cNvSpPr txBox="1"/>
          <p:nvPr/>
        </p:nvSpPr>
        <p:spPr>
          <a:xfrm>
            <a:off x="2427890" y="3110272"/>
            <a:ext cx="7433766" cy="461665"/>
          </a:xfrm>
          <a:prstGeom prst="rect">
            <a:avLst/>
          </a:prstGeom>
          <a:noFill/>
          <a:ln>
            <a:solidFill>
              <a:schemeClr val="accent1"/>
            </a:solidFill>
          </a:ln>
        </p:spPr>
        <p:txBody>
          <a:bodyPr wrap="none" rtlCol="0">
            <a:spAutoFit/>
          </a:bodyPr>
          <a:lstStyle/>
          <a:p>
            <a:r>
              <a:rPr lang="es-MX" sz="2400" dirty="0" smtClean="0"/>
              <a:t>IIB: Fractura tipo die punch con impactación del semilunar</a:t>
            </a:r>
            <a:endParaRPr lang="es-MX"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05209" y="5581007"/>
            <a:ext cx="2456793" cy="1325563"/>
          </a:xfrm>
        </p:spPr>
        <p:txBody>
          <a:bodyPr/>
          <a:lstStyle/>
          <a:p>
            <a:r>
              <a:rPr lang="es-MX" dirty="0" smtClean="0"/>
              <a:t>Tipo II-B</a:t>
            </a:r>
            <a:endParaRPr lang="es-MX" dirty="0"/>
          </a:p>
        </p:txBody>
      </p:sp>
      <p:sp>
        <p:nvSpPr>
          <p:cNvPr id="4" name="1 Título"/>
          <p:cNvSpPr txBox="1">
            <a:spLocks/>
          </p:cNvSpPr>
          <p:nvPr/>
        </p:nvSpPr>
        <p:spPr>
          <a:xfrm>
            <a:off x="9401502" y="15766"/>
            <a:ext cx="2743200" cy="457200"/>
          </a:xfrm>
          <a:prstGeom prst="rect">
            <a:avLst/>
          </a:prstGeom>
        </p:spPr>
        <p:txBody>
          <a:bodyPr vert="horz"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FX</a:t>
            </a:r>
            <a:r>
              <a:rPr kumimoji="0" lang="es-MX" sz="3600" b="1" i="0" u="none" strike="noStrike" kern="1200" cap="none" spc="0" normalizeH="0" noProof="0" dirty="0" smtClean="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rPr>
              <a:t> RADIOCUBITAL DISTAL</a:t>
            </a:r>
            <a:endParaRPr kumimoji="0" lang="es-MX" sz="3600" b="1" i="0" u="none" strike="noStrike" kern="1200" cap="none" spc="0" normalizeH="0" baseline="0" noProof="0" dirty="0">
              <a:ln w="6350">
                <a:solidFill>
                  <a:schemeClr val="accent1">
                    <a:shade val="43000"/>
                  </a:schemeClr>
                </a:solidFill>
              </a:ln>
              <a:solidFill>
                <a:schemeClr val="bg2">
                  <a:lumMod val="20000"/>
                  <a:lumOff val="80000"/>
                </a:schemeClr>
              </a:solidFill>
              <a:effectLst>
                <a:outerShdw blurRad="26000" dist="26000" dir="14500000" algn="tl" rotWithShape="0">
                  <a:srgbClr val="000000">
                    <a:alpha val="40000"/>
                  </a:srgbClr>
                </a:outerShdw>
              </a:effectLst>
              <a:uLnTx/>
              <a:uFillTx/>
              <a:latin typeface="+mj-lt"/>
              <a:ea typeface="+mj-ea"/>
              <a:cs typeface="+mj-cs"/>
            </a:endParaRPr>
          </a:p>
        </p:txBody>
      </p:sp>
      <p:pic>
        <p:nvPicPr>
          <p:cNvPr id="3074" name="Picture 2"/>
          <p:cNvPicPr>
            <a:picLocks noChangeAspect="1" noChangeArrowheads="1"/>
          </p:cNvPicPr>
          <p:nvPr/>
        </p:nvPicPr>
        <p:blipFill>
          <a:blip r:embed="rId3"/>
          <a:srcRect l="11269" t="40948" r="64982" b="15302"/>
          <a:stretch>
            <a:fillRect/>
          </a:stretch>
        </p:blipFill>
        <p:spPr bwMode="auto">
          <a:xfrm>
            <a:off x="614855" y="772509"/>
            <a:ext cx="4067504" cy="4212773"/>
          </a:xfrm>
          <a:prstGeom prst="rect">
            <a:avLst/>
          </a:prstGeom>
          <a:noFill/>
          <a:ln w="9525">
            <a:noFill/>
            <a:miter lim="800000"/>
            <a:headEnd/>
            <a:tailEnd/>
          </a:ln>
        </p:spPr>
      </p:pic>
      <p:sp>
        <p:nvSpPr>
          <p:cNvPr id="6" name="1 Título"/>
          <p:cNvSpPr txBox="1">
            <a:spLocks/>
          </p:cNvSpPr>
          <p:nvPr/>
        </p:nvSpPr>
        <p:spPr>
          <a:xfrm>
            <a:off x="423042" y="5291959"/>
            <a:ext cx="1889234"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4400" b="0" i="0" u="none" strike="noStrike" kern="1200" cap="none" spc="0" normalizeH="0" baseline="0" noProof="0" dirty="0" smtClean="0">
                <a:ln>
                  <a:noFill/>
                </a:ln>
                <a:solidFill>
                  <a:schemeClr val="tx1"/>
                </a:solidFill>
                <a:effectLst/>
                <a:uLnTx/>
                <a:uFillTx/>
                <a:latin typeface="+mj-lt"/>
                <a:ea typeface="+mj-ea"/>
                <a:cs typeface="+mj-cs"/>
              </a:rPr>
              <a:t>Tipo IIB</a:t>
            </a:r>
            <a:endParaRPr kumimoji="0" lang="es-MX"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075" name="Picture 3"/>
          <p:cNvPicPr>
            <a:picLocks noChangeAspect="1" noChangeArrowheads="1"/>
          </p:cNvPicPr>
          <p:nvPr/>
        </p:nvPicPr>
        <p:blipFill>
          <a:blip r:embed="rId4"/>
          <a:srcRect l="11872" t="37823" r="64863" b="17780"/>
          <a:stretch>
            <a:fillRect/>
          </a:stretch>
        </p:blipFill>
        <p:spPr bwMode="auto">
          <a:xfrm>
            <a:off x="8529128" y="1886921"/>
            <a:ext cx="3634043" cy="3899025"/>
          </a:xfrm>
          <a:prstGeom prst="rect">
            <a:avLst/>
          </a:prstGeom>
          <a:noFill/>
          <a:ln w="9525">
            <a:noFill/>
            <a:miter lim="800000"/>
            <a:headEnd/>
            <a:tailEnd/>
          </a:ln>
        </p:spPr>
      </p:pic>
      <p:pic>
        <p:nvPicPr>
          <p:cNvPr id="3076" name="Picture 4"/>
          <p:cNvPicPr>
            <a:picLocks noChangeAspect="1" noChangeArrowheads="1"/>
          </p:cNvPicPr>
          <p:nvPr/>
        </p:nvPicPr>
        <p:blipFill>
          <a:blip r:embed="rId4"/>
          <a:srcRect l="37439" t="38254" r="37479" b="17780"/>
          <a:stretch>
            <a:fillRect/>
          </a:stretch>
        </p:blipFill>
        <p:spPr bwMode="auto">
          <a:xfrm>
            <a:off x="5589044" y="1182397"/>
            <a:ext cx="2940084" cy="289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3045</TotalTime>
  <Words>2622</Words>
  <Application>Microsoft Office PowerPoint</Application>
  <PresentationFormat>Panorámica</PresentationFormat>
  <Paragraphs>285</Paragraphs>
  <Slides>30</Slides>
  <Notes>28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Arial Unicode MS</vt:lpstr>
      <vt:lpstr>Arial</vt:lpstr>
      <vt:lpstr>Calibri</vt:lpstr>
      <vt:lpstr>Calibri Light</vt:lpstr>
      <vt:lpstr>Tahoma</vt:lpstr>
      <vt:lpstr>Wingdings</vt:lpstr>
      <vt:lpstr>Office Theme</vt:lpstr>
      <vt:lpstr>FRACTURAS DE MUÑECA Y ANTEBRAZO</vt:lpstr>
      <vt:lpstr>INTRODUCCIÓN</vt:lpstr>
      <vt:lpstr>INTRODUCCIÓN</vt:lpstr>
      <vt:lpstr>MÉTODOS DE ESTUDIO</vt:lpstr>
      <vt:lpstr>FRACTURAS RADIO CUBITAL DISTAL</vt:lpstr>
      <vt:lpstr>FRACTURAS DEL RADIO DISTAL</vt:lpstr>
      <vt:lpstr>CLASIFICACIONES DE LAS FX RADIOCUBITAL DISTAL</vt:lpstr>
      <vt:lpstr>Clasificación de Melone (intra-articular)</vt:lpstr>
      <vt:lpstr>Tipo II-B</vt:lpstr>
      <vt:lpstr>  FRACTURA DE COLLES O DE POUTEAU </vt:lpstr>
      <vt:lpstr>  FRACTURA DE COLLES</vt:lpstr>
      <vt:lpstr>Presentación de PowerPoint</vt:lpstr>
      <vt:lpstr>Variantes de la alineación de la Fractura de Colles</vt:lpstr>
      <vt:lpstr>Presentación de PowerPoint</vt:lpstr>
      <vt:lpstr>FRACTURA DE COLLES</vt:lpstr>
      <vt:lpstr>FRACTURA DE SMITH</vt:lpstr>
      <vt:lpstr>Presentación de PowerPoint</vt:lpstr>
      <vt:lpstr>CLASIFICACIÓN DE LAS FRACTURAS DE SMITH </vt:lpstr>
      <vt:lpstr>FRACTURA DE BARTON</vt:lpstr>
      <vt:lpstr>Presentación de PowerPoint</vt:lpstr>
      <vt:lpstr>FRACTURA INVERSA DE BARTON</vt:lpstr>
      <vt:lpstr>Presentación de PowerPoint</vt:lpstr>
      <vt:lpstr>FRACTURA HUNCHINSON</vt:lpstr>
      <vt:lpstr>Presentación de PowerPoint</vt:lpstr>
      <vt:lpstr>FRACTURA DIE-PUNCH</vt:lpstr>
      <vt:lpstr>FRACTURA DIE-PUNCH</vt:lpstr>
      <vt:lpstr>FRACTURA-LUXACION DE GALEAZZI O LESION DE MONTEGGIA INVERTIDA</vt:lpstr>
      <vt:lpstr>FRACTURA DE BENNET</vt:lpstr>
      <vt:lpstr>Presentación de PowerPoint</vt:lpstr>
      <vt:lpstr>FRACTURA DE ROLANDO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ANATOMÍA RADIOLÓGICA DE ÚTERO Y OVARIOS (US Y RM)</dc:title>
  <dc:creator>Usuario de Microsoft Office</dc:creator>
  <cp:lastModifiedBy>user</cp:lastModifiedBy>
  <cp:revision>172</cp:revision>
  <dcterms:created xsi:type="dcterms:W3CDTF">2016-03-22T19:46:30Z</dcterms:created>
  <dcterms:modified xsi:type="dcterms:W3CDTF">2018-02-02T09:19:54Z</dcterms:modified>
</cp:coreProperties>
</file>